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300" r:id="rId10"/>
    <p:sldId id="302" r:id="rId11"/>
    <p:sldId id="308" r:id="rId12"/>
    <p:sldId id="303" r:id="rId13"/>
    <p:sldId id="304" r:id="rId14"/>
    <p:sldId id="305" r:id="rId15"/>
    <p:sldId id="306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3A26-D144-419B-8FCD-21114F96069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9F12-30EC-4694-99A2-FB6CDD4733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4AB43-2BCE-4F52-9889-576E226DD956}" type="slidenum">
              <a:rPr lang="en-US"/>
              <a:pPr/>
              <a:t>2</a:t>
            </a:fld>
            <a:endParaRPr lang="en-US"/>
          </a:p>
        </p:txBody>
      </p:sp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B2591-A91B-410C-BEB4-A6EC46CF96DC}" type="slidenum">
              <a:rPr lang="en-US"/>
              <a:pPr/>
              <a:t>3</a:t>
            </a:fld>
            <a:endParaRPr lang="en-US"/>
          </a:p>
        </p:txBody>
      </p:sp>
      <p:sp>
        <p:nvSpPr>
          <p:cNvPr id="329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E13B5-90E0-45D6-91B3-A039158EE219}" type="slidenum">
              <a:rPr lang="en-US"/>
              <a:pPr/>
              <a:t>4</a:t>
            </a:fld>
            <a:endParaRPr lang="en-US"/>
          </a:p>
        </p:txBody>
      </p:sp>
      <p:sp>
        <p:nvSpPr>
          <p:cNvPr id="327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EA815-CA20-4B36-A56B-F99C96AC191C}" type="slidenum">
              <a:rPr lang="en-US"/>
              <a:pPr/>
              <a:t>5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FBA49-C473-4AB0-B7BB-E3F1CA2C437F}" type="slidenum">
              <a:rPr lang="en-US"/>
              <a:pPr/>
              <a:t>7</a:t>
            </a:fld>
            <a:endParaRPr lang="en-US"/>
          </a:p>
        </p:txBody>
      </p:sp>
      <p:sp>
        <p:nvSpPr>
          <p:cNvPr id="334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679D8-AB6B-403C-BD2B-31B286A3522F}" type="slidenum">
              <a:rPr lang="en-US"/>
              <a:pPr/>
              <a:t>12</a:t>
            </a:fld>
            <a:endParaRPr lang="en-US"/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Rectangle 15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80" name="Rectangle 16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Rectangle 19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5" name="Rectangle 21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Rectangle 22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88" name="Rectangle 24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9" name="Rectangle 25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0" name="Rectangle 26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1" name="Rectangle 27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7" name="Rectangle 33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99" name="Rectangle 35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100" name="Rectangle 36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1" name="Rectangle 37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2" name="Rectangle 38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9" name="Rectangle 45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1" name="Rectangle 47"/>
          <p:cNvSpPr>
            <a:spLocks noChangeArrowheads="1"/>
          </p:cNvSpPr>
          <p:nvPr/>
        </p:nvSpPr>
        <p:spPr bwMode="auto">
          <a:xfrm>
            <a:off x="3885558" y="8686653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0" y="8686653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3" name="Rectangle 49"/>
          <p:cNvSpPr>
            <a:spLocks noChangeArrowheads="1"/>
          </p:cNvSpPr>
          <p:nvPr/>
        </p:nvSpPr>
        <p:spPr bwMode="auto">
          <a:xfrm>
            <a:off x="0" y="0"/>
            <a:ext cx="2972444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4" name="Rectangle 50"/>
          <p:cNvSpPr>
            <a:spLocks noChangeArrowheads="1"/>
          </p:cNvSpPr>
          <p:nvPr/>
        </p:nvSpPr>
        <p:spPr bwMode="auto">
          <a:xfrm>
            <a:off x="3885558" y="0"/>
            <a:ext cx="2972443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5" name="Rectangle 51"/>
          <p:cNvSpPr>
            <a:spLocks noChangeArrowheads="1"/>
          </p:cNvSpPr>
          <p:nvPr/>
        </p:nvSpPr>
        <p:spPr bwMode="auto">
          <a:xfrm>
            <a:off x="3885558" y="8685188"/>
            <a:ext cx="2972443" cy="45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8993" tIns="0" rIns="18993" bIns="0" anchor="b"/>
          <a:lstStyle/>
          <a:p>
            <a:pPr algn="r" defTabSz="760413"/>
            <a:r>
              <a:rPr lang="en-US" sz="1000" i="1"/>
              <a:t>4</a:t>
            </a:r>
          </a:p>
        </p:txBody>
      </p:sp>
      <p:sp>
        <p:nvSpPr>
          <p:cNvPr id="344116" name="Rectangle 52"/>
          <p:cNvSpPr>
            <a:spLocks noChangeArrowheads="1"/>
          </p:cNvSpPr>
          <p:nvPr/>
        </p:nvSpPr>
        <p:spPr bwMode="auto">
          <a:xfrm>
            <a:off x="0" y="8685188"/>
            <a:ext cx="2970835" cy="458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7" name="Rectangle 53"/>
          <p:cNvSpPr>
            <a:spLocks noChangeArrowheads="1"/>
          </p:cNvSpPr>
          <p:nvPr/>
        </p:nvSpPr>
        <p:spPr bwMode="auto">
          <a:xfrm>
            <a:off x="0" y="0"/>
            <a:ext cx="2970835" cy="457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18" name="Rectangle 5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217" tIns="44317" rIns="90217" bIns="44317"/>
          <a:lstStyle/>
          <a:p>
            <a:endParaRPr lang="el-GR"/>
          </a:p>
        </p:txBody>
      </p:sp>
      <p:sp>
        <p:nvSpPr>
          <p:cNvPr id="344119" name="Rectangle 55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Sinhgad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College of Engineering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Dept. of Management Studies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Batch 2018 -19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505200"/>
            <a:ext cx="75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Consumer Behavior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C.E. III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:Thematic Presentation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Demographic and Socio-Economic profile of Indian Consumer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00600" y="56388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Shreyas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othalkar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Roll no : MKT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MBA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II year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Social Factors</a:t>
            </a:r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343775" cy="3819525"/>
          </a:xfrm>
        </p:spPr>
        <p:txBody>
          <a:bodyPr>
            <a:noAutofit/>
          </a:bodyPr>
          <a:lstStyle/>
          <a:p>
            <a:r>
              <a:rPr lang="en-US" sz="2800" dirty="0"/>
              <a:t>Cultures/subcultures</a:t>
            </a:r>
          </a:p>
          <a:p>
            <a:r>
              <a:rPr lang="en-US" sz="2800" dirty="0"/>
              <a:t>Reference groups</a:t>
            </a:r>
          </a:p>
          <a:p>
            <a:pPr lvl="1"/>
            <a:r>
              <a:rPr lang="en-US" dirty="0"/>
              <a:t>people that an individual refers to for comparison when making </a:t>
            </a:r>
            <a:r>
              <a:rPr lang="en-US" dirty="0" err="1"/>
              <a:t>judgements</a:t>
            </a:r>
            <a:r>
              <a:rPr lang="en-US" dirty="0"/>
              <a:t> about his or her own circumstances, attitudes and behavior.</a:t>
            </a:r>
          </a:p>
          <a:p>
            <a:pPr lvl="1"/>
            <a:r>
              <a:rPr lang="en-US" dirty="0" err="1"/>
              <a:t>Aspirational</a:t>
            </a:r>
            <a:r>
              <a:rPr lang="en-US" dirty="0"/>
              <a:t>/Dissociative</a:t>
            </a:r>
          </a:p>
          <a:p>
            <a:pPr lvl="1"/>
            <a:r>
              <a:rPr lang="en-US" dirty="0"/>
              <a:t>Opinion leaders</a:t>
            </a:r>
          </a:p>
          <a:p>
            <a:r>
              <a:rPr lang="en-US" sz="2800" dirty="0"/>
              <a:t>Family</a:t>
            </a:r>
          </a:p>
          <a:p>
            <a:r>
              <a:rPr lang="en-US" sz="2800" dirty="0"/>
              <a:t>Role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Line 2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5302250" y="5056188"/>
            <a:ext cx="180975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5483225" y="5056188"/>
            <a:ext cx="1428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5597525" y="5056188"/>
            <a:ext cx="123825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9190" name="AutoShape 6"/>
          <p:cNvSpPr>
            <a:spLocks noChangeArrowheads="1"/>
          </p:cNvSpPr>
          <p:nvPr/>
        </p:nvSpPr>
        <p:spPr bwMode="auto">
          <a:xfrm>
            <a:off x="304800" y="381000"/>
            <a:ext cx="8534400" cy="6096000"/>
          </a:xfrm>
          <a:prstGeom prst="triangle">
            <a:avLst>
              <a:gd name="adj" fmla="val 50000"/>
            </a:avLst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2057400" y="5257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Safety Needs</a:t>
            </a:r>
            <a:r>
              <a:rPr lang="en-US" b="1">
                <a:latin typeface="Arial" pitchFamily="34" charset="0"/>
              </a:rPr>
              <a:t>   (</a:t>
            </a:r>
            <a:r>
              <a:rPr lang="en-US" sz="2000" b="1">
                <a:latin typeface="Arial" pitchFamily="34" charset="0"/>
              </a:rPr>
              <a:t>Protection, Security)</a:t>
            </a:r>
            <a:endParaRPr lang="en-US" b="1">
              <a:latin typeface="Arial" pitchFamily="34" charset="0"/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133600" y="4419600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Social Needs</a:t>
            </a:r>
            <a:r>
              <a:rPr lang="en-US" b="1">
                <a:latin typeface="Arial" pitchFamily="34" charset="0"/>
              </a:rPr>
              <a:t>   </a:t>
            </a:r>
            <a:r>
              <a:rPr lang="en-US" sz="2000" b="1">
                <a:latin typeface="Arial" pitchFamily="34" charset="0"/>
              </a:rPr>
              <a:t>(Companionship, 			   Friendship, Love)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525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</a:rPr>
              <a:t>(Accomplishment, Self-Respect, Prestige)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3505200" y="1295400"/>
            <a:ext cx="2209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Self-Actualization Needs</a:t>
            </a:r>
            <a:endParaRPr lang="en-US" b="1">
              <a:latin typeface="Arial" pitchFamily="34" charset="0"/>
            </a:endParaRP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1143000" y="5867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1">
                <a:latin typeface="Arial" pitchFamily="34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Physiological Needs</a:t>
            </a:r>
            <a:r>
              <a:rPr lang="en-US" b="1">
                <a:latin typeface="Arial" pitchFamily="34" charset="0"/>
              </a:rPr>
              <a:t>   (</a:t>
            </a:r>
            <a:r>
              <a:rPr lang="en-US" sz="2000" b="1">
                <a:latin typeface="Arial" pitchFamily="34" charset="0"/>
              </a:rPr>
              <a:t>Food, Water, Sleep)</a:t>
            </a:r>
            <a:endParaRPr lang="en-US" b="1">
              <a:latin typeface="Arial" pitchFamily="34" charset="0"/>
            </a:endParaRPr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>
            <a:off x="1828800" y="4343400"/>
            <a:ext cx="541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124200" y="2438400"/>
            <a:ext cx="3063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Arial" pitchFamily="34" charset="0"/>
              </a:rPr>
              <a:t>(Self-fulfillment, Enriching Experiences)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3352800" y="3429000"/>
            <a:ext cx="227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Esteem Needs</a:t>
            </a:r>
            <a:endParaRPr lang="en-US" b="1">
              <a:latin typeface="Arial" pitchFamily="34" charset="0"/>
            </a:endParaRPr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2590800" y="3200400"/>
            <a:ext cx="396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>
            <a:off x="838200" y="5791200"/>
            <a:ext cx="7543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>
            <a:off x="1219200" y="5181600"/>
            <a:ext cx="6629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65125" y="320675"/>
            <a:ext cx="3292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b="1" dirty="0">
                <a:latin typeface="Arial" pitchFamily="34" charset="0"/>
              </a:rPr>
              <a:t>Maslow’s Hierarchy of Needs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9" name="Rectangle 1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1" name="Rectangle 2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Rectangle 2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Rectangle 2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8" name="Rectangle 2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Rectangle 2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Rectangle 30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2" name="Rectangle 32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3" name="Rectangle 33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4" name="Rectangle 34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5" name="Rectangle 35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6" name="Rectangle 36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7" name="Rectangle 37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8" name="Rectangle 38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9" name="Rectangle 39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0" name="Rectangle 40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1" name="Rectangle 41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2" name="Rectangle 42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3" name="Rectangle 43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4" name="Rectangle 44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5" name="Rectangle 45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6" name="Rectangle 46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7" name="Rectangle 47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8" name="Rectangle 48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89" name="Rectangle 49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0" name="Rectangle 50"/>
          <p:cNvSpPr>
            <a:spLocks noChangeArrowheads="1"/>
          </p:cNvSpPr>
          <p:nvPr/>
        </p:nvSpPr>
        <p:spPr bwMode="auto">
          <a:xfrm>
            <a:off x="7691438" y="4191000"/>
            <a:ext cx="3362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2" name="Line 52"/>
          <p:cNvSpPr>
            <a:spLocks noChangeShapeType="1"/>
          </p:cNvSpPr>
          <p:nvPr/>
        </p:nvSpPr>
        <p:spPr bwMode="auto">
          <a:xfrm>
            <a:off x="7010400" y="2235200"/>
            <a:ext cx="0" cy="345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3" name="Rectangle 53"/>
          <p:cNvSpPr>
            <a:spLocks noChangeArrowheads="1"/>
          </p:cNvSpPr>
          <p:nvPr/>
        </p:nvSpPr>
        <p:spPr bwMode="auto">
          <a:xfrm>
            <a:off x="442913" y="1654175"/>
            <a:ext cx="10795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600" b="1">
                <a:latin typeface="Arial" pitchFamily="34" charset="0"/>
              </a:rPr>
              <a:t>SOCIAL GRADE</a:t>
            </a:r>
          </a:p>
        </p:txBody>
      </p:sp>
      <p:sp>
        <p:nvSpPr>
          <p:cNvPr id="343094" name="Rectangle 54"/>
          <p:cNvSpPr>
            <a:spLocks noChangeArrowheads="1"/>
          </p:cNvSpPr>
          <p:nvPr/>
        </p:nvSpPr>
        <p:spPr bwMode="auto">
          <a:xfrm>
            <a:off x="1609725" y="1906588"/>
            <a:ext cx="18145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1600" b="1">
                <a:latin typeface="Arial" pitchFamily="34" charset="0"/>
              </a:rPr>
              <a:t>SOCIAL STATUS</a:t>
            </a:r>
          </a:p>
        </p:txBody>
      </p:sp>
      <p:sp>
        <p:nvSpPr>
          <p:cNvPr id="343095" name="Rectangle 55"/>
          <p:cNvSpPr>
            <a:spLocks noChangeArrowheads="1"/>
          </p:cNvSpPr>
          <p:nvPr/>
        </p:nvSpPr>
        <p:spPr bwMode="auto">
          <a:xfrm>
            <a:off x="3719513" y="1676400"/>
            <a:ext cx="30607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600" b="1">
                <a:latin typeface="Arial" pitchFamily="34" charset="0"/>
              </a:rPr>
              <a:t>HEAD OF HOUSEHOLD’S OCCUPATION</a:t>
            </a:r>
          </a:p>
        </p:txBody>
      </p:sp>
      <p:sp>
        <p:nvSpPr>
          <p:cNvPr id="343096" name="Rectangle 56"/>
          <p:cNvSpPr>
            <a:spLocks noChangeArrowheads="1"/>
          </p:cNvSpPr>
          <p:nvPr/>
        </p:nvSpPr>
        <p:spPr bwMode="auto">
          <a:xfrm>
            <a:off x="6767513" y="1433513"/>
            <a:ext cx="19939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600" b="1">
                <a:latin typeface="Arial" pitchFamily="34" charset="0"/>
              </a:rPr>
              <a:t>APPROXIMATE PERCENTAGE OF FAMILIES</a:t>
            </a:r>
          </a:p>
        </p:txBody>
      </p:sp>
      <p:sp>
        <p:nvSpPr>
          <p:cNvPr id="343097" name="Line 57"/>
          <p:cNvSpPr>
            <a:spLocks noChangeShapeType="1"/>
          </p:cNvSpPr>
          <p:nvPr/>
        </p:nvSpPr>
        <p:spPr bwMode="auto">
          <a:xfrm>
            <a:off x="1447800" y="2235200"/>
            <a:ext cx="0" cy="345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98" name="Rectangle 58"/>
          <p:cNvSpPr>
            <a:spLocks noChangeArrowheads="1"/>
          </p:cNvSpPr>
          <p:nvPr/>
        </p:nvSpPr>
        <p:spPr bwMode="auto">
          <a:xfrm>
            <a:off x="534988" y="2339975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A</a:t>
            </a:r>
          </a:p>
        </p:txBody>
      </p:sp>
      <p:sp>
        <p:nvSpPr>
          <p:cNvPr id="343099" name="Rectangle 59"/>
          <p:cNvSpPr>
            <a:spLocks noChangeArrowheads="1"/>
          </p:cNvSpPr>
          <p:nvPr/>
        </p:nvSpPr>
        <p:spPr bwMode="auto">
          <a:xfrm>
            <a:off x="1519238" y="2373313"/>
            <a:ext cx="22891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Upper middle class</a:t>
            </a:r>
          </a:p>
        </p:txBody>
      </p:sp>
      <p:sp>
        <p:nvSpPr>
          <p:cNvPr id="343100" name="Rectangle 60"/>
          <p:cNvSpPr>
            <a:spLocks noChangeArrowheads="1"/>
          </p:cNvSpPr>
          <p:nvPr/>
        </p:nvSpPr>
        <p:spPr bwMode="auto">
          <a:xfrm>
            <a:off x="1443038" y="2981325"/>
            <a:ext cx="23653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Middle class</a:t>
            </a:r>
          </a:p>
        </p:txBody>
      </p:sp>
      <p:sp>
        <p:nvSpPr>
          <p:cNvPr id="343101" name="Rectangle 61"/>
          <p:cNvSpPr>
            <a:spLocks noChangeArrowheads="1"/>
          </p:cNvSpPr>
          <p:nvPr/>
        </p:nvSpPr>
        <p:spPr bwMode="auto">
          <a:xfrm>
            <a:off x="1443038" y="3581400"/>
            <a:ext cx="23653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Lower middle class</a:t>
            </a:r>
          </a:p>
        </p:txBody>
      </p:sp>
      <p:sp>
        <p:nvSpPr>
          <p:cNvPr id="343102" name="Rectangle 62"/>
          <p:cNvSpPr>
            <a:spLocks noChangeArrowheads="1"/>
          </p:cNvSpPr>
          <p:nvPr/>
        </p:nvSpPr>
        <p:spPr bwMode="auto">
          <a:xfrm>
            <a:off x="1519238" y="4343400"/>
            <a:ext cx="22891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Skilled working class</a:t>
            </a:r>
          </a:p>
        </p:txBody>
      </p:sp>
      <p:sp>
        <p:nvSpPr>
          <p:cNvPr id="343103" name="Rectangle 63"/>
          <p:cNvSpPr>
            <a:spLocks noChangeArrowheads="1"/>
          </p:cNvSpPr>
          <p:nvPr/>
        </p:nvSpPr>
        <p:spPr bwMode="auto">
          <a:xfrm>
            <a:off x="1519238" y="4724400"/>
            <a:ext cx="22891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Working class</a:t>
            </a:r>
          </a:p>
        </p:txBody>
      </p:sp>
      <p:sp>
        <p:nvSpPr>
          <p:cNvPr id="343104" name="Rectangle 64"/>
          <p:cNvSpPr>
            <a:spLocks noChangeArrowheads="1"/>
          </p:cNvSpPr>
          <p:nvPr/>
        </p:nvSpPr>
        <p:spPr bwMode="auto">
          <a:xfrm>
            <a:off x="1443038" y="5029200"/>
            <a:ext cx="22891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Those at lowest levels of subsistence</a:t>
            </a:r>
          </a:p>
        </p:txBody>
      </p:sp>
      <p:sp>
        <p:nvSpPr>
          <p:cNvPr id="343105" name="Rectangle 65"/>
          <p:cNvSpPr>
            <a:spLocks noChangeArrowheads="1"/>
          </p:cNvSpPr>
          <p:nvPr/>
        </p:nvSpPr>
        <p:spPr bwMode="auto">
          <a:xfrm>
            <a:off x="3795713" y="2384425"/>
            <a:ext cx="3289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Higher managerial, administrative or professional</a:t>
            </a:r>
          </a:p>
        </p:txBody>
      </p:sp>
      <p:sp>
        <p:nvSpPr>
          <p:cNvPr id="343106" name="Rectangle 66"/>
          <p:cNvSpPr>
            <a:spLocks noChangeArrowheads="1"/>
          </p:cNvSpPr>
          <p:nvPr/>
        </p:nvSpPr>
        <p:spPr bwMode="auto">
          <a:xfrm>
            <a:off x="3795713" y="2994025"/>
            <a:ext cx="31369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Intermediate managerial, administrative or professional</a:t>
            </a:r>
          </a:p>
        </p:txBody>
      </p:sp>
      <p:sp>
        <p:nvSpPr>
          <p:cNvPr id="343107" name="Line 67"/>
          <p:cNvSpPr>
            <a:spLocks noChangeShapeType="1"/>
          </p:cNvSpPr>
          <p:nvPr/>
        </p:nvSpPr>
        <p:spPr bwMode="auto">
          <a:xfrm>
            <a:off x="3810000" y="2235200"/>
            <a:ext cx="0" cy="345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108" name="Rectangle 68"/>
          <p:cNvSpPr>
            <a:spLocks noChangeArrowheads="1"/>
          </p:cNvSpPr>
          <p:nvPr/>
        </p:nvSpPr>
        <p:spPr bwMode="auto">
          <a:xfrm>
            <a:off x="3795713" y="3581400"/>
            <a:ext cx="313690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Supervisory or clerical and junior managerial, administrative or professional</a:t>
            </a:r>
          </a:p>
        </p:txBody>
      </p:sp>
      <p:sp>
        <p:nvSpPr>
          <p:cNvPr id="343109" name="Rectangle 69"/>
          <p:cNvSpPr>
            <a:spLocks noChangeArrowheads="1"/>
          </p:cNvSpPr>
          <p:nvPr/>
        </p:nvSpPr>
        <p:spPr bwMode="auto">
          <a:xfrm>
            <a:off x="3797300" y="4344988"/>
            <a:ext cx="2152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Skilled manual workers</a:t>
            </a:r>
          </a:p>
        </p:txBody>
      </p:sp>
      <p:sp>
        <p:nvSpPr>
          <p:cNvPr id="343110" name="Rectangle 70"/>
          <p:cNvSpPr>
            <a:spLocks noChangeArrowheads="1"/>
          </p:cNvSpPr>
          <p:nvPr/>
        </p:nvSpPr>
        <p:spPr bwMode="auto">
          <a:xfrm>
            <a:off x="3795713" y="4725988"/>
            <a:ext cx="3213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Semi and unskilled manual workers</a:t>
            </a:r>
          </a:p>
        </p:txBody>
      </p:sp>
      <p:sp>
        <p:nvSpPr>
          <p:cNvPr id="343111" name="Rectangle 71"/>
          <p:cNvSpPr>
            <a:spLocks noChangeArrowheads="1"/>
          </p:cNvSpPr>
          <p:nvPr/>
        </p:nvSpPr>
        <p:spPr bwMode="auto">
          <a:xfrm>
            <a:off x="3871913" y="5016500"/>
            <a:ext cx="313690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sz="1400" b="1">
                <a:latin typeface="Arial" pitchFamily="34" charset="0"/>
              </a:rPr>
              <a:t>State pensioners or widows (no other earner), casual or lowest grade workers</a:t>
            </a:r>
          </a:p>
        </p:txBody>
      </p:sp>
      <p:sp>
        <p:nvSpPr>
          <p:cNvPr id="343112" name="Rectangle 72"/>
          <p:cNvSpPr>
            <a:spLocks noChangeArrowheads="1"/>
          </p:cNvSpPr>
          <p:nvPr/>
        </p:nvSpPr>
        <p:spPr bwMode="auto">
          <a:xfrm>
            <a:off x="6935788" y="2341563"/>
            <a:ext cx="1520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  3</a:t>
            </a:r>
          </a:p>
        </p:txBody>
      </p:sp>
      <p:sp>
        <p:nvSpPr>
          <p:cNvPr id="343113" name="Rectangle 73"/>
          <p:cNvSpPr>
            <a:spLocks noChangeArrowheads="1"/>
          </p:cNvSpPr>
          <p:nvPr/>
        </p:nvSpPr>
        <p:spPr bwMode="auto">
          <a:xfrm>
            <a:off x="534988" y="2973388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1400" b="1">
                <a:latin typeface="Arial" pitchFamily="34" charset="0"/>
              </a:rPr>
              <a:t>B</a:t>
            </a:r>
          </a:p>
        </p:txBody>
      </p:sp>
      <p:sp>
        <p:nvSpPr>
          <p:cNvPr id="343114" name="Rectangle 74"/>
          <p:cNvSpPr>
            <a:spLocks noChangeArrowheads="1"/>
          </p:cNvSpPr>
          <p:nvPr/>
        </p:nvSpPr>
        <p:spPr bwMode="auto">
          <a:xfrm>
            <a:off x="6935788" y="2973388"/>
            <a:ext cx="15970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  10</a:t>
            </a:r>
          </a:p>
        </p:txBody>
      </p:sp>
      <p:sp>
        <p:nvSpPr>
          <p:cNvPr id="343115" name="Rectangle 75"/>
          <p:cNvSpPr>
            <a:spLocks noChangeArrowheads="1"/>
          </p:cNvSpPr>
          <p:nvPr/>
        </p:nvSpPr>
        <p:spPr bwMode="auto">
          <a:xfrm>
            <a:off x="534988" y="3582988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C1</a:t>
            </a:r>
          </a:p>
        </p:txBody>
      </p:sp>
      <p:sp>
        <p:nvSpPr>
          <p:cNvPr id="343116" name="Rectangle 76"/>
          <p:cNvSpPr>
            <a:spLocks noChangeArrowheads="1"/>
          </p:cNvSpPr>
          <p:nvPr/>
        </p:nvSpPr>
        <p:spPr bwMode="auto">
          <a:xfrm>
            <a:off x="7011988" y="3582988"/>
            <a:ext cx="1520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 24</a:t>
            </a:r>
          </a:p>
        </p:txBody>
      </p:sp>
      <p:sp>
        <p:nvSpPr>
          <p:cNvPr id="343117" name="Rectangle 77"/>
          <p:cNvSpPr>
            <a:spLocks noChangeArrowheads="1"/>
          </p:cNvSpPr>
          <p:nvPr/>
        </p:nvSpPr>
        <p:spPr bwMode="auto">
          <a:xfrm>
            <a:off x="534988" y="4344988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C2</a:t>
            </a:r>
          </a:p>
        </p:txBody>
      </p:sp>
      <p:sp>
        <p:nvSpPr>
          <p:cNvPr id="343118" name="Rectangle 78"/>
          <p:cNvSpPr>
            <a:spLocks noChangeArrowheads="1"/>
          </p:cNvSpPr>
          <p:nvPr/>
        </p:nvSpPr>
        <p:spPr bwMode="auto">
          <a:xfrm>
            <a:off x="534988" y="4725988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D</a:t>
            </a:r>
          </a:p>
        </p:txBody>
      </p:sp>
      <p:sp>
        <p:nvSpPr>
          <p:cNvPr id="343119" name="Rectangle 79"/>
          <p:cNvSpPr>
            <a:spLocks noChangeArrowheads="1"/>
          </p:cNvSpPr>
          <p:nvPr/>
        </p:nvSpPr>
        <p:spPr bwMode="auto">
          <a:xfrm>
            <a:off x="7011988" y="4344988"/>
            <a:ext cx="1520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 30</a:t>
            </a:r>
          </a:p>
        </p:txBody>
      </p:sp>
      <p:sp>
        <p:nvSpPr>
          <p:cNvPr id="343120" name="Rectangle 80"/>
          <p:cNvSpPr>
            <a:spLocks noChangeArrowheads="1"/>
          </p:cNvSpPr>
          <p:nvPr/>
        </p:nvSpPr>
        <p:spPr bwMode="auto">
          <a:xfrm>
            <a:off x="7011988" y="4725988"/>
            <a:ext cx="1520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 25</a:t>
            </a:r>
          </a:p>
        </p:txBody>
      </p:sp>
      <p:sp>
        <p:nvSpPr>
          <p:cNvPr id="343121" name="Rectangle 81"/>
          <p:cNvSpPr>
            <a:spLocks noChangeArrowheads="1"/>
          </p:cNvSpPr>
          <p:nvPr/>
        </p:nvSpPr>
        <p:spPr bwMode="auto">
          <a:xfrm>
            <a:off x="534988" y="5030788"/>
            <a:ext cx="911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E</a:t>
            </a:r>
          </a:p>
        </p:txBody>
      </p:sp>
      <p:sp>
        <p:nvSpPr>
          <p:cNvPr id="343122" name="Rectangle 82"/>
          <p:cNvSpPr>
            <a:spLocks noChangeArrowheads="1"/>
          </p:cNvSpPr>
          <p:nvPr/>
        </p:nvSpPr>
        <p:spPr bwMode="auto">
          <a:xfrm>
            <a:off x="6935788" y="5183188"/>
            <a:ext cx="15208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sz="1400" b="1"/>
              <a:t>   8</a:t>
            </a:r>
          </a:p>
        </p:txBody>
      </p:sp>
      <p:sp>
        <p:nvSpPr>
          <p:cNvPr id="343123" name="Rectangle 83"/>
          <p:cNvSpPr>
            <a:spLocks noChangeArrowheads="1"/>
          </p:cNvSpPr>
          <p:nvPr/>
        </p:nvSpPr>
        <p:spPr bwMode="auto">
          <a:xfrm>
            <a:off x="914400" y="0"/>
            <a:ext cx="772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>
                <a:latin typeface="Garamond" pitchFamily="18" charset="0"/>
              </a:rPr>
              <a:t>Socio-economic classification</a:t>
            </a:r>
            <a:endParaRPr lang="en-US" sz="4400"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algn="ctr"/>
            <a:r>
              <a:rPr lang="en-US" sz="3200" b="1"/>
              <a:t>The Household Influences Most Consumption Decisions</a:t>
            </a:r>
            <a:endParaRPr lang="en-US"/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52438" y="1347788"/>
            <a:ext cx="101917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  <a:latin typeface="Arial" pitchFamily="34" charset="0"/>
              </a:rPr>
              <a:t>6-1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8300" y="1549400"/>
            <a:ext cx="8178800" cy="4787900"/>
            <a:chOff x="232" y="976"/>
            <a:chExt cx="5152" cy="30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2" y="976"/>
              <a:ext cx="5152" cy="3016"/>
              <a:chOff x="232" y="976"/>
              <a:chExt cx="5152" cy="3016"/>
            </a:xfrm>
          </p:grpSpPr>
          <p:sp>
            <p:nvSpPr>
              <p:cNvPr id="345094" name="Oval 6"/>
              <p:cNvSpPr>
                <a:spLocks noChangeArrowheads="1"/>
              </p:cNvSpPr>
              <p:nvPr/>
            </p:nvSpPr>
            <p:spPr bwMode="auto">
              <a:xfrm>
                <a:off x="2476" y="1852"/>
                <a:ext cx="1336" cy="1336"/>
              </a:xfrm>
              <a:prstGeom prst="ellipse">
                <a:avLst/>
              </a:prstGeom>
              <a:noFill/>
              <a:ln w="12700">
                <a:solidFill>
                  <a:srgbClr val="E88B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r>
                  <a:rPr lang="en-US" sz="1800" b="1" dirty="0">
                    <a:latin typeface="Arial" pitchFamily="34" charset="0"/>
                  </a:rPr>
                  <a:t>Household purchases and consumption behavior</a:t>
                </a:r>
              </a:p>
            </p:txBody>
          </p:sp>
          <p:sp>
            <p:nvSpPr>
              <p:cNvPr id="345095" name="Rectangle 7"/>
              <p:cNvSpPr>
                <a:spLocks noChangeArrowheads="1"/>
              </p:cNvSpPr>
              <p:nvPr/>
            </p:nvSpPr>
            <p:spPr bwMode="auto">
              <a:xfrm>
                <a:off x="4312" y="1900"/>
                <a:ext cx="1072" cy="12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E88B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latin typeface="Arial" pitchFamily="34" charset="0"/>
                  </a:rPr>
                  <a:t>Marketing strategy</a:t>
                </a:r>
              </a:p>
            </p:txBody>
          </p:sp>
          <p:sp>
            <p:nvSpPr>
              <p:cNvPr id="345096" name="Oval 8"/>
              <p:cNvSpPr>
                <a:spLocks noChangeArrowheads="1"/>
              </p:cNvSpPr>
              <p:nvPr/>
            </p:nvSpPr>
            <p:spPr bwMode="auto">
              <a:xfrm>
                <a:off x="1096" y="976"/>
                <a:ext cx="1072" cy="10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88B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r>
                  <a:rPr lang="en-US" sz="1800" b="1">
                    <a:latin typeface="Arial" pitchFamily="34" charset="0"/>
                  </a:rPr>
                  <a:t>Structure of household unit</a:t>
                </a:r>
              </a:p>
            </p:txBody>
          </p:sp>
          <p:sp>
            <p:nvSpPr>
              <p:cNvPr id="345097" name="Oval 9"/>
              <p:cNvSpPr>
                <a:spLocks noChangeArrowheads="1"/>
              </p:cNvSpPr>
              <p:nvPr/>
            </p:nvSpPr>
            <p:spPr bwMode="auto">
              <a:xfrm>
                <a:off x="232" y="1984"/>
                <a:ext cx="1072" cy="10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88B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r>
                  <a:rPr lang="en-US" sz="1800" b="1">
                    <a:latin typeface="Arial" pitchFamily="34" charset="0"/>
                  </a:rPr>
                  <a:t>Stage of the  household life cycle</a:t>
                </a:r>
              </a:p>
            </p:txBody>
          </p:sp>
          <p:sp>
            <p:nvSpPr>
              <p:cNvPr id="345098" name="Oval 10"/>
              <p:cNvSpPr>
                <a:spLocks noChangeArrowheads="1"/>
              </p:cNvSpPr>
              <p:nvPr/>
            </p:nvSpPr>
            <p:spPr bwMode="auto">
              <a:xfrm>
                <a:off x="1096" y="2920"/>
                <a:ext cx="1072" cy="107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88B00"/>
                </a:solidFill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r>
                  <a:rPr lang="en-US" sz="1800" b="1">
                    <a:latin typeface="Arial" pitchFamily="34" charset="0"/>
                  </a:rPr>
                  <a:t>Household decision process</a:t>
                </a:r>
              </a:p>
            </p:txBody>
          </p:sp>
        </p:grpSp>
        <p:sp>
          <p:nvSpPr>
            <p:cNvPr id="345099" name="Line 11"/>
            <p:cNvSpPr>
              <a:spLocks noChangeShapeType="1"/>
            </p:cNvSpPr>
            <p:nvPr/>
          </p:nvSpPr>
          <p:spPr bwMode="auto">
            <a:xfrm>
              <a:off x="2132" y="1748"/>
              <a:ext cx="500" cy="30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0" name="Line 12"/>
            <p:cNvSpPr>
              <a:spLocks noChangeShapeType="1"/>
            </p:cNvSpPr>
            <p:nvPr/>
          </p:nvSpPr>
          <p:spPr bwMode="auto">
            <a:xfrm flipV="1">
              <a:off x="2096" y="2860"/>
              <a:ext cx="464" cy="30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1" name="Line 13"/>
            <p:cNvSpPr>
              <a:spLocks noChangeShapeType="1"/>
            </p:cNvSpPr>
            <p:nvPr/>
          </p:nvSpPr>
          <p:spPr bwMode="auto">
            <a:xfrm>
              <a:off x="1328" y="2508"/>
              <a:ext cx="112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>
              <a:off x="3836" y="2508"/>
              <a:ext cx="46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Personal Factors</a:t>
            </a:r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3819525"/>
          </a:xfrm>
        </p:spPr>
        <p:txBody>
          <a:bodyPr>
            <a:noAutofit/>
          </a:bodyPr>
          <a:lstStyle/>
          <a:p>
            <a:r>
              <a:rPr lang="en-US" sz="2800" dirty="0"/>
              <a:t>Age and Stage in the Lifecycle</a:t>
            </a:r>
          </a:p>
          <a:p>
            <a:r>
              <a:rPr lang="en-US" sz="2800" dirty="0"/>
              <a:t>Occupation</a:t>
            </a:r>
          </a:p>
          <a:p>
            <a:r>
              <a:rPr lang="en-US" sz="2800" dirty="0"/>
              <a:t>Lifestyle</a:t>
            </a:r>
          </a:p>
          <a:p>
            <a:r>
              <a:rPr lang="en-US" sz="2800" dirty="0"/>
              <a:t>Personality</a:t>
            </a:r>
          </a:p>
          <a:p>
            <a:pPr lvl="1"/>
            <a:r>
              <a:rPr lang="en-US" dirty="0"/>
              <a:t>psychological characteristics that lead to relatively consistent and enduring responses</a:t>
            </a:r>
          </a:p>
          <a:p>
            <a:pPr lvl="1"/>
            <a:r>
              <a:rPr lang="en-US" dirty="0"/>
              <a:t>Self-concept vs. ideal self-concept vs. others self-concept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Factors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3819525"/>
          </a:xfrm>
        </p:spPr>
        <p:txBody>
          <a:bodyPr>
            <a:noAutofit/>
          </a:bodyPr>
          <a:lstStyle/>
          <a:p>
            <a:r>
              <a:rPr lang="en-US" sz="2800" dirty="0"/>
              <a:t>Motivation</a:t>
            </a:r>
          </a:p>
          <a:p>
            <a:pPr lvl="1"/>
            <a:r>
              <a:rPr lang="en-US" dirty="0"/>
              <a:t>psychogenic and biogenic</a:t>
            </a:r>
          </a:p>
          <a:p>
            <a:r>
              <a:rPr lang="en-US" sz="2800" dirty="0"/>
              <a:t>Perception</a:t>
            </a:r>
          </a:p>
          <a:p>
            <a:pPr lvl="1"/>
            <a:r>
              <a:rPr lang="en-US" dirty="0"/>
              <a:t>how a person organizes and interprets information</a:t>
            </a:r>
          </a:p>
          <a:p>
            <a:pPr lvl="1"/>
            <a:r>
              <a:rPr lang="en-US" dirty="0"/>
              <a:t>selective attention/distortion/retention</a:t>
            </a:r>
          </a:p>
          <a:p>
            <a:r>
              <a:rPr lang="en-US" sz="2800" dirty="0"/>
              <a:t>Learning</a:t>
            </a:r>
          </a:p>
          <a:p>
            <a:pPr lvl="1"/>
            <a:r>
              <a:rPr lang="en-US" dirty="0"/>
              <a:t>changes in an individual’s behavior that arise from experience</a:t>
            </a:r>
          </a:p>
          <a:p>
            <a:r>
              <a:rPr lang="en-US" sz="2800" dirty="0"/>
              <a:t>Beliefs and Attitudes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Analyzing and Predicting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1143000" y="2667000"/>
            <a:ext cx="701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Demographics is the size, structure, and distribution of a population</a:t>
            </a:r>
          </a:p>
          <a:p>
            <a:endParaRPr lang="en-US" sz="3200" dirty="0">
              <a:latin typeface="Arial" pitchFamily="34" charset="0"/>
            </a:endParaRPr>
          </a:p>
        </p:txBody>
      </p:sp>
      <p:sp>
        <p:nvSpPr>
          <p:cNvPr id="324612" name="AutoShape 4"/>
          <p:cNvSpPr>
            <a:spLocks noChangeArrowheads="1"/>
          </p:cNvSpPr>
          <p:nvPr/>
        </p:nvSpPr>
        <p:spPr bwMode="auto">
          <a:xfrm>
            <a:off x="914400" y="2895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Analyzing and Predicting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70104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Demographics is the size, structure, and distribution of a population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Marketers use demographic analysis as market segment descriptors and in trend analysis</a:t>
            </a:r>
          </a:p>
          <a:p>
            <a:endParaRPr lang="en-US" sz="3200" dirty="0">
              <a:latin typeface="Arial" pitchFamily="34" charset="0"/>
            </a:endParaRPr>
          </a:p>
        </p:txBody>
      </p:sp>
      <p:sp>
        <p:nvSpPr>
          <p:cNvPr id="328708" name="AutoShape 4"/>
          <p:cNvSpPr>
            <a:spLocks noChangeArrowheads="1"/>
          </p:cNvSpPr>
          <p:nvPr/>
        </p:nvSpPr>
        <p:spPr bwMode="auto">
          <a:xfrm>
            <a:off x="990600" y="2590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AutoShape 5"/>
          <p:cNvSpPr>
            <a:spLocks noChangeArrowheads="1"/>
          </p:cNvSpPr>
          <p:nvPr/>
        </p:nvSpPr>
        <p:spPr bwMode="auto">
          <a:xfrm>
            <a:off x="1066800" y="3733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838200" y="6858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Analysis to Predict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143000" y="2362200"/>
            <a:ext cx="7010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Consumer analysts use demo-graphic trends to predict changes in demand for and consumption of specific products and services</a:t>
            </a:r>
          </a:p>
          <a:p>
            <a:r>
              <a:rPr lang="en-US" sz="1000" dirty="0">
                <a:latin typeface="Arial" pitchFamily="34" charset="0"/>
              </a:rPr>
              <a:t> </a:t>
            </a:r>
          </a:p>
          <a:p>
            <a:endParaRPr lang="en-US" sz="3200" dirty="0">
              <a:latin typeface="Arial" pitchFamily="34" charset="0"/>
            </a:endParaRPr>
          </a:p>
        </p:txBody>
      </p:sp>
      <p:sp>
        <p:nvSpPr>
          <p:cNvPr id="326660" name="AutoShape 4"/>
          <p:cNvSpPr>
            <a:spLocks noChangeArrowheads="1"/>
          </p:cNvSpPr>
          <p:nvPr/>
        </p:nvSpPr>
        <p:spPr bwMode="auto">
          <a:xfrm>
            <a:off x="914400" y="2590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Analysis to Predict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143000" y="2284035"/>
            <a:ext cx="7010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Consumer analysts use demo-graphic trends to predict changes in demand for and consumption of specific products and services</a:t>
            </a:r>
          </a:p>
          <a:p>
            <a:r>
              <a:rPr lang="en-US" sz="1000" dirty="0">
                <a:latin typeface="Arial" pitchFamily="34" charset="0"/>
              </a:rPr>
              <a:t> </a:t>
            </a:r>
          </a:p>
          <a:p>
            <a:r>
              <a:rPr lang="en-US" sz="3200" dirty="0">
                <a:latin typeface="Arial" pitchFamily="34" charset="0"/>
              </a:rPr>
              <a:t>Demographic analysis provides information for social policy</a:t>
            </a:r>
          </a:p>
          <a:p>
            <a:endParaRPr lang="en-US" sz="1000" dirty="0">
              <a:latin typeface="Arial" pitchFamily="34" charset="0"/>
            </a:endParaRPr>
          </a:p>
        </p:txBody>
      </p:sp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914400" y="4570035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57" name="AutoShape 5"/>
          <p:cNvSpPr>
            <a:spLocks noChangeArrowheads="1"/>
          </p:cNvSpPr>
          <p:nvPr/>
        </p:nvSpPr>
        <p:spPr bwMode="auto">
          <a:xfrm>
            <a:off x="914400" y="2512635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Analysis and Social Policy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066800" y="2438400"/>
            <a:ext cx="7010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Demographics used in analyzing policy questions related to the aggregate performance of marketing in society (</a:t>
            </a:r>
            <a:r>
              <a:rPr lang="en-US" sz="3200" dirty="0" err="1">
                <a:latin typeface="Arial" pitchFamily="34" charset="0"/>
              </a:rPr>
              <a:t>macromarketing</a:t>
            </a:r>
            <a:r>
              <a:rPr lang="en-US" sz="3200" dirty="0">
                <a:latin typeface="Arial" pitchFamily="34" charset="0"/>
              </a:rPr>
              <a:t>)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>
            <a:off x="914400" y="2667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Analysis to Predict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1219200" y="1680150"/>
            <a:ext cx="7010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Consumer analysts use demo-graphic trends to predict changes in demand for and consumption of specific products and services</a:t>
            </a:r>
          </a:p>
          <a:p>
            <a:r>
              <a:rPr lang="en-US" sz="1000" dirty="0">
                <a:latin typeface="Arial" pitchFamily="34" charset="0"/>
              </a:rPr>
              <a:t> </a:t>
            </a:r>
          </a:p>
          <a:p>
            <a:r>
              <a:rPr lang="en-US" sz="3200" dirty="0">
                <a:latin typeface="Arial" pitchFamily="34" charset="0"/>
              </a:rPr>
              <a:t>Demographic analysis provides information for social policy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Industrial demand is ultimately derived from consumer demand</a:t>
            </a:r>
          </a:p>
        </p:txBody>
      </p:sp>
      <p:sp>
        <p:nvSpPr>
          <p:cNvPr id="333828" name="AutoShape 4"/>
          <p:cNvSpPr>
            <a:spLocks noChangeArrowheads="1"/>
          </p:cNvSpPr>
          <p:nvPr/>
        </p:nvSpPr>
        <p:spPr bwMode="auto">
          <a:xfrm>
            <a:off x="990600" y="396615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AutoShape 5"/>
          <p:cNvSpPr>
            <a:spLocks noChangeArrowheads="1"/>
          </p:cNvSpPr>
          <p:nvPr/>
        </p:nvSpPr>
        <p:spPr bwMode="auto">
          <a:xfrm>
            <a:off x="990600" y="510915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0" name="AutoShape 6"/>
          <p:cNvSpPr>
            <a:spLocks noChangeArrowheads="1"/>
          </p:cNvSpPr>
          <p:nvPr/>
        </p:nvSpPr>
        <p:spPr bwMode="auto">
          <a:xfrm>
            <a:off x="990600" y="190875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and </a:t>
            </a:r>
            <a:br>
              <a:rPr lang="en-US" sz="3600" b="1" dirty="0">
                <a:latin typeface="Arial" pitchFamily="34" charset="0"/>
              </a:rPr>
            </a:br>
            <a:r>
              <a:rPr lang="en-US" sz="3600" b="1" dirty="0">
                <a:latin typeface="Arial" pitchFamily="34" charset="0"/>
              </a:rPr>
              <a:t>Industrial Demand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1143000" y="1641931"/>
            <a:ext cx="70104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Analysis of demographic trends is important for industrial and business-to-business marketing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In an industrial firm, you must understand not only the customers’ minds, but also the minds of the customers’ customers</a:t>
            </a:r>
          </a:p>
          <a:p>
            <a:endParaRPr lang="en-US" sz="1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</a:t>
            </a:r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auto">
          <a:xfrm>
            <a:off x="914400" y="1870531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7" name="AutoShape 5"/>
          <p:cNvSpPr>
            <a:spLocks noChangeArrowheads="1"/>
          </p:cNvSpPr>
          <p:nvPr/>
        </p:nvSpPr>
        <p:spPr bwMode="auto">
          <a:xfrm>
            <a:off x="914400" y="3470731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254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b="1" dirty="0">
                <a:latin typeface="Arial" pitchFamily="34" charset="0"/>
              </a:rPr>
              <a:t>Demographic Analysis to Predict Consumer Behavior</a:t>
            </a:r>
            <a:endParaRPr lang="en-US" sz="3200" b="1" dirty="0">
              <a:latin typeface="Arial" pitchFamily="34" charset="0"/>
            </a:endParaRP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1295400" y="2209800"/>
            <a:ext cx="70104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</a:rPr>
              <a:t>Demographics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Age Structure of Markets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Geographic Factors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Economic Resources</a:t>
            </a:r>
          </a:p>
          <a:p>
            <a:endParaRPr lang="en-US" sz="1000" dirty="0">
              <a:latin typeface="Arial" pitchFamily="34" charset="0"/>
            </a:endParaRPr>
          </a:p>
          <a:p>
            <a:r>
              <a:rPr lang="en-US" sz="3200" dirty="0">
                <a:latin typeface="Arial" pitchFamily="34" charset="0"/>
              </a:rPr>
              <a:t>	Global Markets</a:t>
            </a:r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1981200" y="3200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5" name="AutoShape 5"/>
          <p:cNvSpPr>
            <a:spLocks noChangeArrowheads="1"/>
          </p:cNvSpPr>
          <p:nvPr/>
        </p:nvSpPr>
        <p:spPr bwMode="auto">
          <a:xfrm>
            <a:off x="1981200" y="51816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6" name="AutoShape 6"/>
          <p:cNvSpPr>
            <a:spLocks noChangeArrowheads="1"/>
          </p:cNvSpPr>
          <p:nvPr/>
        </p:nvSpPr>
        <p:spPr bwMode="auto">
          <a:xfrm>
            <a:off x="1066800" y="24384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AutoShape 7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AutoShape 8"/>
          <p:cNvSpPr>
            <a:spLocks noChangeArrowheads="1"/>
          </p:cNvSpPr>
          <p:nvPr/>
        </p:nvSpPr>
        <p:spPr bwMode="auto">
          <a:xfrm>
            <a:off x="1981200" y="4495800"/>
            <a:ext cx="152400" cy="1524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524</Words>
  <Application>Microsoft Office PowerPoint</Application>
  <PresentationFormat>On-screen Show (4:3)</PresentationFormat>
  <Paragraphs>134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Sinhgad College of Engineering Dept. of Management Studies Batch 2018 -19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Social Factors</vt:lpstr>
      <vt:lpstr>Slide 11</vt:lpstr>
      <vt:lpstr>Slide 12</vt:lpstr>
      <vt:lpstr>The Household Influences Most Consumption Decisions</vt:lpstr>
      <vt:lpstr>Personal Factors</vt:lpstr>
      <vt:lpstr>Psychological Factors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</dc:creator>
  <cp:lastModifiedBy>Anurag Ballewar</cp:lastModifiedBy>
  <cp:revision>23</cp:revision>
  <dcterms:created xsi:type="dcterms:W3CDTF">2006-08-16T00:00:00Z</dcterms:created>
  <dcterms:modified xsi:type="dcterms:W3CDTF">2019-11-15T14:02:12Z</dcterms:modified>
</cp:coreProperties>
</file>