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3" r:id="rId7"/>
    <p:sldId id="260" r:id="rId8"/>
    <p:sldId id="261" r:id="rId9"/>
    <p:sldId id="266" r:id="rId10"/>
    <p:sldId id="267" r:id="rId11"/>
    <p:sldId id="268" r:id="rId12"/>
    <p:sldId id="269" r:id="rId13"/>
    <p:sldId id="273" r:id="rId14"/>
    <p:sldId id="277" r:id="rId15"/>
    <p:sldId id="282" r:id="rId16"/>
    <p:sldId id="283" r:id="rId17"/>
    <p:sldId id="284" r:id="rId18"/>
    <p:sldId id="285" r:id="rId19"/>
    <p:sldId id="288" r:id="rId20"/>
    <p:sldId id="2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7772400" cy="1470025"/>
          </a:xfrm>
        </p:spPr>
        <p:txBody>
          <a:bodyPr>
            <a:noAutofit/>
          </a:bodyPr>
          <a:lstStyle/>
          <a:p>
            <a:r>
              <a:rPr lang="en-US" sz="3600" dirty="0" err="1" smtClean="0">
                <a:latin typeface="Times New Roman" pitchFamily="18" charset="0"/>
                <a:cs typeface="Times New Roman" pitchFamily="18" charset="0"/>
              </a:rPr>
              <a:t>Sinhgad</a:t>
            </a:r>
            <a:r>
              <a:rPr lang="en-US" sz="3600" dirty="0" smtClean="0">
                <a:latin typeface="Times New Roman" pitchFamily="18" charset="0"/>
                <a:cs typeface="Times New Roman" pitchFamily="18" charset="0"/>
              </a:rPr>
              <a:t> College of Engineering</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Dept. of Management Studies</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Batch 2018 -19</a:t>
            </a:r>
            <a:endParaRPr lang="en-US" sz="3600" dirty="0">
              <a:latin typeface="Times New Roman" pitchFamily="18" charset="0"/>
              <a:cs typeface="Times New Roman" pitchFamily="18" charset="0"/>
            </a:endParaRPr>
          </a:p>
        </p:txBody>
      </p:sp>
      <p:sp>
        <p:nvSpPr>
          <p:cNvPr id="6" name="Rectangle 5"/>
          <p:cNvSpPr/>
          <p:nvPr/>
        </p:nvSpPr>
        <p:spPr>
          <a:xfrm>
            <a:off x="914400" y="4572000"/>
            <a:ext cx="7543800" cy="1015663"/>
          </a:xfrm>
          <a:prstGeom prst="rect">
            <a:avLst/>
          </a:prstGeom>
        </p:spPr>
        <p:txBody>
          <a:bodyPr wrap="square">
            <a:spAutoFit/>
          </a:bodyPr>
          <a:lstStyle/>
          <a:p>
            <a:r>
              <a:rPr lang="en-US" sz="2000" b="1" dirty="0" smtClean="0">
                <a:latin typeface="Times New Roman" pitchFamily="18" charset="0"/>
                <a:cs typeface="Times New Roman" pitchFamily="18" charset="0"/>
              </a:rPr>
              <a:t>Subject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Cyber Security</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C.E. III </a:t>
            </a:r>
            <a:r>
              <a:rPr lang="en-US" sz="2000" dirty="0" smtClean="0">
                <a:latin typeface="Times New Roman" pitchFamily="18" charset="0"/>
                <a:cs typeface="Times New Roman" pitchFamily="18" charset="0"/>
              </a:rPr>
              <a:t>:Thematic Presentation</a:t>
            </a:r>
          </a:p>
          <a:p>
            <a:r>
              <a:rPr lang="en-US" sz="2000" b="1" dirty="0" smtClean="0">
                <a:latin typeface="Times New Roman" pitchFamily="18" charset="0"/>
                <a:cs typeface="Times New Roman" pitchFamily="18" charset="0"/>
              </a:rPr>
              <a:t>Presentation </a:t>
            </a:r>
            <a:r>
              <a:rPr lang="en-US" sz="2000" b="1" dirty="0" smtClean="0">
                <a:latin typeface="Times New Roman" pitchFamily="18" charset="0"/>
                <a:cs typeface="Times New Roman" pitchFamily="18" charset="0"/>
              </a:rPr>
              <a:t>Topic : </a:t>
            </a:r>
            <a:r>
              <a:rPr lang="en-US" sz="2000" dirty="0" smtClean="0">
                <a:latin typeface="Times New Roman" pitchFamily="18" charset="0"/>
                <a:cs typeface="Times New Roman" pitchFamily="18" charset="0"/>
              </a:rPr>
              <a:t>System Security</a:t>
            </a:r>
            <a:endParaRPr lang="en-US" sz="2000" dirty="0"/>
          </a:p>
        </p:txBody>
      </p:sp>
      <p:sp>
        <p:nvSpPr>
          <p:cNvPr id="7" name="Rectangle 6"/>
          <p:cNvSpPr/>
          <p:nvPr/>
        </p:nvSpPr>
        <p:spPr>
          <a:xfrm>
            <a:off x="5486400" y="5638800"/>
            <a:ext cx="3276600" cy="646331"/>
          </a:xfrm>
          <a:prstGeom prst="rect">
            <a:avLst/>
          </a:prstGeom>
        </p:spPr>
        <p:txBody>
          <a:bodyPr wrap="square">
            <a:spAutoFit/>
          </a:bodyPr>
          <a:lstStyle/>
          <a:p>
            <a:r>
              <a:rPr lang="en-US" dirty="0" smtClean="0">
                <a:latin typeface="Times New Roman" pitchFamily="18" charset="0"/>
                <a:cs typeface="Times New Roman" pitchFamily="18" charset="0"/>
              </a:rPr>
              <a:t>Presented </a:t>
            </a:r>
            <a:r>
              <a:rPr lang="en-US" dirty="0" smtClean="0">
                <a:latin typeface="Times New Roman" pitchFamily="18" charset="0"/>
                <a:cs typeface="Times New Roman" pitchFamily="18" charset="0"/>
              </a:rPr>
              <a:t>by- </a:t>
            </a:r>
            <a:r>
              <a:rPr lang="en-US" b="1" dirty="0" err="1" smtClean="0">
                <a:latin typeface="Times New Roman" pitchFamily="18" charset="0"/>
                <a:cs typeface="Times New Roman" pitchFamily="18" charset="0"/>
              </a:rPr>
              <a:t>Yash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Thakre</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Roll no : </a:t>
            </a:r>
            <a:r>
              <a:rPr lang="en-US" b="1" dirty="0" smtClean="0">
                <a:latin typeface="Times New Roman" pitchFamily="18" charset="0"/>
                <a:cs typeface="Times New Roman" pitchFamily="18" charset="0"/>
              </a:rPr>
              <a:t>MKT </a:t>
            </a:r>
            <a:r>
              <a:rPr lang="en-US" b="1" dirty="0" smtClean="0">
                <a:latin typeface="Times New Roman" pitchFamily="18" charset="0"/>
                <a:cs typeface="Times New Roman" pitchFamily="18" charset="0"/>
              </a:rPr>
              <a:t>18, </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MBA II</a:t>
            </a:r>
            <a:endParaRPr lang="en-US" b="1" dirty="0"/>
          </a:p>
        </p:txBody>
      </p:sp>
      <p:pic>
        <p:nvPicPr>
          <p:cNvPr id="1026" name="Picture 2" descr="C:\Users\Anurag Ballewar\Desktop\975.png"/>
          <p:cNvPicPr>
            <a:picLocks noChangeAspect="1" noChangeArrowheads="1"/>
          </p:cNvPicPr>
          <p:nvPr/>
        </p:nvPicPr>
        <p:blipFill>
          <a:blip r:embed="rId2"/>
          <a:srcRect t="15625" b="15625"/>
          <a:stretch>
            <a:fillRect/>
          </a:stretch>
        </p:blipFill>
        <p:spPr bwMode="auto">
          <a:xfrm>
            <a:off x="2667000" y="2286000"/>
            <a:ext cx="3927764" cy="2057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ph type="title"/>
          </p:nvPr>
        </p:nvSpPr>
        <p:spPr bwMode="auto">
          <a:xfrm>
            <a:off x="685800" y="609600"/>
            <a:ext cx="7772400" cy="7620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73731" name="Rectangle 3"/>
          <p:cNvSpPr>
            <a:spLocks noGrp="1" noChangeArrowheads="1"/>
          </p:cNvSpPr>
          <p:nvPr>
            <p:ph type="body" idx="1"/>
          </p:nvPr>
        </p:nvSpPr>
        <p:spPr>
          <a:xfrm>
            <a:off x="228600" y="1676400"/>
            <a:ext cx="8686800" cy="4953000"/>
          </a:xfrm>
          <a:noFill/>
          <a:ln/>
        </p:spPr>
        <p:txBody>
          <a:bodyPr lIns="90488" tIns="44450" rIns="90488" bIns="44450"/>
          <a:lstStyle/>
          <a:p>
            <a:pPr>
              <a:lnSpc>
                <a:spcPct val="90000"/>
              </a:lnSpc>
            </a:pPr>
            <a:r>
              <a:rPr lang="en-US" sz="2400"/>
              <a:t>Data Encryption</a:t>
            </a:r>
          </a:p>
          <a:p>
            <a:pPr lvl="1">
              <a:lnSpc>
                <a:spcPct val="90000"/>
              </a:lnSpc>
            </a:pPr>
            <a:r>
              <a:rPr lang="en-US" sz="2200"/>
              <a:t>One cheap method of providing security is to use some form of data encryption for sensitive files.</a:t>
            </a:r>
          </a:p>
          <a:p>
            <a:pPr lvl="2">
              <a:lnSpc>
                <a:spcPct val="90000"/>
              </a:lnSpc>
            </a:pPr>
            <a:r>
              <a:rPr lang="en-US" sz="2000" b="1"/>
              <a:t>crypt</a:t>
            </a:r>
            <a:r>
              <a:rPr lang="en-US" sz="2000"/>
              <a:t> is standard on UNIX systems, but is easy to break.  </a:t>
            </a:r>
          </a:p>
          <a:p>
            <a:pPr lvl="3">
              <a:lnSpc>
                <a:spcPct val="90000"/>
              </a:lnSpc>
            </a:pPr>
            <a:r>
              <a:rPr lang="en-US" sz="2200"/>
              <a:t>The standard UNIX passwords are encrypted with crypt.  Linux/BSD use MD5 password encryption.</a:t>
            </a:r>
          </a:p>
          <a:p>
            <a:pPr lvl="3">
              <a:lnSpc>
                <a:spcPct val="90000"/>
              </a:lnSpc>
            </a:pPr>
            <a:r>
              <a:rPr lang="en-US" sz="2200"/>
              <a:t>One of the major flaws of crypt is that many strings may encrypt to the same encrypted value, hence password crackers don’t have to have exact matches of a password, just something that encrypts to the same value!</a:t>
            </a:r>
          </a:p>
          <a:p>
            <a:pPr lvl="3">
              <a:lnSpc>
                <a:spcPct val="90000"/>
              </a:lnSpc>
            </a:pPr>
            <a:r>
              <a:rPr lang="en-US" sz="2200"/>
              <a:t>If you use crypt, compress the data first.  Compressed data is usually un-intelligible, so someone trying to de-crypt compressed data will have a harder time cracking the data.</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ph type="title"/>
          </p:nvPr>
        </p:nvSpPr>
        <p:spPr bwMode="auto">
          <a:xfrm>
            <a:off x="685800" y="609600"/>
            <a:ext cx="7772400" cy="8382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74755" name="Rectangle 3"/>
          <p:cNvSpPr>
            <a:spLocks noGrp="1" noChangeArrowheads="1"/>
          </p:cNvSpPr>
          <p:nvPr>
            <p:ph type="body" idx="1"/>
          </p:nvPr>
        </p:nvSpPr>
        <p:spPr>
          <a:xfrm>
            <a:off x="228600" y="1752600"/>
            <a:ext cx="8686800" cy="4953000"/>
          </a:xfrm>
          <a:noFill/>
          <a:ln/>
        </p:spPr>
        <p:txBody>
          <a:bodyPr lIns="90488" tIns="44450" rIns="90488" bIns="44450"/>
          <a:lstStyle/>
          <a:p>
            <a:r>
              <a:rPr lang="en-US" sz="2800"/>
              <a:t>Data Encryption</a:t>
            </a:r>
          </a:p>
          <a:p>
            <a:pPr lvl="2"/>
            <a:r>
              <a:rPr lang="en-US" sz="2400"/>
              <a:t>DES encryption utilities are available in the United States.  They provide a very good encryption method, but are very difficult to deal with (most Operating Systems do not provide nice methods of incorporating DES encryption).</a:t>
            </a:r>
          </a:p>
          <a:p>
            <a:pPr lvl="2"/>
            <a:r>
              <a:rPr lang="en-US" sz="2400"/>
              <a:t>pgp - Pretty Good Privacy - uses a much better encryption method than crypt (and some say better that DES), but is sometimes cumbersome to use.  It is easier to tie pgp into the Operating System than DES utilities..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ph type="title"/>
          </p:nvPr>
        </p:nvSpPr>
        <p:spPr bwMode="auto">
          <a:xfrm>
            <a:off x="685800" y="609600"/>
            <a:ext cx="7772400" cy="7620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75779" name="Rectangle 3"/>
          <p:cNvSpPr>
            <a:spLocks noGrp="1" noChangeArrowheads="1"/>
          </p:cNvSpPr>
          <p:nvPr>
            <p:ph type="body" idx="1"/>
          </p:nvPr>
        </p:nvSpPr>
        <p:spPr>
          <a:xfrm>
            <a:off x="228600" y="1676400"/>
            <a:ext cx="8686800" cy="4953000"/>
          </a:xfrm>
          <a:noFill/>
          <a:ln/>
        </p:spPr>
        <p:txBody>
          <a:bodyPr lIns="90488" tIns="44450" rIns="90488" bIns="44450"/>
          <a:lstStyle/>
          <a:p>
            <a:r>
              <a:rPr lang="en-US" sz="2400"/>
              <a:t>Single User Security</a:t>
            </a:r>
          </a:p>
          <a:p>
            <a:pPr lvl="1"/>
            <a:r>
              <a:rPr lang="en-US" sz="2200"/>
              <a:t>One of the biggest security holes on workstations is the ability of the user to boot the system into single user mode.</a:t>
            </a:r>
          </a:p>
          <a:p>
            <a:pPr lvl="2"/>
            <a:r>
              <a:rPr lang="en-US" sz="2000"/>
              <a:t>Sun Workstations have implemented ROM monitor security that allows the administrator set up three levels of security:</a:t>
            </a:r>
          </a:p>
          <a:p>
            <a:pPr lvl="3"/>
            <a:r>
              <a:rPr lang="en-US" sz="2200"/>
              <a:t>None - no Monitor security enabled.</a:t>
            </a:r>
          </a:p>
          <a:p>
            <a:pPr lvl="3"/>
            <a:r>
              <a:rPr lang="en-US" sz="2200"/>
              <a:t>Command - requires password for certain monitor  commands (examine memory, boot).  </a:t>
            </a:r>
          </a:p>
          <a:p>
            <a:pPr lvl="3"/>
            <a:r>
              <a:rPr lang="en-US" sz="2200"/>
              <a:t>Full - requires password for all commands.</a:t>
            </a:r>
          </a:p>
          <a:p>
            <a:pPr lvl="2"/>
            <a:r>
              <a:rPr lang="en-US" sz="2000"/>
              <a:t>The password for the full and command modes is not the root password.  This password is stored in the system EEPROM, and should be a different password from the root password.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ph type="title"/>
          </p:nvPr>
        </p:nvSpPr>
        <p:spPr bwMode="auto">
          <a:xfrm>
            <a:off x="685800" y="609600"/>
            <a:ext cx="7772400" cy="11430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83971" name="Rectangle 3"/>
          <p:cNvSpPr>
            <a:spLocks noGrp="1" noChangeArrowheads="1"/>
          </p:cNvSpPr>
          <p:nvPr>
            <p:ph type="body" idx="1"/>
          </p:nvPr>
        </p:nvSpPr>
        <p:spPr>
          <a:xfrm>
            <a:off x="304800" y="1981200"/>
            <a:ext cx="8534400" cy="4419600"/>
          </a:xfrm>
          <a:noFill/>
          <a:ln/>
        </p:spPr>
        <p:txBody>
          <a:bodyPr lIns="90488" tIns="44450" rIns="90488" bIns="44450"/>
          <a:lstStyle/>
          <a:p>
            <a:pPr>
              <a:lnSpc>
                <a:spcPct val="90000"/>
              </a:lnSpc>
            </a:pPr>
            <a:r>
              <a:rPr lang="en-US" sz="2400"/>
              <a:t>Security Tools</a:t>
            </a:r>
          </a:p>
          <a:p>
            <a:pPr lvl="1">
              <a:lnSpc>
                <a:spcPct val="90000"/>
              </a:lnSpc>
            </a:pPr>
            <a:r>
              <a:rPr lang="en-US" sz="2200"/>
              <a:t>The System administrator can take security one step further by using several public domain tools to periodically scan passwords, system and user files looking for vulnerabilities:</a:t>
            </a:r>
          </a:p>
          <a:p>
            <a:pPr lvl="2">
              <a:lnSpc>
                <a:spcPct val="90000"/>
              </a:lnSpc>
            </a:pPr>
            <a:r>
              <a:rPr lang="en-US" sz="2000"/>
              <a:t>COPS - (Computer Oracle and Password System) checks file/directory/device  permissions, monitors the password and groups files, monitors the system startup scripts and crontab files, and mails the administrator a report.</a:t>
            </a:r>
          </a:p>
          <a:p>
            <a:pPr lvl="2">
              <a:lnSpc>
                <a:spcPct val="90000"/>
              </a:lnSpc>
            </a:pPr>
            <a:r>
              <a:rPr lang="en-US" sz="2000"/>
              <a:t>crack - password cracking program.</a:t>
            </a:r>
          </a:p>
          <a:p>
            <a:pPr lvl="2">
              <a:lnSpc>
                <a:spcPct val="90000"/>
              </a:lnSpc>
            </a:pPr>
            <a:r>
              <a:rPr lang="en-US" sz="2000"/>
              <a:t>SATAN/SAINT - checks well-known security holes in system binaries, and tries many means of gaining access to systems.</a:t>
            </a:r>
          </a:p>
          <a:p>
            <a:pPr lvl="2">
              <a:lnSpc>
                <a:spcPct val="90000"/>
              </a:lnSpc>
            </a:pPr>
            <a:r>
              <a:rPr lang="en-US" sz="2000"/>
              <a:t>Nessus - New Satan-like scanner (more thorough).</a:t>
            </a:r>
          </a:p>
          <a:p>
            <a:pPr lvl="2">
              <a:lnSpc>
                <a:spcPct val="90000"/>
              </a:lnSpc>
            </a:pPr>
            <a:r>
              <a:rPr lang="en-US" sz="2000"/>
              <a:t>Nmap – port scanner.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ph type="title"/>
          </p:nvPr>
        </p:nvSpPr>
        <p:spPr bwMode="auto">
          <a:xfrm>
            <a:off x="685800" y="609600"/>
            <a:ext cx="7772400" cy="7620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87043" name="Rectangle 3"/>
          <p:cNvSpPr>
            <a:spLocks noGrp="1" noChangeArrowheads="1"/>
          </p:cNvSpPr>
          <p:nvPr>
            <p:ph type="body" idx="1"/>
          </p:nvPr>
        </p:nvSpPr>
        <p:spPr>
          <a:xfrm>
            <a:off x="228600" y="1752600"/>
            <a:ext cx="8686800" cy="4953000"/>
          </a:xfrm>
          <a:noFill/>
          <a:ln/>
        </p:spPr>
        <p:txBody>
          <a:bodyPr lIns="90488" tIns="44450" rIns="90488" bIns="44450"/>
          <a:lstStyle/>
          <a:p>
            <a:r>
              <a:rPr lang="en-US" sz="2800"/>
              <a:t>Viruses (General)</a:t>
            </a:r>
          </a:p>
          <a:p>
            <a:pPr lvl="1"/>
            <a:r>
              <a:rPr lang="en-US" sz="2500"/>
              <a:t>A virus is a piece of code that attaches itself to other programs or files.  </a:t>
            </a:r>
          </a:p>
          <a:p>
            <a:pPr lvl="1"/>
            <a:r>
              <a:rPr lang="en-US" sz="2500"/>
              <a:t>A virus becomes completely dependent on that program or file.</a:t>
            </a:r>
          </a:p>
          <a:p>
            <a:pPr lvl="2"/>
            <a:r>
              <a:rPr lang="en-US" sz="2400"/>
              <a:t>Each time you run the program or open the file, the virus code is executed.</a:t>
            </a:r>
          </a:p>
          <a:p>
            <a:pPr lvl="2"/>
            <a:r>
              <a:rPr lang="en-US" sz="2400"/>
              <a:t>With each execution the virus code has a chance to propagate.</a:t>
            </a:r>
          </a:p>
          <a:p>
            <a:pPr lvl="2"/>
            <a:r>
              <a:rPr lang="en-US" sz="2400"/>
              <a:t>Viruses spread from system to system when the code/files are shared between the systems.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ph type="title"/>
          </p:nvPr>
        </p:nvSpPr>
        <p:spPr bwMode="auto">
          <a:xfrm>
            <a:off x="685800" y="609600"/>
            <a:ext cx="7772400" cy="7620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92163" name="Rectangle 3"/>
          <p:cNvSpPr>
            <a:spLocks noGrp="1" noChangeArrowheads="1"/>
          </p:cNvSpPr>
          <p:nvPr>
            <p:ph type="body" idx="1"/>
          </p:nvPr>
        </p:nvSpPr>
        <p:spPr>
          <a:xfrm>
            <a:off x="228600" y="1752600"/>
            <a:ext cx="8686800" cy="4953000"/>
          </a:xfrm>
          <a:noFill/>
          <a:ln/>
        </p:spPr>
        <p:txBody>
          <a:bodyPr lIns="90488" tIns="44450" rIns="90488" bIns="44450"/>
          <a:lstStyle/>
          <a:p>
            <a:r>
              <a:rPr lang="en-US" sz="2400"/>
              <a:t>PC Viruses</a:t>
            </a:r>
          </a:p>
          <a:p>
            <a:pPr lvl="1"/>
            <a:r>
              <a:rPr lang="en-US" sz="2100"/>
              <a:t>PC viruses usually infect files with .exe, .com, and .ovr extensions.  These files usually contain executable code.</a:t>
            </a:r>
          </a:p>
          <a:p>
            <a:pPr lvl="1"/>
            <a:r>
              <a:rPr lang="en-US" sz="2100"/>
              <a:t>The virus code sometimes infects the command.com file, the hard disk boot sector, the hard disk partition tables, or floppy disk boot sectors.</a:t>
            </a:r>
          </a:p>
          <a:p>
            <a:pPr lvl="1"/>
            <a:r>
              <a:rPr lang="en-US" sz="2100"/>
              <a:t>Some virus code is memory resident code.  It goes memory resident then sits and waits for other programs to be pulled into memory.  When these programs are in memory the virus infects them.</a:t>
            </a:r>
          </a:p>
          <a:p>
            <a:pPr lvl="1"/>
            <a:r>
              <a:rPr lang="en-US" sz="2100"/>
              <a:t>Some virus code goes to great lengths to hide itself...for instance the strings in the code are variably encrypted to keep virus scanners from finding the virus.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ph type="title"/>
          </p:nvPr>
        </p:nvSpPr>
        <p:spPr bwMode="auto">
          <a:xfrm>
            <a:off x="685800" y="609600"/>
            <a:ext cx="7772400" cy="8382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93187" name="Rectangle 3"/>
          <p:cNvSpPr>
            <a:spLocks noGrp="1" noChangeArrowheads="1"/>
          </p:cNvSpPr>
          <p:nvPr>
            <p:ph type="body" idx="1"/>
          </p:nvPr>
        </p:nvSpPr>
        <p:spPr>
          <a:xfrm>
            <a:off x="228600" y="1676400"/>
            <a:ext cx="8686800" cy="4953000"/>
          </a:xfrm>
          <a:noFill/>
          <a:ln/>
        </p:spPr>
        <p:txBody>
          <a:bodyPr lIns="90488" tIns="44450" rIns="90488" bIns="44450"/>
          <a:lstStyle/>
          <a:p>
            <a:r>
              <a:rPr lang="en-US" sz="2800"/>
              <a:t>PC Viruses</a:t>
            </a:r>
          </a:p>
          <a:p>
            <a:pPr lvl="1"/>
            <a:r>
              <a:rPr lang="en-US" sz="2500"/>
              <a:t>How is a file infected?</a:t>
            </a:r>
          </a:p>
          <a:p>
            <a:pPr lvl="2"/>
            <a:r>
              <a:rPr lang="en-US" sz="2400"/>
              <a:t>A user runs a program that is already infected.</a:t>
            </a:r>
          </a:p>
          <a:p>
            <a:pPr lvl="2"/>
            <a:r>
              <a:rPr lang="en-US" sz="2400"/>
              <a:t>The virus code is executed, and hunts other files to infect.</a:t>
            </a:r>
          </a:p>
          <a:p>
            <a:pPr lvl="2"/>
            <a:r>
              <a:rPr lang="en-US" sz="2400"/>
              <a:t>When an uninfected file is found, the running virus will append a code segment to the uninfected file (in many cases it inserts virus code at the end of the main code section).</a:t>
            </a:r>
          </a:p>
          <a:p>
            <a:pPr lvl="2"/>
            <a:r>
              <a:rPr lang="en-US" sz="2400"/>
              <a:t>Once the code is in place the virus (still running from another program at this point) will do one of the following to make the new code segment executable: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ph type="title"/>
          </p:nvPr>
        </p:nvSpPr>
        <p:spPr bwMode="auto">
          <a:xfrm>
            <a:off x="685800" y="609600"/>
            <a:ext cx="7772400" cy="7620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96259" name="Rectangle 3"/>
          <p:cNvSpPr>
            <a:spLocks noGrp="1" noChangeArrowheads="1"/>
          </p:cNvSpPr>
          <p:nvPr>
            <p:ph type="body" idx="1"/>
          </p:nvPr>
        </p:nvSpPr>
        <p:spPr>
          <a:xfrm>
            <a:off x="228600" y="1600200"/>
            <a:ext cx="8686800" cy="4953000"/>
          </a:xfrm>
          <a:noFill/>
          <a:ln/>
        </p:spPr>
        <p:txBody>
          <a:bodyPr lIns="90488" tIns="44450" rIns="90488" bIns="44450"/>
          <a:lstStyle/>
          <a:p>
            <a:r>
              <a:rPr lang="en-US" sz="2400"/>
              <a:t>PC Viruses</a:t>
            </a:r>
          </a:p>
          <a:p>
            <a:pPr lvl="1"/>
            <a:r>
              <a:rPr lang="en-US" sz="2200"/>
              <a:t>Some of the things that virus code has been known to do:</a:t>
            </a:r>
          </a:p>
          <a:p>
            <a:pPr lvl="2"/>
            <a:r>
              <a:rPr lang="en-US" sz="2000"/>
              <a:t>Change a FAT entry each time the system is booted.</a:t>
            </a:r>
          </a:p>
          <a:p>
            <a:pPr lvl="2"/>
            <a:r>
              <a:rPr lang="en-US" sz="2000"/>
              <a:t>Use a random number generator...if the random number generated is N, reformat the disk.</a:t>
            </a:r>
          </a:p>
          <a:p>
            <a:pPr lvl="2"/>
            <a:r>
              <a:rPr lang="en-US" sz="2000"/>
              <a:t>Cause odd screen behavior (all the characters fall to the bottom of the screen).</a:t>
            </a:r>
          </a:p>
          <a:p>
            <a:pPr lvl="2"/>
            <a:r>
              <a:rPr lang="en-US" sz="2000"/>
              <a:t>If the infected program is opened by a virus scanner, the virus moves itself to memory, disinfects the file, waits until the scanner is done, then re-infects the file.</a:t>
            </a:r>
          </a:p>
          <a:p>
            <a:pPr lvl="2"/>
            <a:r>
              <a:rPr lang="en-US" sz="2000"/>
              <a:t>Draw a Christmas Wreath, write Merry Christmas, and play  “Oh Tannenbaum” (if the date is between Thanksgiving and Christmas).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ph type="title"/>
          </p:nvPr>
        </p:nvSpPr>
        <p:spPr bwMode="auto">
          <a:xfrm>
            <a:off x="685800" y="609600"/>
            <a:ext cx="7772400" cy="8382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97283" name="Rectangle 3"/>
          <p:cNvSpPr>
            <a:spLocks noGrp="1" noChangeArrowheads="1"/>
          </p:cNvSpPr>
          <p:nvPr>
            <p:ph type="body" idx="1"/>
          </p:nvPr>
        </p:nvSpPr>
        <p:spPr>
          <a:xfrm>
            <a:off x="228600" y="1676400"/>
            <a:ext cx="8686800" cy="4953000"/>
          </a:xfrm>
          <a:noFill/>
          <a:ln/>
        </p:spPr>
        <p:txBody>
          <a:bodyPr lIns="90488" tIns="44450" rIns="90488" bIns="44450"/>
          <a:lstStyle/>
          <a:p>
            <a:r>
              <a:rPr lang="en-US" sz="2400"/>
              <a:t>PC Viruses</a:t>
            </a:r>
            <a:endParaRPr lang="en-US"/>
          </a:p>
          <a:p>
            <a:pPr lvl="2"/>
            <a:r>
              <a:rPr lang="en-US" sz="2000"/>
              <a:t>On the 16th execution of an infected file, pick a random disk sector and write goo to it.</a:t>
            </a:r>
          </a:p>
          <a:p>
            <a:pPr lvl="2"/>
            <a:r>
              <a:rPr lang="en-US" sz="2000"/>
              <a:t>Change the order of bytes in database files as they are written to disk. Files look fine on infected systems, but are useless on virus-free systems.</a:t>
            </a:r>
          </a:p>
          <a:p>
            <a:pPr lvl="2"/>
            <a:r>
              <a:rPr lang="en-US" sz="2000"/>
              <a:t>Delete the host program if it is run on Friday the 13th. </a:t>
            </a:r>
          </a:p>
          <a:p>
            <a:pPr lvl="2"/>
            <a:r>
              <a:rPr lang="en-US" sz="2000"/>
              <a:t>Monitor keyboard input looking for certain strings.  If a string is found a profanity is echoed to the screen (and sometimes placed in the file you are editing instead of the string you typed).</a:t>
            </a:r>
          </a:p>
          <a:p>
            <a:pPr lvl="2"/>
            <a:r>
              <a:rPr lang="en-US" sz="2000"/>
              <a:t>Watch the INT 09h (keyboard interrupt).  If a keystroke is recognized while the virus is active, replicate the keystroke (make it look like a bouncy key).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ph type="title"/>
          </p:nvPr>
        </p:nvSpPr>
        <p:spPr bwMode="auto">
          <a:xfrm>
            <a:off x="685800" y="609600"/>
            <a:ext cx="7772400" cy="8382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100355" name="Rectangle 3"/>
          <p:cNvSpPr>
            <a:spLocks noGrp="1" noChangeArrowheads="1"/>
          </p:cNvSpPr>
          <p:nvPr>
            <p:ph type="body" idx="1"/>
          </p:nvPr>
        </p:nvSpPr>
        <p:spPr>
          <a:xfrm>
            <a:off x="228600" y="1752600"/>
            <a:ext cx="8686800" cy="4953000"/>
          </a:xfrm>
          <a:noFill/>
          <a:ln/>
        </p:spPr>
        <p:txBody>
          <a:bodyPr lIns="90488" tIns="44450" rIns="90488" bIns="44450"/>
          <a:lstStyle/>
          <a:p>
            <a:pPr>
              <a:lnSpc>
                <a:spcPct val="90000"/>
              </a:lnSpc>
            </a:pPr>
            <a:r>
              <a:rPr lang="en-US" sz="2800"/>
              <a:t>Microsoft Word (Macro) Viruses</a:t>
            </a:r>
          </a:p>
          <a:p>
            <a:pPr lvl="1">
              <a:lnSpc>
                <a:spcPct val="90000"/>
              </a:lnSpc>
            </a:pPr>
            <a:r>
              <a:rPr lang="en-US" sz="2600"/>
              <a:t>Recently hackers have found a new way to spread virus code.  </a:t>
            </a:r>
          </a:p>
          <a:p>
            <a:pPr lvl="2">
              <a:lnSpc>
                <a:spcPct val="90000"/>
              </a:lnSpc>
            </a:pPr>
            <a:r>
              <a:rPr lang="en-US" sz="2400"/>
              <a:t>Many Word Processors, Spreadsheets, and other productivity tools include a macro package.  Many of these macro packages are actually based on the </a:t>
            </a:r>
            <a:r>
              <a:rPr lang="en-US" sz="2400" b="1"/>
              <a:t>BASIC</a:t>
            </a:r>
            <a:r>
              <a:rPr lang="en-US" sz="2400"/>
              <a:t> programming language.</a:t>
            </a:r>
          </a:p>
          <a:p>
            <a:pPr lvl="2">
              <a:lnSpc>
                <a:spcPct val="90000"/>
              </a:lnSpc>
            </a:pPr>
            <a:r>
              <a:rPr lang="en-US" sz="2400"/>
              <a:t>Hackers have learned how to embed a virus code segment into Microsoft Word documents.  </a:t>
            </a:r>
          </a:p>
          <a:p>
            <a:pPr lvl="2">
              <a:lnSpc>
                <a:spcPct val="90000"/>
              </a:lnSpc>
            </a:pPr>
            <a:r>
              <a:rPr lang="en-US" sz="2400"/>
              <a:t>Every time the document is opened, the virus code is executed as part of the Macro facility startup code.</a:t>
            </a:r>
          </a:p>
          <a:p>
            <a:pPr lvl="2">
              <a:lnSpc>
                <a:spcPct val="90000"/>
              </a:lnSpc>
            </a:pPr>
            <a:r>
              <a:rPr lang="en-US" sz="2400"/>
              <a:t>Each invocation of Word infects the document you are editing.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382000" cy="4284314"/>
          </a:xfrm>
          <a:prstGeom prst="rect">
            <a:avLst/>
          </a:prstGeom>
          <a:noFill/>
        </p:spPr>
        <p:txBody>
          <a:bodyPr wrap="square" rtlCol="0">
            <a:spAutoFit/>
          </a:bodyPr>
          <a:lstStyle/>
          <a:p>
            <a:pPr fontAlgn="base">
              <a:lnSpc>
                <a:spcPct val="150000"/>
              </a:lnSpc>
            </a:pPr>
            <a:r>
              <a:rPr lang="en-US" sz="2800" b="1" dirty="0" smtClean="0">
                <a:latin typeface="Times New Roman" pitchFamily="18" charset="0"/>
                <a:cs typeface="Times New Roman" pitchFamily="18" charset="0"/>
              </a:rPr>
              <a:t>What is Computer Security?</a:t>
            </a:r>
          </a:p>
          <a:p>
            <a:pPr fontAlgn="base">
              <a:lnSpc>
                <a:spcPct val="150000"/>
              </a:lnSpc>
            </a:pPr>
            <a:endParaRPr lang="en-US" sz="1600" dirty="0" smtClean="0">
              <a:latin typeface="Times New Roman" pitchFamily="18" charset="0"/>
              <a:cs typeface="Times New Roman" pitchFamily="18" charset="0"/>
            </a:endParaRPr>
          </a:p>
          <a:p>
            <a:pPr algn="just" fontAlgn="base">
              <a:lnSpc>
                <a:spcPct val="150000"/>
              </a:lnSpc>
            </a:pPr>
            <a:r>
              <a:rPr lang="en-US" sz="2000" dirty="0" smtClean="0">
                <a:latin typeface="Times New Roman" pitchFamily="18" charset="0"/>
                <a:cs typeface="Times New Roman" pitchFamily="18" charset="0"/>
              </a:rPr>
              <a:t>Computer security, also known as cyber security or IT security, is the protection of information systems from theft or damage to the hardware, the software, and to the information on them, as well as from disruption or misdirection of the services they provide. It includes controlling physical access to the hardware, as well as protecting against harm that may come via network access, data and code injection, and due to malpractice by operators, whether intentional, accidental, or due to them being tricked into deviating from secure procedures.</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noAutofit/>
          </a:bodyPr>
          <a:lstStyle/>
          <a:p>
            <a:r>
              <a:rPr lang="en-US" sz="8000" b="1" dirty="0" smtClean="0"/>
              <a:t>Thank You</a:t>
            </a:r>
            <a:endParaRPr lang="en-US" sz="8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382000" cy="5816977"/>
          </a:xfrm>
          <a:prstGeom prst="rect">
            <a:avLst/>
          </a:prstGeom>
          <a:noFill/>
        </p:spPr>
        <p:txBody>
          <a:bodyPr wrap="square" rtlCol="0">
            <a:spAutoFit/>
          </a:bodyPr>
          <a:lstStyle/>
          <a:p>
            <a:pPr fontAlgn="base">
              <a:lnSpc>
                <a:spcPct val="150000"/>
              </a:lnSpc>
            </a:pPr>
            <a:r>
              <a:rPr lang="en-US" sz="2800" b="1" dirty="0" smtClean="0"/>
              <a:t>What are the concerns of computer security?</a:t>
            </a:r>
            <a:endParaRPr lang="en-US" sz="2000" dirty="0" smtClean="0"/>
          </a:p>
          <a:p>
            <a:pPr fontAlgn="base">
              <a:lnSpc>
                <a:spcPct val="150000"/>
              </a:lnSpc>
            </a:pPr>
            <a:r>
              <a:rPr lang="en-US" sz="2000" dirty="0" smtClean="0"/>
              <a:t>Computer Security is concerned with four main areas:</a:t>
            </a:r>
            <a:br>
              <a:rPr lang="en-US" sz="2000" dirty="0" smtClean="0"/>
            </a:br>
            <a:r>
              <a:rPr lang="en-US" sz="2000" b="1" dirty="0" smtClean="0"/>
              <a:t>1.</a:t>
            </a:r>
            <a:r>
              <a:rPr lang="en-US" sz="2000" dirty="0" smtClean="0"/>
              <a:t> </a:t>
            </a:r>
            <a:r>
              <a:rPr lang="en-US" sz="2000" b="1" dirty="0" smtClean="0"/>
              <a:t>Confidentiality:-</a:t>
            </a:r>
            <a:r>
              <a:rPr lang="en-US" sz="2000" dirty="0" smtClean="0"/>
              <a:t> </a:t>
            </a:r>
          </a:p>
          <a:p>
            <a:pPr fontAlgn="base">
              <a:lnSpc>
                <a:spcPct val="150000"/>
              </a:lnSpc>
            </a:pPr>
            <a:r>
              <a:rPr lang="en-US" sz="2000" dirty="0" smtClean="0"/>
              <a:t>	Only authorized users can access the data resources and information.</a:t>
            </a:r>
            <a:br>
              <a:rPr lang="en-US" sz="2000" dirty="0" smtClean="0"/>
            </a:br>
            <a:r>
              <a:rPr lang="en-US" sz="2000" b="1" dirty="0" smtClean="0"/>
              <a:t>2. Integrity:</a:t>
            </a:r>
            <a:r>
              <a:rPr lang="en-US" sz="2000" dirty="0" smtClean="0"/>
              <a:t>- </a:t>
            </a:r>
          </a:p>
          <a:p>
            <a:pPr fontAlgn="base">
              <a:lnSpc>
                <a:spcPct val="150000"/>
              </a:lnSpc>
            </a:pPr>
            <a:r>
              <a:rPr lang="en-US" sz="2000" dirty="0" smtClean="0"/>
              <a:t>	Only authorized users should be able to modify the data when needed.</a:t>
            </a:r>
            <a:br>
              <a:rPr lang="en-US" sz="2000" dirty="0" smtClean="0"/>
            </a:br>
            <a:r>
              <a:rPr lang="en-US" sz="2000" b="1" dirty="0" smtClean="0"/>
              <a:t>3.</a:t>
            </a:r>
            <a:r>
              <a:rPr lang="en-US" sz="2000" dirty="0" smtClean="0"/>
              <a:t> </a:t>
            </a:r>
            <a:r>
              <a:rPr lang="en-US" sz="2000" b="1" dirty="0" smtClean="0"/>
              <a:t>Availability:- </a:t>
            </a:r>
          </a:p>
          <a:p>
            <a:pPr fontAlgn="base">
              <a:lnSpc>
                <a:spcPct val="150000"/>
              </a:lnSpc>
            </a:pPr>
            <a:r>
              <a:rPr lang="en-US" sz="2000" b="1" dirty="0" smtClean="0"/>
              <a:t>	</a:t>
            </a:r>
            <a:r>
              <a:rPr lang="en-US" sz="2000" dirty="0" smtClean="0"/>
              <a:t>Data should be available to users when needed.</a:t>
            </a:r>
            <a:br>
              <a:rPr lang="en-US" sz="2000" dirty="0" smtClean="0"/>
            </a:br>
            <a:r>
              <a:rPr lang="en-US" sz="2000" b="1" dirty="0" smtClean="0"/>
              <a:t>4. Authentication</a:t>
            </a:r>
            <a:r>
              <a:rPr lang="en-US" sz="2000" dirty="0" smtClean="0"/>
              <a:t>:- </a:t>
            </a:r>
          </a:p>
          <a:p>
            <a:pPr fontAlgn="base">
              <a:lnSpc>
                <a:spcPct val="150000"/>
              </a:lnSpc>
            </a:pPr>
            <a:r>
              <a:rPr lang="en-US" sz="2000" dirty="0" smtClean="0"/>
              <a:t>	are you really communicating with whom you think you are communicating with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05800" cy="4801314"/>
          </a:xfrm>
          <a:prstGeom prst="rect">
            <a:avLst/>
          </a:prstGeom>
          <a:noFill/>
        </p:spPr>
        <p:txBody>
          <a:bodyPr wrap="square" rtlCol="0">
            <a:spAutoFit/>
          </a:bodyPr>
          <a:lstStyle/>
          <a:p>
            <a:pPr algn="just" fontAlgn="base">
              <a:lnSpc>
                <a:spcPct val="150000"/>
              </a:lnSpc>
            </a:pPr>
            <a:r>
              <a:rPr lang="en-US" sz="2400" b="1" dirty="0" smtClean="0">
                <a:latin typeface="Times New Roman" pitchFamily="18" charset="0"/>
                <a:cs typeface="Times New Roman" pitchFamily="18" charset="0"/>
              </a:rPr>
              <a:t>Why is computer security important?</a:t>
            </a:r>
          </a:p>
          <a:p>
            <a:pPr algn="just" fontAlgn="base">
              <a:lnSpc>
                <a:spcPct val="150000"/>
              </a:lnSpc>
              <a:buFont typeface="Wingdings" pitchFamily="2" charset="2"/>
              <a:buChar char="Ø"/>
            </a:pPr>
            <a:r>
              <a:rPr lang="en-US" sz="2000" dirty="0" smtClean="0">
                <a:latin typeface="Times New Roman" pitchFamily="18" charset="0"/>
                <a:cs typeface="Times New Roman" pitchFamily="18" charset="0"/>
              </a:rPr>
              <a:t>	Prevention of data theft such as bank account numbers, credit card information, passwords, work related documents or sheets, etc. is essential in today’s communications since many of our day to day actions depend on the security of the data paths.</a:t>
            </a:r>
          </a:p>
          <a:p>
            <a:pPr algn="just" fontAlgn="base">
              <a:lnSpc>
                <a:spcPct val="150000"/>
              </a:lnSpc>
              <a:buFont typeface="Wingdings" pitchFamily="2" charset="2"/>
              <a:buChar char="Ø"/>
            </a:pPr>
            <a:endParaRPr lang="en-US" sz="2000" dirty="0" smtClean="0">
              <a:latin typeface="Times New Roman" pitchFamily="18" charset="0"/>
              <a:cs typeface="Times New Roman" pitchFamily="18" charset="0"/>
            </a:endParaRPr>
          </a:p>
          <a:p>
            <a:pPr algn="just" fontAlgn="base">
              <a:lnSpc>
                <a:spcPct val="150000"/>
              </a:lnSpc>
              <a:buFont typeface="Wingdings" pitchFamily="2" charset="2"/>
              <a:buChar char="Ø"/>
            </a:pPr>
            <a:r>
              <a:rPr lang="en-US" sz="2000" dirty="0" smtClean="0">
                <a:latin typeface="Times New Roman" pitchFamily="18" charset="0"/>
                <a:cs typeface="Times New Roman" pitchFamily="18" charset="0"/>
              </a:rPr>
              <a:t>	Data present in a computer can also be misused by unauthorized intrusions. An intruder can modify and change the program source codes and can also use your pictures or email accounts to create derogatory content such as pornographic images, fake misleading and offensive social accounts.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3831818"/>
          </a:xfrm>
          <a:prstGeom prst="rect">
            <a:avLst/>
          </a:prstGeom>
          <a:noFill/>
        </p:spPr>
        <p:txBody>
          <a:bodyPr wrap="square" rtlCol="0">
            <a:spAutoFit/>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	Malicious intents can also be a factor in computer security. Intruders often use your computers for attacking other computers or websites or networks for creating havoc. Vengeful hackers might crash someone’s computer system to create data loss. DDOS attacks can be made to prevent access to websites by crashing the server.</a:t>
            </a:r>
          </a:p>
          <a:p>
            <a:pPr algn="just" fontAlgn="base">
              <a:lnSpc>
                <a:spcPct val="150000"/>
              </a:lnSpc>
              <a:buFont typeface="Wingdings" pitchFamily="2" charset="2"/>
              <a:buChar char="Ø"/>
            </a:pPr>
            <a:endParaRPr lang="en-US" dirty="0" smtClean="0">
              <a:latin typeface="Times New Roman" pitchFamily="18" charset="0"/>
              <a:cs typeface="Times New Roman" pitchFamily="18" charset="0"/>
            </a:endParaRP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	Above factors imply that your data should remain safe and confidential. Therefore, it is necessary to protect your computer and hence the need for Computer Security arises.</a:t>
            </a:r>
          </a:p>
        </p:txBody>
      </p:sp>
      <p:pic>
        <p:nvPicPr>
          <p:cNvPr id="3" name="Picture 2" descr="download.jpg"/>
          <p:cNvPicPr>
            <a:picLocks noChangeAspect="1"/>
          </p:cNvPicPr>
          <p:nvPr/>
        </p:nvPicPr>
        <p:blipFill>
          <a:blip r:embed="rId2"/>
          <a:stretch>
            <a:fillRect/>
          </a:stretch>
        </p:blipFill>
        <p:spPr>
          <a:xfrm>
            <a:off x="2743200" y="3962400"/>
            <a:ext cx="3962400" cy="26367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8001000" cy="5493812"/>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Components of computer system</a:t>
            </a:r>
          </a:p>
          <a:p>
            <a:pPr>
              <a:lnSpc>
                <a:spcPct val="150000"/>
              </a:lnSpc>
            </a:pPr>
            <a:endParaRPr lang="en-US" sz="14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 components of a computer system that needs to be protected are:</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b="1" i="1" dirty="0" smtClean="0">
                <a:latin typeface="Times New Roman" pitchFamily="18" charset="0"/>
                <a:cs typeface="Times New Roman" pitchFamily="18" charset="0"/>
              </a:rPr>
              <a:t>Hardware,</a:t>
            </a:r>
            <a:r>
              <a:rPr lang="en-US" sz="2000" dirty="0" smtClean="0">
                <a:latin typeface="Times New Roman" pitchFamily="18" charset="0"/>
                <a:cs typeface="Times New Roman" pitchFamily="18" charset="0"/>
              </a:rPr>
              <a:t> the physical part of the computer, like the system memory and disk drive</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b="1" i="1" dirty="0" smtClean="0">
                <a:latin typeface="Times New Roman" pitchFamily="18" charset="0"/>
                <a:cs typeface="Times New Roman" pitchFamily="18" charset="0"/>
              </a:rPr>
              <a:t>Firmware</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permanent software that is etched into a hardware device’s nonvolatile memory and is mostly invisible to the user</a:t>
            </a:r>
          </a:p>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b="1" i="1" dirty="0" smtClean="0">
                <a:latin typeface="Times New Roman" pitchFamily="18" charset="0"/>
                <a:cs typeface="Times New Roman" pitchFamily="18" charset="0"/>
              </a:rPr>
              <a:t>Software,</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programming that offers services, like operating system, word processor, internet browser to the user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7848600" cy="830997"/>
          </a:xfrm>
          <a:prstGeom prst="rect">
            <a:avLst/>
          </a:prstGeom>
          <a:noFill/>
        </p:spPr>
        <p:txBody>
          <a:bodyPr wrap="square" rtlCol="0">
            <a:spAutoFit/>
          </a:bodyPr>
          <a:lstStyle/>
          <a:p>
            <a:pPr fontAlgn="base"/>
            <a:r>
              <a:rPr lang="en-US" sz="2400" b="1" dirty="0" smtClean="0">
                <a:latin typeface="Times New Roman" pitchFamily="18" charset="0"/>
                <a:cs typeface="Times New Roman" pitchFamily="18" charset="0"/>
              </a:rPr>
              <a:t>What do anti-viruses/firewalls do to ensure these concerns issues are solved?</a:t>
            </a:r>
          </a:p>
        </p:txBody>
      </p:sp>
      <p:sp>
        <p:nvSpPr>
          <p:cNvPr id="4" name="TextBox 3"/>
          <p:cNvSpPr txBox="1"/>
          <p:nvPr/>
        </p:nvSpPr>
        <p:spPr>
          <a:xfrm>
            <a:off x="457200" y="1295400"/>
            <a:ext cx="8229600" cy="2554545"/>
          </a:xfrm>
          <a:prstGeom prst="rect">
            <a:avLst/>
          </a:prstGeom>
          <a:noFill/>
        </p:spPr>
        <p:txBody>
          <a:bodyPr wrap="square" rtlCol="0">
            <a:spAutoFit/>
          </a:bodyPr>
          <a:lstStyle/>
          <a:p>
            <a:pPr algn="just" fontAlgn="base"/>
            <a:r>
              <a:rPr lang="en-US" sz="2000" b="1" u="sng" dirty="0" smtClean="0">
                <a:latin typeface="Times New Roman" pitchFamily="18" charset="0"/>
                <a:cs typeface="Times New Roman" pitchFamily="18" charset="0"/>
              </a:rPr>
              <a:t>Firewall :</a:t>
            </a:r>
            <a:endParaRPr lang="en-US" sz="2000" b="1"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Also known as a 'packet filter'. Basically, software which monitors network traffic and connection attempts into and out of a network or computer and determines whether or not to allow it to pass. Depending on the sophistication, this can be limited to simple IP/port combinations or do full content-aware scans. A firewall can be thought of as a screen or sieve that categorically strains out potentially harmful data.</a:t>
            </a:r>
          </a:p>
          <a:p>
            <a:pPr algn="just"/>
            <a:endParaRPr lang="en-US" sz="2000" dirty="0">
              <a:latin typeface="Times New Roman" pitchFamily="18" charset="0"/>
              <a:cs typeface="Times New Roman" pitchFamily="18" charset="0"/>
            </a:endParaRPr>
          </a:p>
        </p:txBody>
      </p:sp>
      <p:pic>
        <p:nvPicPr>
          <p:cNvPr id="5" name="Picture 4" descr="firewall.gif"/>
          <p:cNvPicPr>
            <a:picLocks noChangeAspect="1"/>
          </p:cNvPicPr>
          <p:nvPr/>
        </p:nvPicPr>
        <p:blipFill>
          <a:blip r:embed="rId2"/>
          <a:stretch>
            <a:fillRect/>
          </a:stretch>
        </p:blipFill>
        <p:spPr>
          <a:xfrm>
            <a:off x="990600" y="3657600"/>
            <a:ext cx="71628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4419600" cy="5324535"/>
          </a:xfrm>
          <a:prstGeom prst="rect">
            <a:avLst/>
          </a:prstGeom>
          <a:noFill/>
        </p:spPr>
        <p:txBody>
          <a:bodyPr wrap="square" rtlCol="0">
            <a:spAutoFit/>
          </a:bodyPr>
          <a:lstStyle/>
          <a:p>
            <a:pPr algn="just" fontAlgn="base"/>
            <a:r>
              <a:rPr lang="en-US" sz="2000" b="1" u="sng" dirty="0" smtClean="0">
                <a:latin typeface="Times New Roman" pitchFamily="18" charset="0"/>
                <a:cs typeface="Times New Roman" pitchFamily="18" charset="0"/>
              </a:rPr>
              <a:t>Antivirus:</a:t>
            </a:r>
            <a:endParaRPr lang="en-US" sz="2000" b="1"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A software which will find programs/files/software/etc that might compromise your computer, either by being executable or by exploiting a vulnerability in the program normally supposed to process them -- types of malware. It detects these kinds of harmful programs that are already installed on your computer or about to be installed. It can perform various protective measures (based on the security settings in the Anti-virus software) such as quarantine, permanent removal, fix, etc. It will also look for potentially harmful files that are download</a:t>
            </a:r>
          </a:p>
        </p:txBody>
      </p:sp>
      <p:pic>
        <p:nvPicPr>
          <p:cNvPr id="3" name="Picture 2" descr="computer-antivirus-250x250.png"/>
          <p:cNvPicPr>
            <a:picLocks noChangeAspect="1"/>
          </p:cNvPicPr>
          <p:nvPr/>
        </p:nvPicPr>
        <p:blipFill>
          <a:blip r:embed="rId2"/>
          <a:srcRect l="14493" r="14493" b="7246"/>
          <a:stretch>
            <a:fillRect/>
          </a:stretch>
        </p:blipFill>
        <p:spPr>
          <a:xfrm>
            <a:off x="5105400" y="914400"/>
            <a:ext cx="3733800" cy="487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ph type="title"/>
          </p:nvPr>
        </p:nvSpPr>
        <p:spPr bwMode="auto">
          <a:xfrm>
            <a:off x="685800" y="609600"/>
            <a:ext cx="7772400" cy="762000"/>
          </a:xfrm>
          <a:noFill/>
          <a:ln w="12700">
            <a:miter lim="800000"/>
            <a:headEnd/>
            <a:tailEnd/>
          </a:ln>
        </p:spPr>
        <p:txBody>
          <a:bodyPr vert="horz" wrap="square" lIns="90488" tIns="44450" rIns="90488" bIns="44450" numCol="1" anchor="b" anchorCtr="0" compatLnSpc="1">
            <a:prstTxWarp prst="textNoShape">
              <a:avLst/>
            </a:prstTxWarp>
          </a:bodyPr>
          <a:lstStyle/>
          <a:p>
            <a:r>
              <a:rPr lang="en-US"/>
              <a:t>System Security</a:t>
            </a:r>
          </a:p>
        </p:txBody>
      </p:sp>
      <p:sp>
        <p:nvSpPr>
          <p:cNvPr id="72707" name="Rectangle 3"/>
          <p:cNvSpPr>
            <a:spLocks noGrp="1" noChangeArrowheads="1"/>
          </p:cNvSpPr>
          <p:nvPr>
            <p:ph type="body" idx="1"/>
          </p:nvPr>
        </p:nvSpPr>
        <p:spPr>
          <a:xfrm>
            <a:off x="228600" y="1676400"/>
            <a:ext cx="8686800" cy="4953000"/>
          </a:xfrm>
          <a:noFill/>
          <a:ln/>
        </p:spPr>
        <p:txBody>
          <a:bodyPr lIns="90488" tIns="44450" rIns="90488" bIns="44450"/>
          <a:lstStyle/>
          <a:p>
            <a:r>
              <a:rPr lang="en-US" sz="2800"/>
              <a:t>File Permissions</a:t>
            </a:r>
          </a:p>
          <a:p>
            <a:pPr lvl="1"/>
            <a:r>
              <a:rPr lang="en-US" sz="2500"/>
              <a:t>Once you make the system files secure, you have to look at what the users do with their accounts.</a:t>
            </a:r>
          </a:p>
          <a:p>
            <a:pPr lvl="2"/>
            <a:r>
              <a:rPr lang="en-US" sz="2400"/>
              <a:t>Are the user home directories “locked up”?  </a:t>
            </a:r>
          </a:p>
          <a:p>
            <a:pPr lvl="3"/>
            <a:r>
              <a:rPr lang="en-US"/>
              <a:t>Many users leave their account mode 777 if you don’t force them to do otherwise.</a:t>
            </a:r>
          </a:p>
          <a:p>
            <a:pPr lvl="3"/>
            <a:r>
              <a:rPr lang="en-US"/>
              <a:t>Do the users have setuid programs in their path?</a:t>
            </a:r>
          </a:p>
          <a:p>
            <a:pPr lvl="3"/>
            <a:r>
              <a:rPr lang="en-US"/>
              <a:t>If the user is in multiple groups, are the group permissions set correctly?</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1420</Words>
  <Application>Microsoft Office PowerPoint</Application>
  <PresentationFormat>On-screen Show (4:3)</PresentationFormat>
  <Paragraphs>113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Sinhgad College of Engineering Dept. of Management Studies Batch 2018 -19</vt:lpstr>
      <vt:lpstr>Slide 2</vt:lpstr>
      <vt:lpstr>Slide 3</vt:lpstr>
      <vt:lpstr>Slide 4</vt:lpstr>
      <vt:lpstr>Slide 5</vt:lpstr>
      <vt:lpstr>Slide 6</vt:lpstr>
      <vt:lpstr>Slide 7</vt:lpstr>
      <vt:lpstr>Slide 8</vt:lpstr>
      <vt:lpstr>System Security</vt:lpstr>
      <vt:lpstr>System Security</vt:lpstr>
      <vt:lpstr>System Security</vt:lpstr>
      <vt:lpstr>System Security</vt:lpstr>
      <vt:lpstr>System Security</vt:lpstr>
      <vt:lpstr>System Security</vt:lpstr>
      <vt:lpstr>System Security</vt:lpstr>
      <vt:lpstr>System Security</vt:lpstr>
      <vt:lpstr>System Security</vt:lpstr>
      <vt:lpstr>System Security</vt:lpstr>
      <vt:lpstr>System Security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dc:creator>
  <cp:lastModifiedBy>Anurag Ballewar</cp:lastModifiedBy>
  <cp:revision>11</cp:revision>
  <dcterms:created xsi:type="dcterms:W3CDTF">2006-08-16T00:00:00Z</dcterms:created>
  <dcterms:modified xsi:type="dcterms:W3CDTF">2019-11-12T08:15:02Z</dcterms:modified>
</cp:coreProperties>
</file>