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15-Jan-21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15-Jan-21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15-Jan-21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15-Jan-21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97" y="609600"/>
            <a:ext cx="9588137" cy="801189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Q1.What </a:t>
            </a:r>
            <a:r>
              <a:rPr lang="en-US" sz="2400" dirty="0"/>
              <a:t>are the </a:t>
            </a:r>
            <a:r>
              <a:rPr lang="en-US" sz="2400" dirty="0" smtClean="0"/>
              <a:t>Top </a:t>
            </a:r>
            <a:r>
              <a:rPr lang="en-US" sz="2400" dirty="0"/>
              <a:t>five factors driving likelihood of churn at </a:t>
            </a:r>
            <a:r>
              <a:rPr lang="en-US" sz="2400" dirty="0" err="1"/>
              <a:t>Mobicom</a:t>
            </a:r>
            <a:r>
              <a:rPr lang="en-US" sz="24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97281"/>
            <a:ext cx="8908869" cy="3082834"/>
          </a:xfrm>
        </p:spPr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the summary of my final model, "Mod6</a:t>
            </a:r>
            <a:r>
              <a:rPr lang="en-US" dirty="0" smtClean="0"/>
              <a:t>".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model results show that the top 5 factors affecting churn are:</a:t>
            </a:r>
          </a:p>
          <a:p>
            <a:r>
              <a:rPr lang="en-US" dirty="0" smtClean="0"/>
              <a:t>unq_7                with </a:t>
            </a:r>
            <a:r>
              <a:rPr lang="en-US" dirty="0"/>
              <a:t>beta coefficient of 0.735625538</a:t>
            </a:r>
          </a:p>
          <a:p>
            <a:r>
              <a:rPr lang="en-US" dirty="0" smtClean="0"/>
              <a:t>retdays_1           with </a:t>
            </a:r>
            <a:r>
              <a:rPr lang="en-US" dirty="0"/>
              <a:t>beta coefficient of </a:t>
            </a:r>
            <a:r>
              <a:rPr lang="en-US" dirty="0" smtClean="0"/>
              <a:t>0.670774312</a:t>
            </a:r>
          </a:p>
          <a:p>
            <a:r>
              <a:rPr lang="en-US" dirty="0" err="1" smtClean="0"/>
              <a:t>ethnic_O</a:t>
            </a:r>
            <a:r>
              <a:rPr lang="en-US" dirty="0" smtClean="0"/>
              <a:t>            with </a:t>
            </a:r>
            <a:r>
              <a:rPr lang="en-US" dirty="0"/>
              <a:t>beta coefficient of 0.313047896</a:t>
            </a:r>
          </a:p>
          <a:p>
            <a:r>
              <a:rPr lang="en-US" dirty="0" err="1" smtClean="0"/>
              <a:t>area_nrthwst</a:t>
            </a:r>
            <a:r>
              <a:rPr lang="en-US" dirty="0" smtClean="0"/>
              <a:t>      with </a:t>
            </a:r>
            <a:r>
              <a:rPr lang="en-US" dirty="0"/>
              <a:t>beta coefficient of 0.283039470</a:t>
            </a:r>
          </a:p>
          <a:p>
            <a:r>
              <a:rPr lang="en-US" dirty="0" err="1" smtClean="0"/>
              <a:t>area_southflrda</a:t>
            </a:r>
            <a:r>
              <a:rPr lang="en-US" dirty="0" smtClean="0"/>
              <a:t>  </a:t>
            </a:r>
            <a:r>
              <a:rPr lang="en-US" dirty="0"/>
              <a:t>with beta coefficient of </a:t>
            </a:r>
            <a:r>
              <a:rPr lang="en-US" dirty="0" smtClean="0"/>
              <a:t>0.272490954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0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97281"/>
            <a:ext cx="8908869" cy="3082834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1st factor explains, with a unit increase in level 7 of variable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uniqsubs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is 0.735625538 unit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 Factor explains, with a unit increase in variable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retdays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is 0.670774312 unit increase in churn.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applies to the next 3 variables.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ethnic_O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ethnic with level 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area_nrthwst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NORTHWEST/ROCKY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MOUNTAIN AREA, 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area_southflrda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SOUTH FLORIDA AREA,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retdays_1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valid values for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retdays,i.e.values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"0"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bundles should be rolled out for families with 7 unique subscribers. Special offers should be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customers who makes retention calls, at the earliest as per their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grieviances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Special plans should be rolled out for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eople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Asian Ethnicity. Special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rolled out for customers located in NORTHWEST/ROCKY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MOUNTAIN AREA and SOUTH FLORIDA AREA.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53543" y="561703"/>
            <a:ext cx="1854926" cy="535578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 smtClean="0"/>
              <a:t>Description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107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97" y="609600"/>
            <a:ext cx="10267406" cy="448491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Q2.Are </a:t>
            </a:r>
            <a:r>
              <a:rPr lang="en-US" sz="2400" dirty="0"/>
              <a:t>data usage connectivity issues turning out to be costly?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In </a:t>
            </a:r>
            <a:r>
              <a:rPr lang="en-US" sz="2400" dirty="0"/>
              <a:t>other </a:t>
            </a:r>
            <a:r>
              <a:rPr lang="en-US" sz="2400" dirty="0" smtClean="0"/>
              <a:t>words is </a:t>
            </a:r>
            <a:r>
              <a:rPr lang="en-US" sz="2400" dirty="0"/>
              <a:t>it leading to churn?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476103"/>
            <a:ext cx="8908869" cy="216843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comp_dat_Mean</a:t>
            </a:r>
            <a:r>
              <a:rPr lang="en-US" dirty="0" smtClean="0"/>
              <a:t> </a:t>
            </a:r>
            <a:r>
              <a:rPr lang="en-US" dirty="0"/>
              <a:t>- Mean no. of completed data calls. </a:t>
            </a:r>
          </a:p>
          <a:p>
            <a:r>
              <a:rPr lang="en-US" dirty="0" err="1" smtClean="0"/>
              <a:t>plcd_dat_Mean</a:t>
            </a:r>
            <a:r>
              <a:rPr lang="en-US" dirty="0" smtClean="0"/>
              <a:t> </a:t>
            </a:r>
            <a:r>
              <a:rPr lang="en-US" dirty="0"/>
              <a:t>- Mean number of attempted data calls placed</a:t>
            </a:r>
          </a:p>
          <a:p>
            <a:r>
              <a:rPr lang="en-US" dirty="0" err="1" smtClean="0"/>
              <a:t>opk_dat_Mean</a:t>
            </a:r>
            <a:r>
              <a:rPr lang="en-US" dirty="0" smtClean="0"/>
              <a:t> </a:t>
            </a:r>
            <a:r>
              <a:rPr lang="en-US" dirty="0"/>
              <a:t>- Mean number of off-peak data calls</a:t>
            </a:r>
          </a:p>
          <a:p>
            <a:r>
              <a:rPr lang="en-US" dirty="0" err="1" smtClean="0"/>
              <a:t>blck_dat_Mean</a:t>
            </a:r>
            <a:r>
              <a:rPr lang="en-US" dirty="0" smtClean="0"/>
              <a:t> </a:t>
            </a:r>
            <a:r>
              <a:rPr lang="en-US" dirty="0"/>
              <a:t>- Mean no. of blocked / failed data calls</a:t>
            </a:r>
          </a:p>
          <a:p>
            <a:r>
              <a:rPr lang="en-US" dirty="0" err="1" smtClean="0"/>
              <a:t>datovr_Mean</a:t>
            </a:r>
            <a:r>
              <a:rPr lang="en-US" dirty="0" smtClean="0"/>
              <a:t> </a:t>
            </a:r>
            <a:r>
              <a:rPr lang="en-US" dirty="0"/>
              <a:t>- Mean revenue of data overage. </a:t>
            </a:r>
          </a:p>
          <a:p>
            <a:r>
              <a:rPr lang="en-US" dirty="0" err="1" smtClean="0"/>
              <a:t>datovr_Range</a:t>
            </a:r>
            <a:r>
              <a:rPr lang="en-US" dirty="0" smtClean="0"/>
              <a:t> </a:t>
            </a:r>
            <a:r>
              <a:rPr lang="en-US" dirty="0"/>
              <a:t>- Range of revenue of data overage</a:t>
            </a:r>
          </a:p>
          <a:p>
            <a:r>
              <a:rPr lang="en-US" dirty="0" err="1" smtClean="0"/>
              <a:t>drop_dat_Mean</a:t>
            </a:r>
            <a:r>
              <a:rPr lang="en-US" dirty="0" smtClean="0"/>
              <a:t> </a:t>
            </a:r>
            <a:r>
              <a:rPr lang="en-US" dirty="0"/>
              <a:t>- Mean no. of dropped / failed data calls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2697" y="3749041"/>
            <a:ext cx="9061269" cy="3304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variables express data usage connectivity.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quantile(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tele$plcd_dat_Mean,prob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=c(0.10,0.20,0.30,0.40,0.50,0.60,0.70,0.80,0.82,0.84,0.85,0.90,1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Quality Report for all the above variables show that only 10% to 15% customers are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actually</a:t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data calls or using the internet. 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could be a matter of concern since the global market survey report shows "Subscribers who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switched operators in recent months reported two key information sources in their decision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and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recommendation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family and friends.. 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case it seems customers are not really using the internet. So it would be good to work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attaining more customers to use data and also towards proving quality network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and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to provide maximum customer satisfaction and reduce Churn.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not enough usable data for the above variables they are not showing any influence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Churn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Mobicom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3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97" y="609600"/>
            <a:ext cx="10737669" cy="48768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Q3. Would you recommend rate plan migration as a proactive retention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strategy</a:t>
            </a:r>
            <a:r>
              <a:rPr lang="en-US" sz="24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593670"/>
            <a:ext cx="8908869" cy="3082834"/>
          </a:xfrm>
        </p:spPr>
        <p:txBody>
          <a:bodyPr>
            <a:normAutofit/>
          </a:bodyPr>
          <a:lstStyle/>
          <a:p>
            <a:r>
              <a:rPr lang="en-US" dirty="0"/>
              <a:t>Variable </a:t>
            </a:r>
            <a:r>
              <a:rPr lang="en-US" dirty="0" err="1"/>
              <a:t>ovrrev_Mean</a:t>
            </a:r>
            <a:r>
              <a:rPr lang="en-US" dirty="0"/>
              <a:t> has beta coefficient of 0.007265908.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ovrrev_Mean</a:t>
            </a:r>
            <a:r>
              <a:rPr lang="en-US" dirty="0"/>
              <a:t> = DATOVR_MEAN + VCEOVR_MEAN i.e. 'Mean overage revenue' </a:t>
            </a:r>
          </a:p>
          <a:p>
            <a:r>
              <a:rPr lang="en-US" dirty="0" smtClean="0"/>
              <a:t>It </a:t>
            </a:r>
            <a:r>
              <a:rPr lang="en-US" dirty="0"/>
              <a:t>is the sum of data and voice overage revenues representing the overage revenue earned </a:t>
            </a:r>
            <a:r>
              <a:rPr lang="en-US" dirty="0" smtClean="0"/>
              <a:t>from </a:t>
            </a:r>
            <a:r>
              <a:rPr lang="en-US" dirty="0"/>
              <a:t>customers after billing the same to them. </a:t>
            </a:r>
          </a:p>
          <a:p>
            <a:r>
              <a:rPr lang="en-US" dirty="0" smtClean="0"/>
              <a:t>The </a:t>
            </a:r>
            <a:r>
              <a:rPr lang="en-US" dirty="0"/>
              <a:t>Beta coefficient is not showing a strong impact of overage billing as an influencer </a:t>
            </a:r>
            <a:r>
              <a:rPr lang="en-US" dirty="0" smtClean="0"/>
              <a:t>of </a:t>
            </a:r>
            <a:r>
              <a:rPr lang="en-US" dirty="0"/>
              <a:t>churn </a:t>
            </a:r>
            <a:r>
              <a:rPr lang="en-US" dirty="0" err="1"/>
              <a:t>behaviour</a:t>
            </a:r>
            <a:r>
              <a:rPr lang="en-US" dirty="0"/>
              <a:t>. </a:t>
            </a:r>
            <a:r>
              <a:rPr lang="en-US" dirty="0" smtClean="0"/>
              <a:t>Though </a:t>
            </a:r>
            <a:r>
              <a:rPr lang="en-US" dirty="0"/>
              <a:t>this might be a matter of concern for few individual customers and they could be </a:t>
            </a:r>
            <a:r>
              <a:rPr lang="en-US" dirty="0" smtClean="0"/>
              <a:t>catered </a:t>
            </a:r>
            <a:r>
              <a:rPr lang="en-US" dirty="0"/>
              <a:t>to on case to case basis. But overall rate plan migration as a proactive retention </a:t>
            </a:r>
            <a:r>
              <a:rPr lang="en-US" dirty="0" smtClean="0"/>
              <a:t>strategy </a:t>
            </a:r>
            <a:r>
              <a:rPr lang="en-US" dirty="0"/>
              <a:t>might not help much at </a:t>
            </a:r>
            <a:r>
              <a:rPr lang="en-US" dirty="0" err="1" smtClean="0"/>
              <a:t>Mobicom</a:t>
            </a:r>
            <a:r>
              <a:rPr lang="en-US" dirty="0" smtClean="0"/>
              <a:t>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97" y="609600"/>
            <a:ext cx="9588137" cy="801189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Q4. What would be your recommendation on how to use this churn model for </a:t>
            </a:r>
            <a:r>
              <a:rPr lang="en-US" sz="2400" dirty="0" smtClean="0"/>
              <a:t>prioritization of </a:t>
            </a:r>
            <a:r>
              <a:rPr lang="en-US" sz="2400" dirty="0"/>
              <a:t>customers for a proactive retention campaigns in the </a:t>
            </a:r>
            <a:r>
              <a:rPr lang="en-US" sz="2400" dirty="0" smtClean="0"/>
              <a:t>Future</a:t>
            </a:r>
            <a:r>
              <a:rPr lang="en-US" sz="24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672048"/>
            <a:ext cx="8908869" cy="57215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library(gains)</a:t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gains(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test$churn,predict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(mod6,type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="response",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newdata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=test),groups = 10)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Gains Chart shows that the top 20% of the probabilities contain 29.5% customers that are highly likely to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churn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with high churn rate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test$prob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&lt;-predict(mod6,type="response",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newdata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=test)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quantile(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test$prob,prob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=c(0.10,0.20,0.30,0.40,0.50,0.60,0.70,0.80,0.90,1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Top 20% of the probabilities lie between 0.3042058 and 0.7529329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So we Will Apply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cutoff value to predict customers who Will Churn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pred4&lt;-predict(mod6, type="response",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newdata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=test)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pred4&lt;-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ifelse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(pred4&gt;=0.3042058 , 1, 0)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table(pred4,test$churn)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&lt;-test[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test$prob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&gt;0.3042058 &amp;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test$prob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&lt;=0.7529329 &amp;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test$churn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=="1","Customer_ID"]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Targeted&lt;-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as.data.frame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(Targeted)</a:t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nrow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(Targeted)</a:t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write.csv(Targeted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,"Target_Customers.csv",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row.names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F)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model can be used to predict customers with high probability of Churn and extract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using their "Customer ID". </a:t>
            </a:r>
          </a:p>
        </p:txBody>
      </p:sp>
    </p:spTree>
    <p:extLst>
      <p:ext uri="{BB962C8B-B14F-4D97-AF65-F5344CB8AC3E}">
        <p14:creationId xmlns:p14="http://schemas.microsoft.com/office/powerpoint/2010/main" val="46318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97" y="609600"/>
            <a:ext cx="9588137" cy="801189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Q5. What would be the target segments for proactive retention campaigns?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8356"/>
            <a:ext cx="8908869" cy="3082834"/>
          </a:xfrm>
        </p:spPr>
        <p:txBody>
          <a:bodyPr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Falling ARPU forecast is also a concern and therefore,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Mobicom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would like to save their high revenue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besides managing churn. Given a budget constraint of a contact list of 20% of the subscriber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pool,which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subscribers should prioritized if "revenue saves" is also a priority besides controlling churn. 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words, controlling churn is the primary objective and revenue saves is the secondary objective.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So(We can Do this)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pred5&lt;-predict(mod6, type="response",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newdata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=test)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test$prob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&lt;-predict(mod6,type="response",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newdata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=test)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quantile(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test$prob,prob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=c(0.10,0.20,0.30,0.40,0.50,0.60,0.70,0.80,0.90,1))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pred6&lt;-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ifelse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(pred5&lt;0.20,"Low_Score",ifelse(pred5&gt;=0.20 &amp; pred5&lt;0.30,"Medium_Score","High_Score"))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table(pred6,test$churn)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test$totrev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quantile(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test$totrev,prob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=c(0.10,0.20,0.30,0.40,0.50,0.60,0.70,0.80,0.90,1))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Revenue_Levels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ifelse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test$totrev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&lt;670.660,"Low_Revenue",ifelse(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test$totrev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&gt;=670.660 &amp;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test$totrev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&lt;1034.281,"Medium_Revenue","High_Revenue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6" y="783773"/>
            <a:ext cx="8908869" cy="3082834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Revenue_Levels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table(pred6,Revenue_Levels)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can be used to select the levels of customers are to be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targeted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list can be extracted as follows: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test$prob_levels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ifelse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(pred5&lt;0.20,"Low_Score",ifelse(pred5&gt;=0.20 &amp; pred5&lt;0.30,"Medium_Score","High_Score"))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test$Revenue_Levels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ifelse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test$totrev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&lt;670.660,"Low_Revenue",ifelse(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test$totrev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&gt;=670.660 &amp;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test$totrev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&lt;1034.281,"Medium_Revenue","High_Revenue"))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Targeted1&lt;-test[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test$prob_levels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High_Score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&amp;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test$Revenue_Levels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=="High_Revenue","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Targeted1&lt;-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as.data.frame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(Targeted1)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(Targeted1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write.csv(Targeted1,"High_Revenue_Target_Customers.csv",row.names = F)</a:t>
            </a:r>
          </a:p>
        </p:txBody>
      </p:sp>
    </p:spTree>
    <p:extLst>
      <p:ext uri="{BB962C8B-B14F-4D97-AF65-F5344CB8AC3E}">
        <p14:creationId xmlns:p14="http://schemas.microsoft.com/office/powerpoint/2010/main" val="311090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6864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495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Q1.What are the Top five factors driving likelihood of churn at Mobicom?</vt:lpstr>
      <vt:lpstr>Description</vt:lpstr>
      <vt:lpstr>Q2.Are data usage connectivity issues turning out to be costly?       In other words is it leading to churn?</vt:lpstr>
      <vt:lpstr>Q3. Would you recommend rate plan migration as a proactive retention  strategy?</vt:lpstr>
      <vt:lpstr>Q4. What would be your recommendation on how to use this churn model for prioritization of customers for a proactive retention campaigns in the Future?</vt:lpstr>
      <vt:lpstr>Q5. What would be the target segments for proactive retention campaigns?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AnuAbhi</dc:creator>
  <cp:lastModifiedBy>AnuAbhi</cp:lastModifiedBy>
  <cp:revision>12</cp:revision>
  <dcterms:created xsi:type="dcterms:W3CDTF">2021-01-15T06:05:47Z</dcterms:created>
  <dcterms:modified xsi:type="dcterms:W3CDTF">2021-01-15T07:22:58Z</dcterms:modified>
</cp:coreProperties>
</file>