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60" r:id="rId5"/>
    <p:sldId id="262" r:id="rId6"/>
    <p:sldId id="265" r:id="rId7"/>
    <p:sldId id="266" r:id="rId8"/>
    <p:sldId id="268" r:id="rId9"/>
    <p:sldId id="275" r:id="rId10"/>
    <p:sldId id="276" r:id="rId11"/>
    <p:sldId id="270" r:id="rId12"/>
    <p:sldId id="271" r:id="rId13"/>
    <p:sldId id="272" r:id="rId14"/>
    <p:sldId id="273" r:id="rId15"/>
    <p:sldId id="27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810784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SAD</a:t>
            </a:r>
            <a:endParaRPr/>
          </a:p>
        </p:txBody>
      </p:sp>
    </p:spTree>
    <p:extLst>
      <p:ext uri="{BB962C8B-B14F-4D97-AF65-F5344CB8AC3E}">
        <p14:creationId xmlns:p14="http://schemas.microsoft.com/office/powerpoint/2010/main" val="128759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401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942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74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252" name="Google Shape;252;p1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SAD</a:t>
            </a:r>
            <a:endParaRPr/>
          </a:p>
        </p:txBody>
      </p:sp>
    </p:spTree>
    <p:extLst>
      <p:ext uri="{BB962C8B-B14F-4D97-AF65-F5344CB8AC3E}">
        <p14:creationId xmlns:p14="http://schemas.microsoft.com/office/powerpoint/2010/main" val="74557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01" name="Google Shape;101;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SAD</a:t>
            </a:r>
            <a:endParaRPr/>
          </a:p>
        </p:txBody>
      </p:sp>
    </p:spTree>
    <p:extLst>
      <p:ext uri="{BB962C8B-B14F-4D97-AF65-F5344CB8AC3E}">
        <p14:creationId xmlns:p14="http://schemas.microsoft.com/office/powerpoint/2010/main" val="325931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12" name="Google Shape;112;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SAD</a:t>
            </a:r>
            <a:endParaRPr/>
          </a:p>
        </p:txBody>
      </p:sp>
    </p:spTree>
    <p:extLst>
      <p:ext uri="{BB962C8B-B14F-4D97-AF65-F5344CB8AC3E}">
        <p14:creationId xmlns:p14="http://schemas.microsoft.com/office/powerpoint/2010/main" val="411188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83b5d0824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83b5d0824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983b5d0824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44692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63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10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3b5d0824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983b5d0824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80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2d6ac634f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2d6ac634f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b2d6ac634f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16300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a651068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a651068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aca651068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234230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2238348" y="1532585"/>
            <a:ext cx="7772400" cy="142955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400"/>
              <a:buFont typeface="Times New Roman"/>
              <a:buNone/>
            </a:pPr>
            <a:r>
              <a:rPr lang="en-US" sz="2400" b="1" smtClean="0">
                <a:latin typeface="Times New Roman"/>
                <a:ea typeface="Times New Roman"/>
                <a:cs typeface="Times New Roman"/>
                <a:sym typeface="Times New Roman"/>
              </a:rPr>
              <a:t>PROP’21</a:t>
            </a:r>
            <a:r>
              <a:rPr lang="en-US" sz="2400" b="1" dirty="0">
                <a:latin typeface="Times New Roman"/>
                <a:ea typeface="Times New Roman"/>
                <a:cs typeface="Times New Roman"/>
                <a:sym typeface="Times New Roman"/>
              </a:rPr>
              <a:t/>
            </a: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on </a:t>
            </a:r>
            <a:br>
              <a:rPr lang="en-US" sz="2400" b="1" dirty="0">
                <a:latin typeface="Times New Roman"/>
                <a:ea typeface="Times New Roman"/>
                <a:cs typeface="Times New Roman"/>
                <a:sym typeface="Times New Roman"/>
              </a:rPr>
            </a:br>
            <a:r>
              <a:rPr lang="en-US" sz="2400" b="1" dirty="0" smtClean="0">
                <a:latin typeface="Times New Roman"/>
                <a:ea typeface="Times New Roman"/>
                <a:cs typeface="Times New Roman"/>
                <a:sym typeface="Times New Roman"/>
              </a:rPr>
              <a:t>“Attendance and Sanitization Management”</a:t>
            </a:r>
            <a:endParaRPr sz="2400" b="1" dirty="0">
              <a:latin typeface="Times New Roman"/>
              <a:ea typeface="Times New Roman"/>
              <a:cs typeface="Times New Roman"/>
              <a:sym typeface="Times New Roman"/>
            </a:endParaRPr>
          </a:p>
        </p:txBody>
      </p:sp>
      <p:sp>
        <p:nvSpPr>
          <p:cNvPr id="91" name="Google Shape;91;p13"/>
          <p:cNvSpPr txBox="1">
            <a:spLocks noGrp="1"/>
          </p:cNvSpPr>
          <p:nvPr>
            <p:ph type="subTitle" idx="1"/>
          </p:nvPr>
        </p:nvSpPr>
        <p:spPr>
          <a:xfrm>
            <a:off x="2666975" y="3214675"/>
            <a:ext cx="3648000" cy="12144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590"/>
              <a:buNone/>
            </a:pPr>
            <a:r>
              <a:rPr lang="en-US" sz="2590" dirty="0">
                <a:latin typeface="Times New Roman"/>
                <a:ea typeface="Times New Roman"/>
                <a:cs typeface="Times New Roman"/>
                <a:sym typeface="Times New Roman"/>
              </a:rPr>
              <a:t> </a:t>
            </a:r>
            <a:r>
              <a:rPr lang="en-US" sz="2220" dirty="0">
                <a:latin typeface="Times New Roman"/>
                <a:ea typeface="Times New Roman"/>
                <a:cs typeface="Times New Roman"/>
                <a:sym typeface="Times New Roman"/>
              </a:rPr>
              <a:t>Students:          </a:t>
            </a:r>
            <a:endParaRPr sz="1850" dirty="0">
              <a:latin typeface="Times New Roman"/>
              <a:ea typeface="Times New Roman"/>
              <a:cs typeface="Times New Roman"/>
              <a:sym typeface="Times New Roman"/>
            </a:endParaRPr>
          </a:p>
          <a:p>
            <a:pPr marL="457200" lvl="0" indent="-457200" algn="l" rtl="0">
              <a:lnSpc>
                <a:spcPct val="80000"/>
              </a:lnSpc>
              <a:spcBef>
                <a:spcPts val="0"/>
              </a:spcBef>
              <a:spcAft>
                <a:spcPts val="0"/>
              </a:spcAft>
              <a:buClr>
                <a:schemeClr val="dk1"/>
              </a:buClr>
              <a:buSzPts val="1850"/>
              <a:buFont typeface="Calibri"/>
              <a:buAutoNum type="arabicPeriod"/>
            </a:pPr>
            <a:r>
              <a:rPr lang="en-US" sz="1850" b="1" dirty="0">
                <a:latin typeface="Times New Roman"/>
                <a:ea typeface="Times New Roman"/>
                <a:cs typeface="Times New Roman"/>
                <a:sym typeface="Times New Roman"/>
              </a:rPr>
              <a:t> Anurag V S </a:t>
            </a:r>
            <a:r>
              <a:rPr lang="en-US" sz="1850" dirty="0">
                <a:latin typeface="Times New Roman"/>
                <a:ea typeface="Times New Roman"/>
                <a:cs typeface="Times New Roman"/>
                <a:sym typeface="Times New Roman"/>
              </a:rPr>
              <a:t>(1RN16CS012)</a:t>
            </a:r>
            <a:endParaRPr dirty="0"/>
          </a:p>
          <a:p>
            <a:pPr marL="457200" lvl="0" indent="-457200" algn="l" rtl="0">
              <a:lnSpc>
                <a:spcPct val="80000"/>
              </a:lnSpc>
              <a:spcBef>
                <a:spcPts val="0"/>
              </a:spcBef>
              <a:spcAft>
                <a:spcPts val="0"/>
              </a:spcAft>
              <a:buClr>
                <a:schemeClr val="dk1"/>
              </a:buClr>
              <a:buSzPts val="1850"/>
              <a:buFont typeface="Calibri"/>
              <a:buAutoNum type="arabicPeriod"/>
            </a:pPr>
            <a:r>
              <a:rPr lang="en-US" sz="1850" b="1" dirty="0">
                <a:latin typeface="Times New Roman"/>
                <a:ea typeface="Times New Roman"/>
                <a:cs typeface="Times New Roman"/>
                <a:sym typeface="Times New Roman"/>
              </a:rPr>
              <a:t> </a:t>
            </a:r>
            <a:r>
              <a:rPr lang="en-US" sz="1850" b="1" dirty="0" err="1">
                <a:latin typeface="Times New Roman"/>
                <a:ea typeface="Times New Roman"/>
                <a:cs typeface="Times New Roman"/>
                <a:sym typeface="Times New Roman"/>
              </a:rPr>
              <a:t>Smaran</a:t>
            </a:r>
            <a:r>
              <a:rPr lang="en-US" sz="1850" b="1" dirty="0">
                <a:latin typeface="Times New Roman"/>
                <a:ea typeface="Times New Roman"/>
                <a:cs typeface="Times New Roman"/>
                <a:sym typeface="Times New Roman"/>
              </a:rPr>
              <a:t> S </a:t>
            </a:r>
            <a:r>
              <a:rPr lang="en-US" sz="1850" dirty="0">
                <a:latin typeface="Times New Roman"/>
                <a:ea typeface="Times New Roman"/>
                <a:cs typeface="Times New Roman"/>
                <a:sym typeface="Times New Roman"/>
              </a:rPr>
              <a:t>(1RN16CS105)</a:t>
            </a:r>
            <a:endParaRPr dirty="0"/>
          </a:p>
          <a:p>
            <a:pPr marL="457200" lvl="0" indent="-457200" algn="l" rtl="0">
              <a:lnSpc>
                <a:spcPct val="80000"/>
              </a:lnSpc>
              <a:spcBef>
                <a:spcPts val="0"/>
              </a:spcBef>
              <a:spcAft>
                <a:spcPts val="0"/>
              </a:spcAft>
              <a:buClr>
                <a:schemeClr val="dk1"/>
              </a:buClr>
              <a:buSzPts val="1850"/>
              <a:buFont typeface="Calibri"/>
              <a:buAutoNum type="arabicPeriod"/>
            </a:pPr>
            <a:r>
              <a:rPr lang="en-US" sz="1850" b="1" dirty="0">
                <a:latin typeface="Times New Roman"/>
                <a:ea typeface="Times New Roman"/>
                <a:cs typeface="Times New Roman"/>
                <a:sym typeface="Times New Roman"/>
              </a:rPr>
              <a:t> </a:t>
            </a:r>
            <a:r>
              <a:rPr lang="en-US" sz="1850" b="1" dirty="0" err="1">
                <a:latin typeface="Times New Roman"/>
                <a:ea typeface="Times New Roman"/>
                <a:cs typeface="Times New Roman"/>
                <a:sym typeface="Times New Roman"/>
              </a:rPr>
              <a:t>Shreyas</a:t>
            </a:r>
            <a:r>
              <a:rPr lang="en-US" sz="1850" b="1" dirty="0">
                <a:latin typeface="Times New Roman"/>
                <a:ea typeface="Times New Roman"/>
                <a:cs typeface="Times New Roman"/>
                <a:sym typeface="Times New Roman"/>
              </a:rPr>
              <a:t> M </a:t>
            </a:r>
            <a:r>
              <a:rPr lang="en-US" sz="1850" dirty="0">
                <a:latin typeface="Times New Roman"/>
                <a:ea typeface="Times New Roman"/>
                <a:cs typeface="Times New Roman"/>
                <a:sym typeface="Times New Roman"/>
              </a:rPr>
              <a:t>(1RN17CS419)</a:t>
            </a:r>
            <a:endParaRPr dirty="0"/>
          </a:p>
          <a:p>
            <a:pPr marL="457200" lvl="0" indent="-339725" algn="l" rtl="0">
              <a:lnSpc>
                <a:spcPct val="80000"/>
              </a:lnSpc>
              <a:spcBef>
                <a:spcPts val="0"/>
              </a:spcBef>
              <a:spcAft>
                <a:spcPts val="0"/>
              </a:spcAft>
              <a:buClr>
                <a:schemeClr val="dk1"/>
              </a:buClr>
              <a:buSzPts val="1850"/>
              <a:buFont typeface="Calibri"/>
              <a:buNone/>
            </a:pPr>
            <a:endParaRPr sz="1850" dirty="0">
              <a:latin typeface="Times New Roman"/>
              <a:ea typeface="Times New Roman"/>
              <a:cs typeface="Times New Roman"/>
              <a:sym typeface="Times New Roman"/>
            </a:endParaRPr>
          </a:p>
          <a:p>
            <a:pPr marL="457200" lvl="0" indent="-339725" algn="l" rtl="0">
              <a:lnSpc>
                <a:spcPct val="80000"/>
              </a:lnSpc>
              <a:spcBef>
                <a:spcPts val="0"/>
              </a:spcBef>
              <a:spcAft>
                <a:spcPts val="0"/>
              </a:spcAft>
              <a:buClr>
                <a:schemeClr val="dk1"/>
              </a:buClr>
              <a:buSzPts val="1850"/>
              <a:buFont typeface="Calibri"/>
              <a:buNone/>
            </a:pPr>
            <a:endParaRPr sz="1850" dirty="0">
              <a:latin typeface="Times New Roman"/>
              <a:ea typeface="Times New Roman"/>
              <a:cs typeface="Times New Roman"/>
              <a:sym typeface="Times New Roman"/>
            </a:endParaRPr>
          </a:p>
          <a:p>
            <a:pPr marL="457200" lvl="0" indent="-339725" algn="l" rtl="0">
              <a:lnSpc>
                <a:spcPct val="80000"/>
              </a:lnSpc>
              <a:spcBef>
                <a:spcPts val="0"/>
              </a:spcBef>
              <a:spcAft>
                <a:spcPts val="0"/>
              </a:spcAft>
              <a:buClr>
                <a:schemeClr val="dk1"/>
              </a:buClr>
              <a:buSzPts val="1850"/>
              <a:buFont typeface="Calibri"/>
              <a:buNone/>
            </a:pPr>
            <a:endParaRPr sz="1850" dirty="0">
              <a:latin typeface="Times New Roman"/>
              <a:ea typeface="Times New Roman"/>
              <a:cs typeface="Times New Roman"/>
              <a:sym typeface="Times New Roman"/>
            </a:endParaRPr>
          </a:p>
        </p:txBody>
      </p:sp>
      <p:sp>
        <p:nvSpPr>
          <p:cNvPr id="92" name="Google Shape;92;p13"/>
          <p:cNvSpPr txBox="1"/>
          <p:nvPr/>
        </p:nvSpPr>
        <p:spPr>
          <a:xfrm>
            <a:off x="7024694" y="3143248"/>
            <a:ext cx="3214710" cy="20005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Guide:</a:t>
            </a:r>
            <a:endParaRPr dirty="0"/>
          </a:p>
          <a:p>
            <a:pPr marL="0" marR="0" lvl="0" indent="0" algn="l" rtl="0">
              <a:spcBef>
                <a:spcPts val="0"/>
              </a:spcBef>
              <a:spcAft>
                <a:spcPts val="0"/>
              </a:spcAft>
              <a:buNone/>
            </a:pPr>
            <a:r>
              <a:rPr lang="en-US" sz="2000" b="1" dirty="0" smtClean="0">
                <a:solidFill>
                  <a:schemeClr val="dk1"/>
                </a:solidFill>
                <a:latin typeface="Times New Roman"/>
                <a:ea typeface="Times New Roman"/>
                <a:cs typeface="Times New Roman"/>
                <a:sym typeface="Times New Roman"/>
              </a:rPr>
              <a:t>Dr. </a:t>
            </a:r>
            <a:r>
              <a:rPr lang="en-US" sz="2000" b="1" dirty="0" err="1" smtClean="0">
                <a:solidFill>
                  <a:schemeClr val="dk1"/>
                </a:solidFill>
                <a:latin typeface="Times New Roman"/>
                <a:ea typeface="Times New Roman"/>
                <a:cs typeface="Times New Roman"/>
                <a:sym typeface="Times New Roman"/>
              </a:rPr>
              <a:t>Kiran</a:t>
            </a:r>
            <a:r>
              <a:rPr lang="en-US" sz="2000" b="1" dirty="0" smtClean="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P</a:t>
            </a:r>
            <a:endParaRPr b="1" dirty="0">
              <a:latin typeface="Times New Roman"/>
              <a:ea typeface="Times New Roman"/>
              <a:cs typeface="Times New Roman"/>
              <a:sym typeface="Times New Roman"/>
            </a:endParaRPr>
          </a:p>
          <a:p>
            <a:pPr marL="0" marR="0" lvl="0" indent="0" algn="l" rtl="0">
              <a:spcBef>
                <a:spcPts val="0"/>
              </a:spcBef>
              <a:spcAft>
                <a:spcPts val="0"/>
              </a:spcAft>
              <a:buNone/>
            </a:pPr>
            <a:r>
              <a:rPr lang="en-US" sz="1600" dirty="0" smtClean="0">
                <a:solidFill>
                  <a:schemeClr val="dk1"/>
                </a:solidFill>
                <a:latin typeface="Times New Roman"/>
                <a:ea typeface="Times New Roman"/>
                <a:cs typeface="Times New Roman"/>
                <a:sym typeface="Times New Roman"/>
              </a:rPr>
              <a:t>Professor and Head </a:t>
            </a:r>
            <a:r>
              <a:rPr lang="en-US" sz="1600" dirty="0">
                <a:solidFill>
                  <a:schemeClr val="dk1"/>
                </a:solidFill>
                <a:latin typeface="Times New Roman"/>
                <a:ea typeface="Times New Roman"/>
                <a:cs typeface="Times New Roman"/>
                <a:sym typeface="Times New Roman"/>
              </a:rPr>
              <a:t>o</a:t>
            </a:r>
            <a:r>
              <a:rPr lang="en-US" sz="1600" dirty="0" smtClean="0">
                <a:solidFill>
                  <a:schemeClr val="dk1"/>
                </a:solidFill>
                <a:latin typeface="Times New Roman"/>
                <a:ea typeface="Times New Roman"/>
                <a:cs typeface="Times New Roman"/>
                <a:sym typeface="Times New Roman"/>
              </a:rPr>
              <a:t>f Department, </a:t>
            </a:r>
          </a:p>
          <a:p>
            <a:pPr marL="0" marR="0" lvl="0" indent="0" algn="l" rtl="0">
              <a:spcBef>
                <a:spcPts val="0"/>
              </a:spcBef>
              <a:spcAft>
                <a:spcPts val="0"/>
              </a:spcAft>
              <a:buNone/>
            </a:pPr>
            <a:r>
              <a:rPr lang="en-US" sz="1600" dirty="0" smtClean="0">
                <a:solidFill>
                  <a:schemeClr val="dk1"/>
                </a:solidFill>
                <a:latin typeface="Times New Roman"/>
                <a:ea typeface="Times New Roman"/>
                <a:cs typeface="Times New Roman"/>
                <a:sym typeface="Times New Roman"/>
              </a:rPr>
              <a:t>Dept</a:t>
            </a:r>
            <a:r>
              <a:rPr lang="en-US" sz="1600" dirty="0">
                <a:solidFill>
                  <a:schemeClr val="dk1"/>
                </a:solidFill>
                <a:latin typeface="Times New Roman"/>
                <a:ea typeface="Times New Roman"/>
                <a:cs typeface="Times New Roman"/>
                <a:sym typeface="Times New Roman"/>
              </a:rPr>
              <a:t>. of CSE, RNSIT</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dirty="0"/>
          </a:p>
        </p:txBody>
      </p:sp>
      <p:sp>
        <p:nvSpPr>
          <p:cNvPr id="93" name="Google Shape;93;p13"/>
          <p:cNvSpPr/>
          <p:nvPr/>
        </p:nvSpPr>
        <p:spPr>
          <a:xfrm>
            <a:off x="1524001"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4" name="Google Shape;94;p13"/>
          <p:cNvPicPr preferRelativeResize="0"/>
          <p:nvPr/>
        </p:nvPicPr>
        <p:blipFill rotWithShape="1">
          <a:blip r:embed="rId3">
            <a:alphaModFix/>
          </a:blip>
          <a:srcRect/>
          <a:stretch/>
        </p:blipFill>
        <p:spPr>
          <a:xfrm>
            <a:off x="5595934" y="336036"/>
            <a:ext cx="1000132" cy="1296089"/>
          </a:xfrm>
          <a:prstGeom prst="rect">
            <a:avLst/>
          </a:prstGeom>
          <a:noFill/>
          <a:ln>
            <a:noFill/>
          </a:ln>
        </p:spPr>
      </p:pic>
      <p:sp>
        <p:nvSpPr>
          <p:cNvPr id="95" name="Google Shape;95;p13"/>
          <p:cNvSpPr/>
          <p:nvPr/>
        </p:nvSpPr>
        <p:spPr>
          <a:xfrm>
            <a:off x="2088301" y="5454571"/>
            <a:ext cx="8072494"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800000"/>
                </a:solidFill>
                <a:latin typeface="Times New Roman"/>
                <a:ea typeface="Times New Roman"/>
                <a:cs typeface="Times New Roman"/>
                <a:sym typeface="Times New Roman"/>
              </a:rPr>
              <a:t>Department of Computer Science and Engineering</a:t>
            </a:r>
            <a:endParaRPr sz="20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a:solidFill>
                  <a:srgbClr val="800000"/>
                </a:solidFill>
                <a:latin typeface="Times New Roman"/>
                <a:ea typeface="Times New Roman"/>
                <a:cs typeface="Times New Roman"/>
                <a:sym typeface="Times New Roman"/>
              </a:rPr>
              <a:t> RNS Institute of Technology</a:t>
            </a:r>
            <a:endParaRPr/>
          </a:p>
          <a:p>
            <a:pPr marL="0" marR="0" lvl="0" indent="0" algn="ctr" rtl="0">
              <a:spcBef>
                <a:spcPts val="0"/>
              </a:spcBef>
              <a:spcAft>
                <a:spcPts val="0"/>
              </a:spcAft>
              <a:buNone/>
            </a:pPr>
            <a:r>
              <a:rPr lang="en-US" sz="2000" b="1">
                <a:solidFill>
                  <a:srgbClr val="800000"/>
                </a:solidFill>
                <a:latin typeface="Times New Roman"/>
                <a:ea typeface="Times New Roman"/>
                <a:cs typeface="Times New Roman"/>
                <a:sym typeface="Times New Roman"/>
              </a:rPr>
              <a:t>2020-21</a:t>
            </a:r>
            <a:endParaRPr sz="2000">
              <a:solidFill>
                <a:schemeClr val="dk1"/>
              </a:solidFill>
              <a:latin typeface="Times New Roman"/>
              <a:ea typeface="Times New Roman"/>
              <a:cs typeface="Times New Roman"/>
              <a:sym typeface="Times New Roman"/>
            </a:endParaRPr>
          </a:p>
        </p:txBody>
      </p:sp>
      <p:pic>
        <p:nvPicPr>
          <p:cNvPr id="96" name="Google Shape;96;p13" descr="G:\RNSITLOGO.jpg"/>
          <p:cNvPicPr preferRelativeResize="0"/>
          <p:nvPr/>
        </p:nvPicPr>
        <p:blipFill rotWithShape="1">
          <a:blip r:embed="rId4">
            <a:alphaModFix/>
          </a:blip>
          <a:srcRect/>
          <a:stretch/>
        </p:blipFill>
        <p:spPr>
          <a:xfrm>
            <a:off x="5595934" y="4248565"/>
            <a:ext cx="1214446" cy="129945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40" b="1" dirty="0">
                <a:solidFill>
                  <a:srgbClr val="C00000"/>
                </a:solidFill>
                <a:latin typeface="Times New Roman"/>
                <a:ea typeface="Times New Roman"/>
                <a:cs typeface="Times New Roman"/>
                <a:sym typeface="Times New Roman"/>
              </a:rPr>
              <a:t>IMPLEMENTATION</a:t>
            </a:r>
            <a:endParaRPr lang="en-IN" sz="3240" dirty="0"/>
          </a:p>
        </p:txBody>
      </p:sp>
      <p:sp>
        <p:nvSpPr>
          <p:cNvPr id="3" name="Text Placeholder 2"/>
          <p:cNvSpPr>
            <a:spLocks noGrp="1"/>
          </p:cNvSpPr>
          <p:nvPr>
            <p:ph type="body" idx="1"/>
          </p:nvPr>
        </p:nvSpPr>
        <p:spPr/>
        <p:txBody>
          <a:bodyPr/>
          <a:lstStyle/>
          <a:p>
            <a:pPr marL="628650" indent="-514350">
              <a:buFont typeface="+mj-lt"/>
              <a:buAutoNum type="arabicPeriod"/>
            </a:pPr>
            <a:r>
              <a:rPr lang="en-US" sz="2400" b="1" dirty="0">
                <a:latin typeface="Times New Roman" panose="02020603050405020304" pitchFamily="18" charset="0"/>
                <a:cs typeface="Times New Roman" panose="02020603050405020304" pitchFamily="18" charset="0"/>
              </a:rPr>
              <a:t>Confidence Maps </a:t>
            </a:r>
            <a:r>
              <a:rPr lang="en-US" sz="2400" dirty="0">
                <a:latin typeface="Times New Roman" panose="02020603050405020304" pitchFamily="18" charset="0"/>
                <a:cs typeface="Times New Roman" panose="02020603050405020304" pitchFamily="18" charset="0"/>
              </a:rPr>
              <a:t>- A Confidence Map is a 2D representation of the belief that a particular body part can be located in any given pixel.</a:t>
            </a:r>
          </a:p>
          <a:p>
            <a:pPr marL="628650" indent="-514350">
              <a:buFont typeface="+mj-lt"/>
              <a:buAutoNum type="arabicPeriod"/>
            </a:pPr>
            <a:r>
              <a:rPr lang="en-US" sz="2400" b="1" dirty="0">
                <a:latin typeface="Times New Roman" panose="02020603050405020304" pitchFamily="18" charset="0"/>
                <a:cs typeface="Times New Roman" panose="02020603050405020304" pitchFamily="18" charset="0"/>
              </a:rPr>
              <a:t>Part Affinity Fields </a:t>
            </a:r>
            <a:r>
              <a:rPr lang="en-US" sz="2400" dirty="0">
                <a:latin typeface="Times New Roman" panose="02020603050405020304" pitchFamily="18" charset="0"/>
                <a:cs typeface="Times New Roman" panose="02020603050405020304" pitchFamily="18" charset="0"/>
              </a:rPr>
              <a:t>- Part Affinity is a set of 2D vector fields that encodes location and orientation of limbs of different people in the image. It encodes thee data in  the form of pairwise connections between body parts.</a:t>
            </a:r>
            <a:endParaRPr lang="en-IN" sz="2400" dirty="0">
              <a:latin typeface="Times New Roman" panose="02020603050405020304" pitchFamily="18" charset="0"/>
              <a:cs typeface="Times New Roman" panose="02020603050405020304" pitchFamily="18" charset="0"/>
            </a:endParaRPr>
          </a:p>
          <a:p>
            <a:pPr marL="11430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2"/>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p:cNvPicPr>
            <a:picLocks noChangeAspect="1"/>
          </p:cNvPicPr>
          <p:nvPr/>
        </p:nvPicPr>
        <p:blipFill>
          <a:blip r:embed="rId2"/>
          <a:stretch>
            <a:fillRect/>
          </a:stretch>
        </p:blipFill>
        <p:spPr>
          <a:xfrm>
            <a:off x="6246891" y="1524741"/>
            <a:ext cx="4110273" cy="4831609"/>
          </a:xfrm>
          <a:prstGeom prst="rect">
            <a:avLst/>
          </a:prstGeom>
        </p:spPr>
      </p:pic>
    </p:spTree>
    <p:extLst>
      <p:ext uri="{BB962C8B-B14F-4D97-AF65-F5344CB8AC3E}">
        <p14:creationId xmlns:p14="http://schemas.microsoft.com/office/powerpoint/2010/main" val="395884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959"/>
              <a:buFont typeface="Times New Roman"/>
              <a:buNone/>
            </a:pPr>
            <a:r>
              <a:rPr lang="en-US" sz="3240" b="1">
                <a:solidFill>
                  <a:srgbClr val="C00000"/>
                </a:solidFill>
                <a:latin typeface="Times New Roman"/>
                <a:ea typeface="Times New Roman"/>
                <a:cs typeface="Times New Roman"/>
                <a:sym typeface="Times New Roman"/>
              </a:rPr>
              <a:t>RESULTS</a:t>
            </a:r>
            <a:endParaRPr/>
          </a:p>
        </p:txBody>
      </p:sp>
      <p:sp>
        <p:nvSpPr>
          <p:cNvPr id="219" name="Google Shape;219;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
        <p:nvSpPr>
          <p:cNvPr id="220" name="Google Shape;220;p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 name="Picture 1"/>
          <p:cNvPicPr>
            <a:picLocks noChangeAspect="1"/>
          </p:cNvPicPr>
          <p:nvPr/>
        </p:nvPicPr>
        <p:blipFill>
          <a:blip r:embed="rId3"/>
          <a:stretch>
            <a:fillRect/>
          </a:stretch>
        </p:blipFill>
        <p:spPr>
          <a:xfrm>
            <a:off x="838200" y="1825625"/>
            <a:ext cx="5029562" cy="4007284"/>
          </a:xfrm>
          <a:prstGeom prst="rect">
            <a:avLst/>
          </a:prstGeom>
        </p:spPr>
      </p:pic>
      <p:pic>
        <p:nvPicPr>
          <p:cNvPr id="3" name="Picture 2"/>
          <p:cNvPicPr>
            <a:picLocks noChangeAspect="1"/>
          </p:cNvPicPr>
          <p:nvPr/>
        </p:nvPicPr>
        <p:blipFill>
          <a:blip r:embed="rId4"/>
          <a:stretch>
            <a:fillRect/>
          </a:stretch>
        </p:blipFill>
        <p:spPr>
          <a:xfrm>
            <a:off x="6096000" y="1825624"/>
            <a:ext cx="5047397" cy="40072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200"/>
              <a:buFont typeface="Times New Roman"/>
              <a:buNone/>
            </a:pPr>
            <a:r>
              <a:rPr lang="en-US" sz="3200" b="1">
                <a:solidFill>
                  <a:srgbClr val="C00000"/>
                </a:solidFill>
                <a:latin typeface="Times New Roman"/>
                <a:ea typeface="Times New Roman"/>
                <a:cs typeface="Times New Roman"/>
                <a:sym typeface="Times New Roman"/>
              </a:rPr>
              <a:t>CONCLUSION</a:t>
            </a:r>
            <a:endParaRPr sz="3200" b="1">
              <a:solidFill>
                <a:srgbClr val="C00000"/>
              </a:solidFill>
              <a:latin typeface="Times New Roman"/>
              <a:ea typeface="Times New Roman"/>
              <a:cs typeface="Times New Roman"/>
              <a:sym typeface="Times New Roman"/>
            </a:endParaRPr>
          </a:p>
        </p:txBody>
      </p:sp>
      <p:sp>
        <p:nvSpPr>
          <p:cNvPr id="227" name="Google Shape;227;p28"/>
          <p:cNvSpPr txBox="1">
            <a:spLocks noGrp="1"/>
          </p:cNvSpPr>
          <p:nvPr>
            <p:ph type="body" idx="1"/>
          </p:nvPr>
        </p:nvSpPr>
        <p:spPr>
          <a:xfrm>
            <a:off x="1429555" y="1600200"/>
            <a:ext cx="9749307" cy="3886200"/>
          </a:xfrm>
          <a:prstGeom prst="rect">
            <a:avLst/>
          </a:prstGeom>
          <a:noFill/>
          <a:ln>
            <a:noFill/>
          </a:ln>
        </p:spPr>
        <p:txBody>
          <a:bodyPr spcFirstLastPara="1" wrap="square" lIns="91425" tIns="45700" rIns="91425" bIns="45700" anchor="t" anchorCtr="0">
            <a:noAutofit/>
          </a:bodyPr>
          <a:lstStyle/>
          <a:p>
            <a:pPr lvl="0"/>
            <a:r>
              <a:rPr lang="en-US" dirty="0">
                <a:ea typeface="Times New Roman"/>
                <a:cs typeface="Times New Roman"/>
                <a:sym typeface="Times New Roman"/>
              </a:rPr>
              <a:t>Our system proposes a contactless attendance and sanitization monitoring system in a office space.</a:t>
            </a:r>
          </a:p>
          <a:p>
            <a:r>
              <a:rPr lang="en-US" dirty="0">
                <a:ea typeface="Times New Roman"/>
                <a:cs typeface="Times New Roman"/>
                <a:sym typeface="Times New Roman"/>
              </a:rPr>
              <a:t>This system will help in stopping the spreading of virus while carrying on in our day to day life.</a:t>
            </a:r>
          </a:p>
          <a:p>
            <a:pPr lvl="0"/>
            <a:r>
              <a:rPr lang="en-US" dirty="0">
                <a:latin typeface="Times New Roman" panose="02020603050405020304" pitchFamily="18" charset="0"/>
                <a:cs typeface="Times New Roman" panose="02020603050405020304" pitchFamily="18" charset="0"/>
              </a:rPr>
              <a:t>It uses new technologies which are constantly supported and updated. </a:t>
            </a:r>
            <a:endParaRPr lang="en-US" dirty="0">
              <a:latin typeface="Times New Roman" panose="02020603050405020304" pitchFamily="18" charset="0"/>
              <a:ea typeface="Times New Roman"/>
              <a:cs typeface="Times New Roman" panose="02020603050405020304" pitchFamily="18" charset="0"/>
              <a:sym typeface="Times New Roman"/>
            </a:endParaRPr>
          </a:p>
          <a:p>
            <a:pPr marL="228600" lvl="0" indent="-114300" algn="just"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p:txBody>
      </p:sp>
      <p:sp>
        <p:nvSpPr>
          <p:cNvPr id="228" name="Google Shape;22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229" name="Google Shape;22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230" name="Google Shape;23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838200" y="642918"/>
            <a:ext cx="9980054" cy="6445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200"/>
              <a:buFont typeface="Times New Roman"/>
              <a:buNone/>
            </a:pPr>
            <a:r>
              <a:rPr lang="en-US" sz="3200" b="1">
                <a:solidFill>
                  <a:srgbClr val="C00000"/>
                </a:solidFill>
                <a:latin typeface="Times New Roman"/>
                <a:ea typeface="Times New Roman"/>
                <a:cs typeface="Times New Roman"/>
                <a:sym typeface="Times New Roman"/>
              </a:rPr>
              <a:t>REFERENCES</a:t>
            </a:r>
            <a:endParaRPr sz="3200" b="1">
              <a:solidFill>
                <a:srgbClr val="C00000"/>
              </a:solidFill>
              <a:latin typeface="Times New Roman"/>
              <a:ea typeface="Times New Roman"/>
              <a:cs typeface="Times New Roman"/>
              <a:sym typeface="Times New Roman"/>
            </a:endParaRPr>
          </a:p>
        </p:txBody>
      </p:sp>
      <p:sp>
        <p:nvSpPr>
          <p:cNvPr id="236" name="Google Shape;236;p29"/>
          <p:cNvSpPr txBox="1">
            <a:spLocks noGrp="1"/>
          </p:cNvSpPr>
          <p:nvPr>
            <p:ph type="body" idx="1"/>
          </p:nvPr>
        </p:nvSpPr>
        <p:spPr>
          <a:xfrm>
            <a:off x="1981200" y="1500174"/>
            <a:ext cx="8229600" cy="4643470"/>
          </a:xfrm>
          <a:prstGeom prst="rect">
            <a:avLst/>
          </a:prstGeom>
          <a:noFill/>
          <a:ln>
            <a:noFill/>
          </a:ln>
        </p:spPr>
        <p:txBody>
          <a:bodyPr spcFirstLastPara="1" wrap="square" lIns="91425" tIns="45700" rIns="91425" bIns="45700" anchor="t" anchorCtr="0">
            <a:noAutofit/>
          </a:bodyPr>
          <a:lstStyle/>
          <a:p>
            <a:endParaRPr lang="en-IN" sz="2000" dirty="0"/>
          </a:p>
          <a:p>
            <a:pPr marL="114300" indent="0">
              <a:buNone/>
            </a:pPr>
            <a:r>
              <a:rPr lang="en-IN" sz="1500" dirty="0" smtClean="0">
                <a:latin typeface="Times New Roman" panose="02020603050405020304" pitchFamily="18" charset="0"/>
                <a:cs typeface="Times New Roman" panose="02020603050405020304" pitchFamily="18" charset="0"/>
              </a:rPr>
              <a:t>[1] </a:t>
            </a:r>
            <a:r>
              <a:rPr lang="en-IN" sz="1500" dirty="0" err="1" smtClean="0">
                <a:latin typeface="Times New Roman" panose="02020603050405020304" pitchFamily="18" charset="0"/>
                <a:cs typeface="Times New Roman" panose="02020603050405020304" pitchFamily="18" charset="0"/>
              </a:rPr>
              <a:t>Xudong</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Sun, </a:t>
            </a:r>
            <a:r>
              <a:rPr lang="en-IN" sz="1500" dirty="0" err="1">
                <a:latin typeface="Times New Roman" panose="02020603050405020304" pitchFamily="18" charset="0"/>
                <a:cs typeface="Times New Roman" panose="02020603050405020304" pitchFamily="18" charset="0"/>
              </a:rPr>
              <a:t>Pengcheng</a:t>
            </a:r>
            <a:r>
              <a:rPr lang="en-IN" sz="1500" dirty="0">
                <a:latin typeface="Times New Roman" panose="02020603050405020304" pitchFamily="18" charset="0"/>
                <a:cs typeface="Times New Roman" panose="02020603050405020304" pitchFamily="18" charset="0"/>
              </a:rPr>
              <a:t> Wu, Steven C.H. Hoi “Face Detection using Deep Learning: An Improved Faster RCNN Approach” , </a:t>
            </a:r>
            <a:r>
              <a:rPr lang="en-IN" sz="1500" dirty="0" err="1">
                <a:latin typeface="Times New Roman" panose="02020603050405020304" pitchFamily="18" charset="0"/>
                <a:cs typeface="Times New Roman" panose="02020603050405020304" pitchFamily="18" charset="0"/>
              </a:rPr>
              <a:t>eprint</a:t>
            </a:r>
            <a:r>
              <a:rPr lang="en-IN" sz="1500" dirty="0">
                <a:latin typeface="Times New Roman" panose="02020603050405020304" pitchFamily="18" charset="0"/>
                <a:cs typeface="Times New Roman" panose="02020603050405020304" pitchFamily="18" charset="0"/>
              </a:rPr>
              <a:t> arXiv:1701.08289v1 [cs.CV] 28 Jan 2017 </a:t>
            </a:r>
          </a:p>
          <a:p>
            <a:pPr marL="114300" indent="0">
              <a:buNone/>
            </a:pPr>
            <a:r>
              <a:rPr lang="en-IN" sz="1500" dirty="0" smtClean="0">
                <a:latin typeface="Times New Roman" panose="02020603050405020304" pitchFamily="18" charset="0"/>
                <a:cs typeface="Times New Roman" panose="02020603050405020304" pitchFamily="18" charset="0"/>
              </a:rPr>
              <a:t>[2] Sharma </a:t>
            </a:r>
            <a:r>
              <a:rPr lang="en-IN" sz="1500" dirty="0">
                <a:latin typeface="Times New Roman" panose="02020603050405020304" pitchFamily="18" charset="0"/>
                <a:cs typeface="Times New Roman" panose="02020603050405020304" pitchFamily="18" charset="0"/>
              </a:rPr>
              <a:t>S, </a:t>
            </a:r>
            <a:r>
              <a:rPr lang="en-IN" sz="1500" dirty="0" err="1">
                <a:latin typeface="Times New Roman" panose="02020603050405020304" pitchFamily="18" charset="0"/>
                <a:cs typeface="Times New Roman" panose="02020603050405020304" pitchFamily="18" charset="0"/>
              </a:rPr>
              <a:t>Karthikeyan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Shanmugasundaram</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Sathees</a:t>
            </a:r>
            <a:r>
              <a:rPr lang="en-IN" sz="1500" dirty="0">
                <a:latin typeface="Times New Roman" panose="02020603050405020304" pitchFamily="18" charset="0"/>
                <a:cs typeface="Times New Roman" panose="02020603050405020304" pitchFamily="18" charset="0"/>
              </a:rPr>
              <a:t> Kumar </a:t>
            </a:r>
            <a:r>
              <a:rPr lang="en-IN" sz="1500" dirty="0" err="1">
                <a:latin typeface="Times New Roman" panose="02020603050405020304" pitchFamily="18" charset="0"/>
                <a:cs typeface="Times New Roman" panose="02020603050405020304" pitchFamily="18" charset="0"/>
              </a:rPr>
              <a:t>Ramasamy</a:t>
            </a:r>
            <a:r>
              <a:rPr lang="en-IN" sz="1500" dirty="0">
                <a:latin typeface="Times New Roman" panose="02020603050405020304" pitchFamily="18" charset="0"/>
                <a:cs typeface="Times New Roman" panose="02020603050405020304" pitchFamily="18" charset="0"/>
              </a:rPr>
              <a:t>, “FAREC-CNN Based Efficient Face Recognition Technique Using </a:t>
            </a:r>
            <a:r>
              <a:rPr lang="en-IN" sz="1500" dirty="0" err="1">
                <a:latin typeface="Times New Roman" panose="02020603050405020304" pitchFamily="18" charset="0"/>
                <a:cs typeface="Times New Roman" panose="02020603050405020304" pitchFamily="18" charset="0"/>
              </a:rPr>
              <a:t>Dlib</a:t>
            </a:r>
            <a:r>
              <a:rPr lang="en-IN" sz="1500" dirty="0">
                <a:latin typeface="Times New Roman" panose="02020603050405020304" pitchFamily="18" charset="0"/>
                <a:cs typeface="Times New Roman" panose="02020603050405020304" pitchFamily="18" charset="0"/>
              </a:rPr>
              <a:t>”, 2016 International Conference on Advanced Communication Control and Computing Technologies (ICACCCT) </a:t>
            </a:r>
          </a:p>
          <a:p>
            <a:pPr marL="114300" indent="0">
              <a:buNone/>
            </a:pPr>
            <a:r>
              <a:rPr lang="en-IN" sz="1500" dirty="0">
                <a:latin typeface="Times New Roman" panose="02020603050405020304" pitchFamily="18" charset="0"/>
                <a:cs typeface="Times New Roman" panose="02020603050405020304" pitchFamily="18" charset="0"/>
              </a:rPr>
              <a:t>[3] </a:t>
            </a:r>
            <a:r>
              <a:rPr lang="en-IN" sz="1500" dirty="0" err="1">
                <a:latin typeface="Times New Roman" panose="02020603050405020304" pitchFamily="18" charset="0"/>
                <a:cs typeface="Times New Roman" panose="02020603050405020304" pitchFamily="18" charset="0"/>
              </a:rPr>
              <a:t>Zhe</a:t>
            </a:r>
            <a:r>
              <a:rPr lang="en-IN" sz="1500" dirty="0">
                <a:latin typeface="Times New Roman" panose="02020603050405020304" pitchFamily="18" charset="0"/>
                <a:cs typeface="Times New Roman" panose="02020603050405020304" pitchFamily="18" charset="0"/>
              </a:rPr>
              <a:t> Cao, Student Member, IEEE, </a:t>
            </a:r>
            <a:r>
              <a:rPr lang="en-IN" sz="1500" dirty="0" err="1">
                <a:latin typeface="Times New Roman" panose="02020603050405020304" pitchFamily="18" charset="0"/>
                <a:cs typeface="Times New Roman" panose="02020603050405020304" pitchFamily="18" charset="0"/>
              </a:rPr>
              <a:t>Gines</a:t>
            </a:r>
            <a:r>
              <a:rPr lang="en-IN" sz="1500" dirty="0">
                <a:latin typeface="Times New Roman" panose="02020603050405020304" pitchFamily="18" charset="0"/>
                <a:cs typeface="Times New Roman" panose="02020603050405020304" pitchFamily="18" charset="0"/>
              </a:rPr>
              <a:t> Hidalgo, Student Member, IEEE, Tomas Simon, Shih-En Wei, and </a:t>
            </a:r>
            <a:r>
              <a:rPr lang="en-IN" sz="1500" dirty="0" err="1">
                <a:latin typeface="Times New Roman" panose="02020603050405020304" pitchFamily="18" charset="0"/>
                <a:cs typeface="Times New Roman" panose="02020603050405020304" pitchFamily="18" charset="0"/>
              </a:rPr>
              <a:t>Yaser</a:t>
            </a:r>
            <a:r>
              <a:rPr lang="en-IN" sz="1500" dirty="0">
                <a:latin typeface="Times New Roman" panose="02020603050405020304" pitchFamily="18" charset="0"/>
                <a:cs typeface="Times New Roman" panose="02020603050405020304" pitchFamily="18" charset="0"/>
              </a:rPr>
              <a:t> Sheikh, “</a:t>
            </a:r>
            <a:r>
              <a:rPr lang="en-IN" sz="1500" dirty="0" err="1">
                <a:latin typeface="Times New Roman" panose="02020603050405020304" pitchFamily="18" charset="0"/>
                <a:cs typeface="Times New Roman" panose="02020603050405020304" pitchFamily="18" charset="0"/>
              </a:rPr>
              <a:t>OpenPose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Realtime</a:t>
            </a:r>
            <a:r>
              <a:rPr lang="en-IN" sz="1500" dirty="0">
                <a:latin typeface="Times New Roman" panose="02020603050405020304" pitchFamily="18" charset="0"/>
                <a:cs typeface="Times New Roman" panose="02020603050405020304" pitchFamily="18" charset="0"/>
              </a:rPr>
              <a:t> Multi-Person 2D Pose Estimation using Part Affinity Fields ”, </a:t>
            </a:r>
            <a:r>
              <a:rPr lang="en-IN" sz="1500" dirty="0" err="1">
                <a:latin typeface="Times New Roman" panose="02020603050405020304" pitchFamily="18" charset="0"/>
                <a:cs typeface="Times New Roman" panose="02020603050405020304" pitchFamily="18" charset="0"/>
              </a:rPr>
              <a:t>eprint</a:t>
            </a:r>
            <a:r>
              <a:rPr lang="en-IN" sz="1500" dirty="0">
                <a:latin typeface="Times New Roman" panose="02020603050405020304" pitchFamily="18" charset="0"/>
                <a:cs typeface="Times New Roman" panose="02020603050405020304" pitchFamily="18" charset="0"/>
              </a:rPr>
              <a:t> arXiv:1812.08008v2 [cs.CV] 30 May 2019 </a:t>
            </a:r>
          </a:p>
          <a:p>
            <a:pPr marL="114300" indent="0">
              <a:buNone/>
            </a:pPr>
            <a:r>
              <a:rPr lang="en-IN" sz="1500" dirty="0">
                <a:latin typeface="Times New Roman" panose="02020603050405020304" pitchFamily="18" charset="0"/>
                <a:cs typeface="Times New Roman" panose="02020603050405020304" pitchFamily="18" charset="0"/>
              </a:rPr>
              <a:t>[4] Tomas Simon, </a:t>
            </a:r>
            <a:r>
              <a:rPr lang="en-IN" sz="1500" dirty="0" err="1">
                <a:latin typeface="Times New Roman" panose="02020603050405020304" pitchFamily="18" charset="0"/>
                <a:cs typeface="Times New Roman" panose="02020603050405020304" pitchFamily="18" charset="0"/>
              </a:rPr>
              <a:t>Hanbyul</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Joo</a:t>
            </a:r>
            <a:r>
              <a:rPr lang="en-IN" sz="1500" dirty="0">
                <a:latin typeface="Times New Roman" panose="02020603050405020304" pitchFamily="18" charset="0"/>
                <a:cs typeface="Times New Roman" panose="02020603050405020304" pitchFamily="18" charset="0"/>
              </a:rPr>
              <a:t>, Iain Matthews and </a:t>
            </a:r>
            <a:r>
              <a:rPr lang="en-IN" sz="1500" dirty="0" err="1">
                <a:latin typeface="Times New Roman" panose="02020603050405020304" pitchFamily="18" charset="0"/>
                <a:cs typeface="Times New Roman" panose="02020603050405020304" pitchFamily="18" charset="0"/>
              </a:rPr>
              <a:t>Yaser</a:t>
            </a:r>
            <a:r>
              <a:rPr lang="en-IN" sz="1500" dirty="0">
                <a:latin typeface="Times New Roman" panose="02020603050405020304" pitchFamily="18" charset="0"/>
                <a:cs typeface="Times New Roman" panose="02020603050405020304" pitchFamily="18" charset="0"/>
              </a:rPr>
              <a:t> Sheikh, “ Hand </a:t>
            </a:r>
            <a:r>
              <a:rPr lang="en-IN" sz="1500" dirty="0" err="1">
                <a:latin typeface="Times New Roman" panose="02020603050405020304" pitchFamily="18" charset="0"/>
                <a:cs typeface="Times New Roman" panose="02020603050405020304" pitchFamily="18" charset="0"/>
              </a:rPr>
              <a:t>Keypoint</a:t>
            </a:r>
            <a:r>
              <a:rPr lang="en-IN" sz="1500" dirty="0">
                <a:latin typeface="Times New Roman" panose="02020603050405020304" pitchFamily="18" charset="0"/>
                <a:cs typeface="Times New Roman" panose="02020603050405020304" pitchFamily="18" charset="0"/>
              </a:rPr>
              <a:t> Detection in Single Images using </a:t>
            </a:r>
            <a:r>
              <a:rPr lang="en-IN" sz="1500" dirty="0" err="1">
                <a:latin typeface="Times New Roman" panose="02020603050405020304" pitchFamily="18" charset="0"/>
                <a:cs typeface="Times New Roman" panose="02020603050405020304" pitchFamily="18" charset="0"/>
              </a:rPr>
              <a:t>Multiview</a:t>
            </a:r>
            <a:r>
              <a:rPr lang="en-IN" sz="1500" dirty="0">
                <a:latin typeface="Times New Roman" panose="02020603050405020304" pitchFamily="18" charset="0"/>
                <a:cs typeface="Times New Roman" panose="02020603050405020304" pitchFamily="18" charset="0"/>
              </a:rPr>
              <a:t> Bootstrapping”, CVPR, 2017 </a:t>
            </a:r>
          </a:p>
          <a:p>
            <a:pPr marL="114300" indent="0">
              <a:buNone/>
            </a:pPr>
            <a:r>
              <a:rPr lang="en-IN" sz="1500" dirty="0">
                <a:latin typeface="Times New Roman" panose="02020603050405020304" pitchFamily="18" charset="0"/>
                <a:cs typeface="Times New Roman" panose="02020603050405020304" pitchFamily="18" charset="0"/>
              </a:rPr>
              <a:t>[5] </a:t>
            </a:r>
            <a:r>
              <a:rPr lang="en-IN" sz="1500" dirty="0" err="1">
                <a:latin typeface="Times New Roman" panose="02020603050405020304" pitchFamily="18" charset="0"/>
                <a:cs typeface="Times New Roman" panose="02020603050405020304" pitchFamily="18" charset="0"/>
              </a:rPr>
              <a:t>Tejashree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Dhawle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Urvashi</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Ukey</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Rakshandha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Choudante</a:t>
            </a:r>
            <a:r>
              <a:rPr lang="en-IN" sz="1500" dirty="0">
                <a:latin typeface="Times New Roman" panose="02020603050405020304" pitchFamily="18" charset="0"/>
                <a:cs typeface="Times New Roman" panose="02020603050405020304" pitchFamily="18" charset="0"/>
              </a:rPr>
              <a:t>, “Face Detection and Recognition using </a:t>
            </a:r>
            <a:r>
              <a:rPr lang="en-IN" sz="1500" dirty="0" err="1">
                <a:latin typeface="Times New Roman" panose="02020603050405020304" pitchFamily="18" charset="0"/>
                <a:cs typeface="Times New Roman" panose="02020603050405020304" pitchFamily="18" charset="0"/>
              </a:rPr>
              <a:t>OpenCV</a:t>
            </a:r>
            <a:r>
              <a:rPr lang="en-IN" sz="1500" dirty="0">
                <a:latin typeface="Times New Roman" panose="02020603050405020304" pitchFamily="18" charset="0"/>
                <a:cs typeface="Times New Roman" panose="02020603050405020304" pitchFamily="18" charset="0"/>
              </a:rPr>
              <a:t> and Python” </a:t>
            </a:r>
          </a:p>
          <a:p>
            <a:pPr marL="228600" lvl="0" indent="-228600" algn="just"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237" name="Google Shape;2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238" name="Google Shape;2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239" name="Google Shape;2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70C0"/>
              </a:buClr>
              <a:buSzPts val="4800"/>
              <a:buFont typeface="Times New Roman"/>
              <a:buNone/>
            </a:pPr>
            <a:r>
              <a:rPr lang="en-US" sz="4800">
                <a:solidFill>
                  <a:srgbClr val="0070C0"/>
                </a:solidFill>
                <a:latin typeface="Times New Roman"/>
                <a:ea typeface="Times New Roman"/>
                <a:cs typeface="Times New Roman"/>
                <a:sym typeface="Times New Roman"/>
              </a:rPr>
              <a:t>SUGGESTIONS….!</a:t>
            </a:r>
            <a:endParaRPr sz="4800">
              <a:solidFill>
                <a:srgbClr val="0070C0"/>
              </a:solidFill>
              <a:latin typeface="Times New Roman"/>
              <a:ea typeface="Times New Roman"/>
              <a:cs typeface="Times New Roman"/>
              <a:sym typeface="Times New Roman"/>
            </a:endParaRPr>
          </a:p>
        </p:txBody>
      </p:sp>
      <p:sp>
        <p:nvSpPr>
          <p:cNvPr id="245" name="Google Shape;24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246" name="Google Shape;24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247" name="Google Shape;24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body" idx="1"/>
          </p:nvPr>
        </p:nvSpPr>
        <p:spPr>
          <a:xfrm>
            <a:off x="1981200" y="785794"/>
            <a:ext cx="8229600" cy="5786478"/>
          </a:xfrm>
          <a:prstGeom prst="rect">
            <a:avLst/>
          </a:prstGeom>
          <a:noFill/>
          <a:ln>
            <a:noFill/>
          </a:ln>
        </p:spPr>
        <p:txBody>
          <a:bodyPr spcFirstLastPara="1" wrap="square" lIns="91425" tIns="45700" rIns="91425" bIns="45700" anchor="t" anchorCtr="0">
            <a:noAutofit/>
          </a:bodyPr>
          <a:lstStyle/>
          <a:p>
            <a:pPr marL="228600" lvl="0" indent="-50800" algn="l" rtl="0">
              <a:lnSpc>
                <a:spcPct val="80000"/>
              </a:lnSpc>
              <a:spcBef>
                <a:spcPts val="0"/>
              </a:spcBef>
              <a:spcAft>
                <a:spcPts val="0"/>
              </a:spcAft>
              <a:buClr>
                <a:schemeClr val="dk1"/>
              </a:buClr>
              <a:buSzPts val="2800"/>
              <a:buNone/>
            </a:pPr>
            <a:endParaRPr/>
          </a:p>
          <a:p>
            <a:pPr marL="228600" lvl="0" indent="-228600" algn="ctr" rtl="0">
              <a:lnSpc>
                <a:spcPct val="8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ctr" rtl="0">
              <a:lnSpc>
                <a:spcPct val="8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ctr" rtl="0">
              <a:lnSpc>
                <a:spcPct val="80000"/>
              </a:lnSpc>
              <a:spcBef>
                <a:spcPts val="1000"/>
              </a:spcBef>
              <a:spcAft>
                <a:spcPts val="0"/>
              </a:spcAft>
              <a:buClr>
                <a:schemeClr val="dk1"/>
              </a:buClr>
              <a:buSzPts val="5400"/>
              <a:buNone/>
            </a:pPr>
            <a:endParaRPr sz="5400">
              <a:latin typeface="Times New Roman"/>
              <a:ea typeface="Times New Roman"/>
              <a:cs typeface="Times New Roman"/>
              <a:sym typeface="Times New Roman"/>
            </a:endParaRPr>
          </a:p>
          <a:p>
            <a:pPr marL="228600" lvl="0" indent="-228600" algn="ctr" rtl="0">
              <a:lnSpc>
                <a:spcPct val="80000"/>
              </a:lnSpc>
              <a:spcBef>
                <a:spcPts val="1000"/>
              </a:spcBef>
              <a:spcAft>
                <a:spcPts val="0"/>
              </a:spcAft>
              <a:buClr>
                <a:srgbClr val="0070C0"/>
              </a:buClr>
              <a:buSzPts val="5400"/>
              <a:buNone/>
            </a:pPr>
            <a:r>
              <a:rPr lang="en-US" sz="5400">
                <a:solidFill>
                  <a:srgbClr val="0070C0"/>
                </a:solidFill>
                <a:latin typeface="Times New Roman"/>
                <a:ea typeface="Times New Roman"/>
                <a:cs typeface="Times New Roman"/>
                <a:sym typeface="Times New Roman"/>
              </a:rPr>
              <a:t>THANK YOU!!!</a:t>
            </a:r>
            <a:endParaRPr/>
          </a:p>
          <a:p>
            <a:pPr marL="228600" lvl="0" indent="-228600" algn="ctr" rtl="0">
              <a:lnSpc>
                <a:spcPct val="8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ctr" rtl="0">
              <a:lnSpc>
                <a:spcPct val="8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ctr" rtl="0">
              <a:lnSpc>
                <a:spcPct val="8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endParaRPr sz="4400">
              <a:latin typeface="Times New Roman"/>
              <a:ea typeface="Times New Roman"/>
              <a:cs typeface="Times New Roman"/>
              <a:sym typeface="Times New Roman"/>
            </a:endParaRPr>
          </a:p>
          <a:p>
            <a:pPr marL="228600" lvl="0" indent="-228600" algn="l" rtl="0">
              <a:lnSpc>
                <a:spcPct val="8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800"/>
              <a:buNone/>
            </a:pPr>
            <a:r>
              <a:rPr lang="en-US"/>
              <a:t>			</a:t>
            </a:r>
            <a:endParaRPr/>
          </a:p>
        </p:txBody>
      </p:sp>
      <p:sp>
        <p:nvSpPr>
          <p:cNvPr id="255" name="Google Shape;2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256" name="Google Shape;2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257" name="Google Shape;2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1981200" y="428604"/>
            <a:ext cx="8229600" cy="9890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200"/>
              <a:buFont typeface="Times New Roman"/>
              <a:buNone/>
            </a:pPr>
            <a:r>
              <a:rPr lang="en-US" sz="3200" b="1">
                <a:solidFill>
                  <a:srgbClr val="C00000"/>
                </a:solidFill>
                <a:latin typeface="Times New Roman"/>
                <a:ea typeface="Times New Roman"/>
                <a:cs typeface="Times New Roman"/>
                <a:sym typeface="Times New Roman"/>
              </a:rPr>
              <a:t>CONTENTS</a:t>
            </a:r>
            <a:endParaRPr/>
          </a:p>
        </p:txBody>
      </p:sp>
      <p:sp>
        <p:nvSpPr>
          <p:cNvPr id="104" name="Google Shape;104;p14"/>
          <p:cNvSpPr txBox="1">
            <a:spLocks noGrp="1"/>
          </p:cNvSpPr>
          <p:nvPr>
            <p:ph type="body" idx="1"/>
          </p:nvPr>
        </p:nvSpPr>
        <p:spPr>
          <a:xfrm>
            <a:off x="1403796" y="1532586"/>
            <a:ext cx="9950004" cy="48237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INTRODUCTION</a:t>
            </a:r>
            <a:endParaRPr dirty="0"/>
          </a:p>
          <a:p>
            <a:pPr marL="228600" lvl="0" indent="-228600" algn="l" rtl="0">
              <a:lnSpc>
                <a:spcPct val="90000"/>
              </a:lnSpc>
              <a:spcBef>
                <a:spcPts val="1000"/>
              </a:spcBef>
              <a:spcAft>
                <a:spcPts val="0"/>
              </a:spcAft>
              <a:buClr>
                <a:schemeClr val="dk1"/>
              </a:buClr>
              <a:buSzPts val="2000"/>
              <a:buChar char="•"/>
            </a:pPr>
            <a:r>
              <a:rPr lang="en-US" sz="2000" dirty="0" smtClean="0">
                <a:latin typeface="Times New Roman"/>
                <a:ea typeface="Times New Roman"/>
                <a:cs typeface="Times New Roman"/>
                <a:sym typeface="Times New Roman"/>
              </a:rPr>
              <a:t>REQUIREMENTS</a:t>
            </a:r>
            <a:endParaRPr dirty="0"/>
          </a:p>
          <a:p>
            <a:pPr marL="228600" lvl="0" indent="-228600" algn="l" rtl="0">
              <a:lnSpc>
                <a:spcPct val="90000"/>
              </a:lnSpc>
              <a:spcBef>
                <a:spcPts val="1000"/>
              </a:spcBef>
              <a:spcAft>
                <a:spcPts val="0"/>
              </a:spcAft>
              <a:buClr>
                <a:schemeClr val="dk1"/>
              </a:buClr>
              <a:buSzPts val="2000"/>
              <a:buChar char="•"/>
            </a:pPr>
            <a:r>
              <a:rPr lang="en-IN" sz="2000" dirty="0" smtClean="0">
                <a:latin typeface="Times New Roman"/>
                <a:ea typeface="Times New Roman"/>
                <a:cs typeface="Times New Roman"/>
                <a:sym typeface="Times New Roman"/>
              </a:rPr>
              <a:t>FLOW </a:t>
            </a:r>
            <a:r>
              <a:rPr lang="en-IN" sz="2000" dirty="0" smtClean="0">
                <a:latin typeface="Times New Roman"/>
                <a:ea typeface="Times New Roman"/>
                <a:cs typeface="Times New Roman"/>
                <a:sym typeface="Times New Roman"/>
              </a:rPr>
              <a:t>CHART</a:t>
            </a:r>
            <a:endParaRPr dirty="0"/>
          </a:p>
          <a:p>
            <a:pPr marL="228600" lvl="0" indent="-228600" algn="l" rtl="0">
              <a:lnSpc>
                <a:spcPct val="90000"/>
              </a:lnSpc>
              <a:spcBef>
                <a:spcPts val="1000"/>
              </a:spcBef>
              <a:spcAft>
                <a:spcPts val="0"/>
              </a:spcAft>
              <a:buClr>
                <a:schemeClr val="dk1"/>
              </a:buClr>
              <a:buSzPts val="2000"/>
              <a:buChar char="•"/>
            </a:pPr>
            <a:r>
              <a:rPr lang="en-US" sz="2000" dirty="0" smtClean="0">
                <a:latin typeface="Times New Roman"/>
                <a:ea typeface="Times New Roman"/>
                <a:cs typeface="Times New Roman"/>
                <a:sym typeface="Times New Roman"/>
              </a:rPr>
              <a:t>IMPLEMENTATIONS</a:t>
            </a:r>
          </a:p>
          <a:p>
            <a:pPr marL="228600" lvl="0" indent="-228600" algn="l" rtl="0">
              <a:lnSpc>
                <a:spcPct val="90000"/>
              </a:lnSpc>
              <a:spcBef>
                <a:spcPts val="1000"/>
              </a:spcBef>
              <a:spcAft>
                <a:spcPts val="0"/>
              </a:spcAft>
              <a:buClr>
                <a:schemeClr val="dk1"/>
              </a:buClr>
              <a:buSzPts val="2000"/>
              <a:buChar char="•"/>
            </a:pPr>
            <a:r>
              <a:rPr lang="en-US" sz="2000" dirty="0" smtClean="0">
                <a:latin typeface="Times New Roman"/>
                <a:ea typeface="Times New Roman"/>
                <a:cs typeface="Times New Roman"/>
                <a:sym typeface="Times New Roman"/>
              </a:rPr>
              <a:t>RESULTS</a:t>
            </a:r>
            <a:endParaRPr sz="18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CONCLUSION</a:t>
            </a:r>
            <a:r>
              <a:rPr lang="en-US" sz="1800" dirty="0">
                <a:latin typeface="Times New Roman"/>
                <a:ea typeface="Times New Roman"/>
                <a:cs typeface="Times New Roman"/>
                <a:sym typeface="Times New Roman"/>
              </a:rPr>
              <a:t> </a:t>
            </a:r>
            <a:endParaRPr dirty="0"/>
          </a:p>
          <a:p>
            <a:pPr marL="228600" lvl="0" indent="-228600"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REFERENCES</a:t>
            </a:r>
            <a:endParaRPr sz="2400" dirty="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p>
        </p:txBody>
      </p:sp>
      <p:sp>
        <p:nvSpPr>
          <p:cNvPr id="105" name="Google Shape;10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106" name="Google Shape;10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107" name="Google Shape;10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1952596" y="714356"/>
            <a:ext cx="8229600" cy="7858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Times New Roman"/>
              <a:buNone/>
            </a:pPr>
            <a:r>
              <a:rPr lang="en-US" sz="3600" b="1">
                <a:solidFill>
                  <a:srgbClr val="C00000"/>
                </a:solidFill>
                <a:latin typeface="Times New Roman"/>
                <a:ea typeface="Times New Roman"/>
                <a:cs typeface="Times New Roman"/>
                <a:sym typeface="Times New Roman"/>
              </a:rPr>
              <a:t>INTRODUCTION</a:t>
            </a:r>
            <a:endParaRPr sz="3600" b="1">
              <a:solidFill>
                <a:srgbClr val="C00000"/>
              </a:solidFill>
              <a:latin typeface="Times New Roman"/>
              <a:ea typeface="Times New Roman"/>
              <a:cs typeface="Times New Roman"/>
              <a:sym typeface="Times New Roman"/>
            </a:endParaRPr>
          </a:p>
        </p:txBody>
      </p:sp>
      <p:sp>
        <p:nvSpPr>
          <p:cNvPr id="115" name="Google Shape;115;p15"/>
          <p:cNvSpPr txBox="1">
            <a:spLocks noGrp="1"/>
          </p:cNvSpPr>
          <p:nvPr>
            <p:ph type="body" idx="1"/>
          </p:nvPr>
        </p:nvSpPr>
        <p:spPr>
          <a:xfrm>
            <a:off x="1981200" y="1785926"/>
            <a:ext cx="8229600" cy="3643338"/>
          </a:xfrm>
          <a:prstGeom prst="rect">
            <a:avLst/>
          </a:prstGeom>
          <a:noFill/>
          <a:ln>
            <a:noFill/>
          </a:ln>
        </p:spPr>
        <p:txBody>
          <a:bodyPr spcFirstLastPara="1" wrap="square" lIns="91425" tIns="45700" rIns="91425" bIns="45700" anchor="t" anchorCtr="0">
            <a:noAutofit/>
          </a:bodyPr>
          <a:lstStyle/>
          <a:p>
            <a:r>
              <a:rPr lang="en-US" sz="2400" dirty="0">
                <a:latin typeface="Times New Roman" panose="02020603050405020304" pitchFamily="18" charset="0"/>
                <a:cs typeface="Times New Roman" panose="02020603050405020304" pitchFamily="18" charset="0"/>
              </a:rPr>
              <a:t>COVID-19 has had drastic effects on the working environment of various organizations.</a:t>
            </a:r>
          </a:p>
          <a:p>
            <a:r>
              <a:rPr lang="en-US" sz="2400" dirty="0">
                <a:latin typeface="Times New Roman" panose="02020603050405020304" pitchFamily="18" charset="0"/>
                <a:ea typeface="Times New Roman"/>
                <a:cs typeface="Times New Roman" panose="02020603050405020304" pitchFamily="18" charset="0"/>
                <a:sym typeface="Times New Roman"/>
              </a:rPr>
              <a:t>It has made working in an office space a risk factor.</a:t>
            </a:r>
          </a:p>
          <a:p>
            <a:r>
              <a:rPr lang="en-US" sz="2400" dirty="0">
                <a:latin typeface="Times New Roman" panose="02020603050405020304" pitchFamily="18" charset="0"/>
                <a:ea typeface="Times New Roman"/>
                <a:cs typeface="Times New Roman" panose="02020603050405020304" pitchFamily="18" charset="0"/>
                <a:sym typeface="Times New Roman"/>
              </a:rPr>
              <a:t>A person who hasn’t sanitized himself, poses danger to himself and his colleagues.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various ways of recording attendance today such as biometric scanner, signing on a paper, RFID etc.,</a:t>
            </a:r>
            <a:r>
              <a:rPr lang="en-US" sz="2400" dirty="0">
                <a:latin typeface="Times New Roman" panose="02020603050405020304" pitchFamily="18" charset="0"/>
                <a:ea typeface="Times New Roman"/>
                <a:cs typeface="Times New Roman" panose="02020603050405020304" pitchFamily="18" charset="0"/>
                <a:sym typeface="Times New Roman"/>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 all of the mentioned attendance systems people come in contact with each other.</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685800" lvl="1" indent="-76200" algn="just" rtl="0">
              <a:lnSpc>
                <a:spcPct val="90000"/>
              </a:lnSpc>
              <a:spcBef>
                <a:spcPts val="500"/>
              </a:spcBef>
              <a:spcAft>
                <a:spcPts val="0"/>
              </a:spcAft>
              <a:buClr>
                <a:schemeClr val="dk1"/>
              </a:buClr>
              <a:buSzPts val="2400"/>
              <a:buFont typeface="Noto Sans Symbols"/>
              <a:buNone/>
            </a:pPr>
            <a:endParaRPr dirty="0">
              <a:latin typeface="Times New Roman"/>
              <a:ea typeface="Times New Roman"/>
              <a:cs typeface="Times New Roman"/>
              <a:sym typeface="Times New Roman"/>
            </a:endParaRPr>
          </a:p>
        </p:txBody>
      </p:sp>
      <p:sp>
        <p:nvSpPr>
          <p:cNvPr id="116" name="Google Shape;11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117" name="Google Shape;11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8" name="Google Shape;11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Times New Roman"/>
              <a:buNone/>
            </a:pPr>
            <a:r>
              <a:rPr lang="en-US" sz="3600" b="1">
                <a:solidFill>
                  <a:srgbClr val="C00000"/>
                </a:solidFill>
                <a:latin typeface="Times New Roman"/>
                <a:ea typeface="Times New Roman"/>
                <a:cs typeface="Times New Roman"/>
                <a:sym typeface="Times New Roman"/>
              </a:rPr>
              <a:t>INTRODUCTION</a:t>
            </a:r>
            <a:endParaRPr/>
          </a:p>
        </p:txBody>
      </p:sp>
      <p:sp>
        <p:nvSpPr>
          <p:cNvPr id="133" name="Google Shape;133;p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indent="0">
              <a:buNone/>
            </a:pPr>
            <a:r>
              <a:rPr lang="en-US" sz="2400" b="1" dirty="0"/>
              <a:t>Problem Statement –</a:t>
            </a:r>
            <a:endParaRPr lang="en-IN" sz="2400" b="1" dirty="0"/>
          </a:p>
          <a:p>
            <a:pPr marL="0" indent="0">
              <a:buNone/>
            </a:pPr>
            <a:endParaRPr lang="en-US" sz="2400" b="1" dirty="0"/>
          </a:p>
          <a:p>
            <a:pPr marL="0" indent="0">
              <a:buNone/>
            </a:pPr>
            <a:r>
              <a:rPr lang="en-US" sz="2400" b="1" dirty="0"/>
              <a:t>	</a:t>
            </a:r>
            <a:r>
              <a:rPr lang="en-US" sz="2400" dirty="0">
                <a:latin typeface="Times New Roman" panose="02020603050405020304" pitchFamily="18" charset="0"/>
                <a:cs typeface="Times New Roman" panose="02020603050405020304" pitchFamily="18" charset="0"/>
              </a:rPr>
              <a:t> Sanitization monitoring and no-contact attendance must be introduced in the working environment in a cost-effective manner.</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t>Proposed Solution –</a:t>
            </a:r>
            <a:endParaRPr lang="en-IN" sz="2400" b="1" dirty="0"/>
          </a:p>
          <a:p>
            <a:pPr marL="0" indent="0">
              <a:buNone/>
            </a:pPr>
            <a:r>
              <a:rPr lang="en-US" sz="2400" b="1" dirty="0"/>
              <a:t>	</a:t>
            </a:r>
            <a:r>
              <a:rPr lang="en-US" sz="2400" dirty="0">
                <a:latin typeface="Times New Roman" panose="02020603050405020304" pitchFamily="18" charset="0"/>
                <a:cs typeface="Times New Roman" panose="02020603050405020304" pitchFamily="18" charset="0"/>
              </a:rPr>
              <a:t> To enforce a safe working environment we have developed a system of autonomous attendance and sanitization monitoring using computer vision concepts.</a:t>
            </a:r>
            <a:endParaRPr lang="en-IN" sz="2400" b="1" dirty="0"/>
          </a:p>
          <a:p>
            <a:pPr marL="114300" lvl="0" indent="0" algn="l" rtl="0">
              <a:spcBef>
                <a:spcPts val="0"/>
              </a:spcBef>
              <a:spcAft>
                <a:spcPts val="0"/>
              </a:spcAft>
              <a:buSzPts val="1800"/>
              <a:buNone/>
            </a:pPr>
            <a:endParaRPr b="1" dirty="0">
              <a:latin typeface="Times New Roman" panose="02020603050405020304" pitchFamily="18" charset="0"/>
              <a:cs typeface="Times New Roman" panose="02020603050405020304" pitchFamily="18" charset="0"/>
            </a:endParaRPr>
          </a:p>
        </p:txBody>
      </p:sp>
      <p:sp>
        <p:nvSpPr>
          <p:cNvPr id="134" name="Google Shape;13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1952596" y="357166"/>
            <a:ext cx="8229600" cy="7858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
            </a:r>
            <a:br>
              <a:rPr lang="en-US" sz="3200" dirty="0">
                <a:latin typeface="Times New Roman"/>
                <a:ea typeface="Times New Roman"/>
                <a:cs typeface="Times New Roman"/>
                <a:sym typeface="Times New Roman"/>
              </a:rPr>
            </a:br>
            <a:r>
              <a:rPr lang="en-US" sz="3200" b="1" dirty="0" smtClean="0">
                <a:solidFill>
                  <a:srgbClr val="C00000"/>
                </a:solidFill>
                <a:latin typeface="Times New Roman"/>
                <a:ea typeface="Times New Roman"/>
                <a:cs typeface="Times New Roman"/>
                <a:sym typeface="Times New Roman"/>
              </a:rPr>
              <a:t>HARDWARE AND SOFTWARE </a:t>
            </a:r>
            <a:r>
              <a:rPr lang="en-US" sz="3200" b="1" dirty="0">
                <a:solidFill>
                  <a:srgbClr val="C00000"/>
                </a:solidFill>
                <a:latin typeface="Times New Roman"/>
                <a:ea typeface="Times New Roman"/>
                <a:cs typeface="Times New Roman"/>
                <a:sym typeface="Times New Roman"/>
              </a:rPr>
              <a:t>REQUIREMENTS</a:t>
            </a:r>
            <a:r>
              <a:rPr lang="en-US" sz="3200" b="1" dirty="0">
                <a:latin typeface="Times New Roman"/>
                <a:ea typeface="Times New Roman"/>
                <a:cs typeface="Times New Roman"/>
                <a:sym typeface="Times New Roman"/>
              </a:rPr>
              <a:t/>
            </a:r>
            <a:br>
              <a:rPr lang="en-US" sz="3200" b="1" dirty="0">
                <a:latin typeface="Times New Roman"/>
                <a:ea typeface="Times New Roman"/>
                <a:cs typeface="Times New Roman"/>
                <a:sym typeface="Times New Roman"/>
              </a:rPr>
            </a:br>
            <a:r>
              <a:rPr lang="en-US" sz="3200" b="1" dirty="0">
                <a:solidFill>
                  <a:srgbClr val="C00000"/>
                </a:solidFill>
                <a:latin typeface="Times New Roman"/>
                <a:ea typeface="Times New Roman"/>
                <a:cs typeface="Times New Roman"/>
                <a:sym typeface="Times New Roman"/>
              </a:rPr>
              <a:t> </a:t>
            </a:r>
            <a:endParaRPr sz="3200" b="1" dirty="0">
              <a:solidFill>
                <a:srgbClr val="C00000"/>
              </a:solidFill>
              <a:latin typeface="Times New Roman"/>
              <a:ea typeface="Times New Roman"/>
              <a:cs typeface="Times New Roman"/>
              <a:sym typeface="Times New Roman"/>
            </a:endParaRPr>
          </a:p>
        </p:txBody>
      </p:sp>
      <p:sp>
        <p:nvSpPr>
          <p:cNvPr id="148" name="Google Shape;148;p19"/>
          <p:cNvSpPr txBox="1">
            <a:spLocks noGrp="1"/>
          </p:cNvSpPr>
          <p:nvPr>
            <p:ph type="body" idx="1"/>
          </p:nvPr>
        </p:nvSpPr>
        <p:spPr>
          <a:xfrm>
            <a:off x="1981200" y="1285860"/>
            <a:ext cx="8229600" cy="4586906"/>
          </a:xfrm>
          <a:prstGeom prst="rect">
            <a:avLst/>
          </a:prstGeom>
          <a:noFill/>
          <a:ln>
            <a:noFill/>
          </a:ln>
        </p:spPr>
        <p:txBody>
          <a:bodyPr spcFirstLastPara="1" wrap="square" lIns="91425" tIns="45700" rIns="91425" bIns="45700" anchor="t" anchorCtr="0">
            <a:noAutofit/>
          </a:bodyPr>
          <a:lstStyle/>
          <a:p>
            <a:pPr lvl="1" indent="-393700">
              <a:lnSpc>
                <a:spcPct val="150000"/>
              </a:lnSpc>
              <a:buSzPts val="2600"/>
            </a:pPr>
            <a:r>
              <a:rPr lang="en-IN" sz="2200" b="1" dirty="0" smtClean="0">
                <a:latin typeface="Times New Roman"/>
                <a:ea typeface="Times New Roman"/>
                <a:cs typeface="Times New Roman"/>
                <a:sym typeface="Times New Roman"/>
              </a:rPr>
              <a:t>Hardware Requirements</a:t>
            </a:r>
          </a:p>
          <a:p>
            <a:pPr lvl="2" indent="-393700">
              <a:lnSpc>
                <a:spcPct val="100000"/>
              </a:lnSpc>
              <a:buSzPts val="2600"/>
            </a:pPr>
            <a:r>
              <a:rPr lang="en-US" sz="1800" dirty="0">
                <a:latin typeface="Times New Roman"/>
                <a:ea typeface="Times New Roman"/>
                <a:cs typeface="Times New Roman"/>
                <a:sym typeface="Times New Roman"/>
              </a:rPr>
              <a:t>720P Camera</a:t>
            </a:r>
          </a:p>
          <a:p>
            <a:pPr lvl="2" indent="-393700">
              <a:lnSpc>
                <a:spcPct val="100000"/>
              </a:lnSpc>
              <a:spcBef>
                <a:spcPts val="0"/>
              </a:spcBef>
              <a:buSzPts val="2600"/>
              <a:buFont typeface="Times New Roman"/>
              <a:buChar char="•"/>
            </a:pPr>
            <a:r>
              <a:rPr lang="en-US" sz="1800" dirty="0">
                <a:latin typeface="Times New Roman"/>
                <a:ea typeface="Times New Roman"/>
                <a:cs typeface="Times New Roman"/>
                <a:sym typeface="Times New Roman"/>
              </a:rPr>
              <a:t>Intel i5 or equivalent Processor</a:t>
            </a:r>
          </a:p>
          <a:p>
            <a:pPr lvl="2" indent="-393700">
              <a:lnSpc>
                <a:spcPct val="100000"/>
              </a:lnSpc>
              <a:spcBef>
                <a:spcPts val="0"/>
              </a:spcBef>
              <a:buSzPts val="2600"/>
              <a:buFont typeface="Times New Roman"/>
              <a:buChar char="•"/>
            </a:pPr>
            <a:r>
              <a:rPr lang="en-US" sz="1800" dirty="0">
                <a:latin typeface="Times New Roman"/>
                <a:ea typeface="Times New Roman"/>
                <a:cs typeface="Times New Roman"/>
                <a:sym typeface="Times New Roman"/>
              </a:rPr>
              <a:t>8GB RAM</a:t>
            </a:r>
          </a:p>
          <a:p>
            <a:pPr lvl="2" indent="-393700">
              <a:lnSpc>
                <a:spcPct val="100000"/>
              </a:lnSpc>
              <a:spcBef>
                <a:spcPts val="0"/>
              </a:spcBef>
              <a:buSzPts val="2600"/>
              <a:buFont typeface="Times New Roman"/>
              <a:buChar char="•"/>
            </a:pPr>
            <a:r>
              <a:rPr lang="en-US" sz="1800" dirty="0">
                <a:latin typeface="Times New Roman"/>
                <a:ea typeface="Times New Roman"/>
                <a:cs typeface="Times New Roman"/>
                <a:sym typeface="Times New Roman"/>
              </a:rPr>
              <a:t>2GB or mode dedicated </a:t>
            </a:r>
            <a:r>
              <a:rPr lang="en-US" sz="1800" dirty="0" smtClean="0">
                <a:latin typeface="Times New Roman"/>
                <a:ea typeface="Times New Roman"/>
                <a:cs typeface="Times New Roman"/>
                <a:sym typeface="Times New Roman"/>
              </a:rPr>
              <a:t>graphics</a:t>
            </a:r>
            <a:endParaRPr lang="en-US" sz="1800" dirty="0">
              <a:latin typeface="Times New Roman"/>
              <a:ea typeface="Times New Roman"/>
              <a:cs typeface="Times New Roman"/>
              <a:sym typeface="Times New Roman"/>
            </a:endParaRPr>
          </a:p>
          <a:p>
            <a:pPr marL="806450" lvl="1" indent="-285750">
              <a:lnSpc>
                <a:spcPct val="150000"/>
              </a:lnSpc>
              <a:spcBef>
                <a:spcPts val="0"/>
              </a:spcBef>
              <a:buSzPts val="2600"/>
            </a:pPr>
            <a:r>
              <a:rPr lang="en-US" sz="2200" b="1" dirty="0" smtClean="0">
                <a:latin typeface="Times New Roman"/>
                <a:ea typeface="Times New Roman"/>
                <a:cs typeface="Times New Roman"/>
                <a:sym typeface="Times New Roman"/>
              </a:rPr>
              <a:t>Software Requirements</a:t>
            </a:r>
          </a:p>
          <a:p>
            <a:pPr lvl="2"/>
            <a:r>
              <a:rPr lang="en-US" sz="1800" dirty="0">
                <a:latin typeface="Times New Roman" panose="02020603050405020304" pitchFamily="18" charset="0"/>
                <a:cs typeface="Times New Roman" panose="02020603050405020304" pitchFamily="18" charset="0"/>
              </a:rPr>
              <a:t>IDE(Atom, </a:t>
            </a:r>
            <a:r>
              <a:rPr lang="en-US" sz="1800" dirty="0" err="1">
                <a:latin typeface="Times New Roman" panose="02020603050405020304" pitchFamily="18" charset="0"/>
                <a:cs typeface="Times New Roman" panose="02020603050405020304" pitchFamily="18" charset="0"/>
              </a:rPr>
              <a:t>VisualStudio</a:t>
            </a:r>
            <a:r>
              <a:rPr lang="en-US" sz="1800" dirty="0">
                <a:latin typeface="Times New Roman" panose="02020603050405020304" pitchFamily="18" charset="0"/>
                <a:cs typeface="Times New Roman" panose="02020603050405020304" pitchFamily="18" charset="0"/>
              </a:rPr>
              <a:t>, etc.,)</a:t>
            </a:r>
          </a:p>
          <a:p>
            <a:pPr lvl="2">
              <a:spcBef>
                <a:spcPts val="0"/>
              </a:spcBef>
            </a:pPr>
            <a:r>
              <a:rPr lang="en-US" sz="1800" dirty="0">
                <a:latin typeface="Times New Roman" panose="02020603050405020304" pitchFamily="18" charset="0"/>
                <a:cs typeface="Times New Roman" panose="02020603050405020304" pitchFamily="18" charset="0"/>
              </a:rPr>
              <a:t>Python 3+/Anaconda</a:t>
            </a:r>
          </a:p>
          <a:p>
            <a:pPr lvl="2">
              <a:spcBef>
                <a:spcPts val="0"/>
              </a:spcBef>
            </a:pP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Library</a:t>
            </a:r>
          </a:p>
          <a:p>
            <a:pPr lvl="2">
              <a:spcBef>
                <a:spcPts val="0"/>
              </a:spcBef>
            </a:pPr>
            <a:r>
              <a:rPr lang="en-US" sz="1800" dirty="0" err="1" smtClean="0">
                <a:latin typeface="Times New Roman" panose="02020603050405020304" pitchFamily="18" charset="0"/>
                <a:cs typeface="Times New Roman" panose="02020603050405020304" pitchFamily="18" charset="0"/>
              </a:rPr>
              <a:t>Dlib</a:t>
            </a:r>
            <a:r>
              <a:rPr lang="en-US" sz="1800" dirty="0" smtClean="0">
                <a:latin typeface="Times New Roman" panose="02020603050405020304" pitchFamily="18" charset="0"/>
                <a:cs typeface="Times New Roman" panose="02020603050405020304" pitchFamily="18" charset="0"/>
              </a:rPr>
              <a:t> Library</a:t>
            </a:r>
            <a:endParaRPr lang="en-US" sz="1800" dirty="0">
              <a:latin typeface="Times New Roman" panose="02020603050405020304" pitchFamily="18" charset="0"/>
              <a:cs typeface="Times New Roman" panose="02020603050405020304" pitchFamily="18" charset="0"/>
            </a:endParaRPr>
          </a:p>
          <a:p>
            <a:pPr lvl="2">
              <a:spcBef>
                <a:spcPts val="0"/>
              </a:spcBef>
            </a:pPr>
            <a:r>
              <a:rPr lang="en-US" sz="1800" dirty="0">
                <a:latin typeface="Times New Roman" panose="02020603050405020304" pitchFamily="18" charset="0"/>
                <a:cs typeface="Times New Roman" panose="02020603050405020304" pitchFamily="18" charset="0"/>
              </a:rPr>
              <a:t>Five or more images of each employee</a:t>
            </a:r>
          </a:p>
          <a:p>
            <a:pPr marL="1263650" lvl="2" indent="-285750">
              <a:lnSpc>
                <a:spcPct val="150000"/>
              </a:lnSpc>
              <a:spcBef>
                <a:spcPts val="0"/>
              </a:spcBef>
              <a:buSzPts val="2600"/>
            </a:pPr>
            <a:endParaRPr lang="en-US" sz="1800" b="1" dirty="0">
              <a:latin typeface="Times New Roman"/>
              <a:ea typeface="Times New Roman"/>
              <a:cs typeface="Times New Roman"/>
              <a:sym typeface="Times New Roman"/>
            </a:endParaRPr>
          </a:p>
        </p:txBody>
      </p:sp>
      <p:sp>
        <p:nvSpPr>
          <p:cNvPr id="149" name="Google Shape;14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150" name="Google Shape;15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151" name="Google Shape;15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1981200" y="457200"/>
            <a:ext cx="8229600" cy="1143000"/>
          </a:xfrm>
          <a:prstGeom prst="rect">
            <a:avLst/>
          </a:prstGeom>
          <a:noFill/>
          <a:ln>
            <a:noFill/>
          </a:ln>
        </p:spPr>
        <p:txBody>
          <a:bodyPr spcFirstLastPara="1" wrap="square" lIns="91425" tIns="45700" rIns="91425" bIns="45700" anchor="ctr" anchorCtr="0">
            <a:noAutofit/>
          </a:bodyPr>
          <a:lstStyle/>
          <a:p>
            <a:pPr marL="342900" lvl="0" indent="-342900" algn="ctr" rtl="0">
              <a:lnSpc>
                <a:spcPct val="90000"/>
              </a:lnSpc>
              <a:spcBef>
                <a:spcPts val="0"/>
              </a:spcBef>
              <a:spcAft>
                <a:spcPts val="0"/>
              </a:spcAft>
              <a:buClr>
                <a:srgbClr val="C00000"/>
              </a:buClr>
              <a:buSzPts val="2790"/>
              <a:buFont typeface="Times New Roman"/>
              <a:buNone/>
            </a:pPr>
            <a:r>
              <a:rPr lang="en-US" sz="2790" dirty="0">
                <a:solidFill>
                  <a:srgbClr val="C00000"/>
                </a:solidFill>
                <a:latin typeface="Times New Roman"/>
                <a:ea typeface="Times New Roman"/>
                <a:cs typeface="Times New Roman"/>
                <a:sym typeface="Times New Roman"/>
              </a:rPr>
              <a:t/>
            </a:r>
            <a:br>
              <a:rPr lang="en-US" sz="2790" dirty="0">
                <a:solidFill>
                  <a:srgbClr val="C00000"/>
                </a:solidFill>
                <a:latin typeface="Times New Roman"/>
                <a:ea typeface="Times New Roman"/>
                <a:cs typeface="Times New Roman"/>
                <a:sym typeface="Times New Roman"/>
              </a:rPr>
            </a:br>
            <a:r>
              <a:rPr lang="en-US" sz="3240" b="1" dirty="0" smtClean="0">
                <a:solidFill>
                  <a:srgbClr val="C00000"/>
                </a:solidFill>
                <a:latin typeface="Times New Roman"/>
                <a:ea typeface="Times New Roman"/>
                <a:cs typeface="Times New Roman"/>
                <a:sym typeface="Times New Roman"/>
              </a:rPr>
              <a:t>FLOW CHART</a:t>
            </a:r>
            <a:r>
              <a:rPr lang="en-US" sz="2160" dirty="0">
                <a:solidFill>
                  <a:srgbClr val="000000"/>
                </a:solidFill>
                <a:latin typeface="Times New Roman"/>
                <a:ea typeface="Times New Roman"/>
                <a:cs typeface="Times New Roman"/>
                <a:sym typeface="Times New Roman"/>
              </a:rPr>
              <a:t/>
            </a:r>
            <a:br>
              <a:rPr lang="en-US" sz="2160" dirty="0">
                <a:solidFill>
                  <a:srgbClr val="000000"/>
                </a:solidFill>
                <a:latin typeface="Times New Roman"/>
                <a:ea typeface="Times New Roman"/>
                <a:cs typeface="Times New Roman"/>
                <a:sym typeface="Times New Roman"/>
              </a:rPr>
            </a:br>
            <a:endParaRPr sz="3959" dirty="0"/>
          </a:p>
        </p:txBody>
      </p:sp>
      <p:sp>
        <p:nvSpPr>
          <p:cNvPr id="174" name="Google Shape;174;p22"/>
          <p:cNvSpPr txBox="1">
            <a:spLocks noGrp="1"/>
          </p:cNvSpPr>
          <p:nvPr>
            <p:ph type="body" idx="1"/>
          </p:nvPr>
        </p:nvSpPr>
        <p:spPr>
          <a:xfrm>
            <a:off x="1378038" y="1825625"/>
            <a:ext cx="9975761" cy="3828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175" name="Google Shape;1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176" name="Google Shape;1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177" name="Google Shape;1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647" y="1149643"/>
            <a:ext cx="4563209" cy="538926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959"/>
              <a:buFont typeface="Times New Roman"/>
              <a:buNone/>
            </a:pPr>
            <a:r>
              <a:rPr lang="en-US" sz="3959">
                <a:solidFill>
                  <a:srgbClr val="C00000"/>
                </a:solidFill>
                <a:latin typeface="Times New Roman"/>
                <a:ea typeface="Times New Roman"/>
                <a:cs typeface="Times New Roman"/>
                <a:sym typeface="Times New Roman"/>
              </a:rPr>
              <a:t/>
            </a:r>
            <a:br>
              <a:rPr lang="en-US" sz="3959">
                <a:solidFill>
                  <a:srgbClr val="C00000"/>
                </a:solidFill>
                <a:latin typeface="Times New Roman"/>
                <a:ea typeface="Times New Roman"/>
                <a:cs typeface="Times New Roman"/>
                <a:sym typeface="Times New Roman"/>
              </a:rPr>
            </a:br>
            <a:r>
              <a:rPr lang="en-US" sz="3240" b="1">
                <a:solidFill>
                  <a:srgbClr val="C00000"/>
                </a:solidFill>
                <a:latin typeface="Times New Roman"/>
                <a:ea typeface="Times New Roman"/>
                <a:cs typeface="Times New Roman"/>
                <a:sym typeface="Times New Roman"/>
              </a:rPr>
              <a:t>IMPLEMENTATION</a:t>
            </a:r>
            <a:br>
              <a:rPr lang="en-US" sz="3240" b="1">
                <a:solidFill>
                  <a:srgbClr val="C00000"/>
                </a:solidFill>
                <a:latin typeface="Times New Roman"/>
                <a:ea typeface="Times New Roman"/>
                <a:cs typeface="Times New Roman"/>
                <a:sym typeface="Times New Roman"/>
              </a:rPr>
            </a:br>
            <a:endParaRPr sz="3959" b="1">
              <a:solidFill>
                <a:srgbClr val="C00000"/>
              </a:solidFill>
            </a:endParaRPr>
          </a:p>
        </p:txBody>
      </p:sp>
      <p:sp>
        <p:nvSpPr>
          <p:cNvPr id="184" name="Google Shape;184;p23"/>
          <p:cNvSpPr txBox="1">
            <a:spLocks noGrp="1"/>
          </p:cNvSpPr>
          <p:nvPr>
            <p:ph type="body" idx="1"/>
          </p:nvPr>
        </p:nvSpPr>
        <p:spPr>
          <a:xfrm>
            <a:off x="838200" y="1358020"/>
            <a:ext cx="10515600" cy="4818805"/>
          </a:xfrm>
          <a:prstGeom prst="rect">
            <a:avLst/>
          </a:prstGeom>
          <a:noFill/>
          <a:ln>
            <a:noFill/>
          </a:ln>
        </p:spPr>
        <p:txBody>
          <a:bodyPr spcFirstLastPara="1" wrap="square" lIns="91425" tIns="45700" rIns="91425" bIns="45700" anchor="t" anchorCtr="0">
            <a:noAutofit/>
          </a:bodyPr>
          <a:lstStyle/>
          <a:p>
            <a:r>
              <a:rPr lang="en-US" sz="2400" dirty="0">
                <a:latin typeface="Times New Roman" panose="02020603050405020304" pitchFamily="18" charset="0"/>
                <a:cs typeface="Times New Roman" panose="02020603050405020304" pitchFamily="18" charset="0"/>
              </a:rPr>
              <a:t>The process begins with capturing five images of the employee.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detects the faces from the image and stores it in the data base. </a:t>
            </a:r>
          </a:p>
          <a:p>
            <a:r>
              <a:rPr lang="en-US" sz="2400" dirty="0">
                <a:latin typeface="Times New Roman" panose="02020603050405020304" pitchFamily="18" charset="0"/>
                <a:ea typeface="Times New Roman"/>
                <a:cs typeface="Times New Roman" panose="02020603050405020304" pitchFamily="18" charset="0"/>
                <a:sym typeface="Times New Roman"/>
              </a:rPr>
              <a:t>Detecting facial landmarks involves localizing the face and detecting key-facial structure in face ROI.</a:t>
            </a:r>
          </a:p>
          <a:p>
            <a:pPr marL="463550" lvl="1" indent="-463550">
              <a:buFontTx/>
              <a:buChar char="•"/>
            </a:pPr>
            <a:r>
              <a:rPr lang="en-US" dirty="0">
                <a:latin typeface="Times New Roman" panose="02020603050405020304" pitchFamily="18" charset="0"/>
                <a:ea typeface="Times New Roman"/>
                <a:cs typeface="Times New Roman" panose="02020603050405020304" pitchFamily="18" charset="0"/>
                <a:sym typeface="Times New Roman"/>
              </a:rPr>
              <a:t>A training set of labeled facial landmarks on an image is required. These images are manually labeled, specifying specific (x, y)-coordinates of regions surrounding each facial structure.</a:t>
            </a:r>
          </a:p>
          <a:p>
            <a:pPr marL="463550" lvl="1" indent="-463550">
              <a:buFontTx/>
              <a:buChar char="•"/>
            </a:pPr>
            <a:r>
              <a:rPr lang="en-US" dirty="0">
                <a:latin typeface="Times New Roman" panose="02020603050405020304" pitchFamily="18" charset="0"/>
                <a:ea typeface="Times New Roman"/>
                <a:cs typeface="Times New Roman" panose="02020603050405020304" pitchFamily="18" charset="0"/>
                <a:sym typeface="Times New Roman"/>
              </a:rPr>
              <a:t>Given this training data, an ensemble of regression trees are trained to estimate the facial landmark positions directly from the pixel intensities themselves.</a:t>
            </a:r>
          </a:p>
          <a:p>
            <a:pPr marL="463550" lvl="1" indent="-463550">
              <a:buFontTx/>
              <a:buChar char="•"/>
            </a:pPr>
            <a:r>
              <a:rPr lang="en-US" dirty="0">
                <a:latin typeface="Times New Roman" panose="02020603050405020304" pitchFamily="18" charset="0"/>
                <a:ea typeface="Times New Roman"/>
                <a:cs typeface="Times New Roman" panose="02020603050405020304" pitchFamily="18" charset="0"/>
                <a:sym typeface="Times New Roman"/>
              </a:rPr>
              <a:t>The end result is a facial landmark detector that can be used to detect facial landmarks in real-time with high quality predictions.</a:t>
            </a:r>
          </a:p>
          <a:p>
            <a:pPr marL="0" lvl="0" indent="0" algn="l" rtl="0">
              <a:lnSpc>
                <a:spcPct val="90000"/>
              </a:lnSpc>
              <a:spcBef>
                <a:spcPts val="1000"/>
              </a:spcBef>
              <a:spcAft>
                <a:spcPts val="0"/>
              </a:spcAft>
              <a:buClr>
                <a:schemeClr val="dk1"/>
              </a:buClr>
              <a:buSzPts val="2800"/>
              <a:buNone/>
            </a:pPr>
            <a:endParaRPr dirty="0"/>
          </a:p>
        </p:txBody>
      </p:sp>
      <p:sp>
        <p:nvSpPr>
          <p:cNvPr id="185" name="Google Shape;185;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Dept. of CSE,RNSIT</a:t>
            </a:r>
            <a:endParaRPr/>
          </a:p>
        </p:txBody>
      </p:sp>
      <p:sp>
        <p:nvSpPr>
          <p:cNvPr id="186" name="Google Shape;186;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2020 - 21</a:t>
            </a:r>
            <a:endParaRPr/>
          </a:p>
        </p:txBody>
      </p:sp>
      <p:sp>
        <p:nvSpPr>
          <p:cNvPr id="187" name="Google Shape;187;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240" b="1">
                <a:solidFill>
                  <a:srgbClr val="C00000"/>
                </a:solidFill>
                <a:latin typeface="Times New Roman"/>
                <a:ea typeface="Times New Roman"/>
                <a:cs typeface="Times New Roman"/>
                <a:sym typeface="Times New Roman"/>
              </a:rPr>
              <a:t>IMPLEMENTATION</a:t>
            </a:r>
            <a:endParaRPr/>
          </a:p>
        </p:txBody>
      </p:sp>
      <p:sp>
        <p:nvSpPr>
          <p:cNvPr id="202" name="Google Shape;202;p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76200" lvl="0" indent="0" algn="l" rtl="0">
              <a:spcBef>
                <a:spcPts val="1000"/>
              </a:spcBef>
              <a:spcAft>
                <a:spcPts val="0"/>
              </a:spcAft>
              <a:buSzPts val="2400"/>
              <a:buNone/>
            </a:pPr>
            <a:endParaRPr sz="2400" dirty="0">
              <a:solidFill>
                <a:schemeClr val="tx1"/>
              </a:solidFill>
              <a:latin typeface="Times New Roman"/>
              <a:ea typeface="Times New Roman"/>
              <a:cs typeface="Times New Roman"/>
              <a:sym typeface="Times New Roman"/>
            </a:endParaRPr>
          </a:p>
        </p:txBody>
      </p:sp>
      <p:sp>
        <p:nvSpPr>
          <p:cNvPr id="203" name="Google Shape;203;p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5" name="Google Shape;212;p26"/>
          <p:cNvPicPr preferRelativeResize="0"/>
          <p:nvPr/>
        </p:nvPicPr>
        <p:blipFill>
          <a:blip r:embed="rId3">
            <a:alphaModFix/>
          </a:blip>
          <a:stretch>
            <a:fillRect/>
          </a:stretch>
        </p:blipFill>
        <p:spPr>
          <a:xfrm>
            <a:off x="2516863" y="1825625"/>
            <a:ext cx="6594049" cy="45307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40" b="1" dirty="0">
                <a:solidFill>
                  <a:srgbClr val="C00000"/>
                </a:solidFill>
                <a:latin typeface="Times New Roman"/>
                <a:ea typeface="Times New Roman"/>
                <a:cs typeface="Times New Roman"/>
                <a:sym typeface="Times New Roman"/>
              </a:rPr>
              <a:t>IMPLEMENTATION</a:t>
            </a:r>
            <a:endParaRPr lang="en-IN" sz="3240" dirty="0"/>
          </a:p>
        </p:txBody>
      </p:sp>
      <p:sp>
        <p:nvSpPr>
          <p:cNvPr id="3" name="Text Placeholder 2"/>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Open Pose is the first real-time multi-person system to jointly detect human body, hand, facial, and foot key points.</a:t>
            </a:r>
          </a:p>
          <a:p>
            <a:r>
              <a:rPr lang="en-US" sz="2400" dirty="0">
                <a:latin typeface="Times New Roman" panose="02020603050405020304" pitchFamily="18" charset="0"/>
                <a:cs typeface="Times New Roman" panose="02020603050405020304" pitchFamily="18" charset="0"/>
              </a:rPr>
              <a:t>We have used this to detect the skeletal system of a person and estimate his pose. </a:t>
            </a:r>
          </a:p>
          <a:p>
            <a:r>
              <a:rPr lang="en-US" sz="2400" dirty="0">
                <a:latin typeface="Times New Roman" panose="02020603050405020304" pitchFamily="18" charset="0"/>
                <a:cs typeface="Times New Roman" panose="02020603050405020304" pitchFamily="18" charset="0"/>
              </a:rPr>
              <a:t>We get the locations of all the body parts of the human. </a:t>
            </a:r>
          </a:p>
          <a:p>
            <a:r>
              <a:rPr lang="en-US" sz="2400" dirty="0">
                <a:latin typeface="Times New Roman" panose="02020603050405020304" pitchFamily="18" charset="0"/>
                <a:cs typeface="Times New Roman" panose="02020603050405020304" pitchFamily="18" charset="0"/>
              </a:rPr>
              <a:t>Then we assume that if the person’s hands are touching and his wrists and elbows lie on the same x-axis plane the person has sanitized. </a:t>
            </a:r>
          </a:p>
          <a:p>
            <a:r>
              <a:rPr lang="en-US" sz="2400" dirty="0" err="1">
                <a:latin typeface="Times New Roman" panose="02020603050405020304" pitchFamily="18" charset="0"/>
                <a:cs typeface="Times New Roman" panose="02020603050405020304" pitchFamily="18" charset="0"/>
              </a:rPr>
              <a:t>OpenPose</a:t>
            </a:r>
            <a:r>
              <a:rPr lang="en-US" sz="2400" dirty="0">
                <a:latin typeface="Times New Roman" panose="02020603050405020304" pitchFamily="18" charset="0"/>
                <a:cs typeface="Times New Roman" panose="02020603050405020304" pitchFamily="18" charset="0"/>
              </a:rPr>
              <a:t> for human pose estimation has been implemented using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OpenPose</a:t>
            </a:r>
            <a:r>
              <a:rPr lang="en-US" sz="2400" dirty="0">
                <a:latin typeface="Times New Roman" panose="02020603050405020304" pitchFamily="18" charset="0"/>
                <a:cs typeface="Times New Roman" panose="02020603050405020304" pitchFamily="18" charset="0"/>
              </a:rPr>
              <a:t> uses 10 layers of VGG-19 Neural net to extract skeletal system of a person.</a:t>
            </a:r>
            <a:endParaRPr lang="en-IN" sz="2400" dirty="0">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10965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2063</TotalTime>
  <Words>789</Words>
  <Application>Microsoft Office PowerPoint</Application>
  <PresentationFormat>Widescreen</PresentationFormat>
  <Paragraphs>133</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Times New Roman</vt:lpstr>
      <vt:lpstr>Office Theme</vt:lpstr>
      <vt:lpstr>PROP’21 on  “Attendance and Sanitization Management”</vt:lpstr>
      <vt:lpstr>CONTENTS</vt:lpstr>
      <vt:lpstr>INTRODUCTION</vt:lpstr>
      <vt:lpstr>INTRODUCTION</vt:lpstr>
      <vt:lpstr> HARDWARE AND SOFTWARE REQUIREMENTS  </vt:lpstr>
      <vt:lpstr> FLOW CHART </vt:lpstr>
      <vt:lpstr> IMPLEMENTATION </vt:lpstr>
      <vt:lpstr>IMPLEMENTATION</vt:lpstr>
      <vt:lpstr>IMPLEMENTATION</vt:lpstr>
      <vt:lpstr>IMPLEMENTATION</vt:lpstr>
      <vt:lpstr>RESULTS</vt:lpstr>
      <vt:lpstr>CONCLUSION</vt:lpstr>
      <vt:lpstr>REFERENCES</vt:lpstr>
      <vt:lpstr>SUGGESTIONS….!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1: Screening Presentation on  “Attendance and Sanitization management”</dc:title>
  <dc:creator>Anurag V S</dc:creator>
  <cp:lastModifiedBy>Anurag V S</cp:lastModifiedBy>
  <cp:revision>27</cp:revision>
  <dcterms:modified xsi:type="dcterms:W3CDTF">2021-07-17T04:33:03Z</dcterms:modified>
</cp:coreProperties>
</file>