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/>
  <p:notesSz cx="7559675" cy="10691495"/>
  <p:embeddedFontLst>
    <p:embeddedFont>
      <p:font typeface="Old Standard TT" panose="0000050000000000000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6565A5A-95D4-4A6B-AD3D-5DD1DB44F582}" styleName="Table_0">
    <a:wholeTbl>
      <a:tcTxStyle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ACACA"/>
          </a:solidFill>
        </a:fill>
      </a:tcStyle>
    </a:band1V>
    <a:band2V>
      <a:tcStyle>
        <a:tcBdr/>
      </a:tcStyle>
    </a:band2V>
    <a:la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0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11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3d900f5a9_0_4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g123d900f5a9_0_4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3d900f5a9_0_9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g123d900f5a9_0_9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13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3d900f5a9_0_22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g123d900f5a9_0_22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3d900f5a9_0_28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g123d900f5a9_0_28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14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15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6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2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17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18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3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4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5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6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7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8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9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subTitle" idx="1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subTitle" idx="1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7;p1"/>
          <p:cNvSpPr/>
          <p:nvPr/>
        </p:nvSpPr>
        <p:spPr>
          <a:xfrm>
            <a:off x="641880" y="3597480"/>
            <a:ext cx="3895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3.xml"/><Relationship Id="rId3" Type="http://schemas.openxmlformats.org/officeDocument/2006/relationships/hyperlink" Target="https://paperswithcode.com/task/facial-expression-recognition" TargetMode="External"/><Relationship Id="rId2" Type="http://schemas.openxmlformats.org/officeDocument/2006/relationships/hyperlink" Target="https://towardsdatascience.com/emotion-detection-a-machine-learning-project-f7431f652b1f" TargetMode="External"/><Relationship Id="rId1" Type="http://schemas.openxmlformats.org/officeDocument/2006/relationships/hyperlink" Target="https://www.researchgate.net/figure/Sequence-diagram-of-face-recognition-system_fig4_321166919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71880" y="170640"/>
            <a:ext cx="2999160" cy="199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/>
          <p:nvPr/>
        </p:nvSpPr>
        <p:spPr>
          <a:xfrm>
            <a:off x="512640" y="2230200"/>
            <a:ext cx="8118000" cy="234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Information Technology</a:t>
            </a:r>
            <a:endParaRPr sz="3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NBA Accredited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2400" b="0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A.P. Shah Institute of Technology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2400" b="0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G.B.Road,Kasarvadavli, Thane(W), Mumbai-400615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2400" b="0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UNIVERSITY OF MUMBAI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2400" b="0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Academic Year 2021-2022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311760" y="27030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2.1 Proposed System :</a:t>
            </a:r>
            <a:endParaRPr sz="3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36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11493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            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279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0" name="Google Shape;170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5377" y="1063534"/>
            <a:ext cx="5579121" cy="361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/>
          <p:nvPr/>
        </p:nvSpPr>
        <p:spPr>
          <a:xfrm>
            <a:off x="311760" y="290847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2.2 Design(Flow Of Modules) :</a:t>
            </a:r>
            <a:endParaRPr sz="3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6" name="Google Shape;176;p37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11493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279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>
            <a:off x="369360" y="2762640"/>
            <a:ext cx="55347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b="1" i="0" u="none" strike="noStrike" cap="none">
                <a:solidFill>
                  <a:srgbClr val="FFFBF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3. </a:t>
            </a:r>
            <a:r>
              <a:rPr lang="en-IN" sz="4200" b="1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</a:t>
            </a:r>
            <a:endParaRPr sz="4200" b="1" i="0" u="none" strike="noStrike" cap="none">
              <a:solidFill>
                <a:srgbClr val="FFFBF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512640" y="3840480"/>
            <a:ext cx="81180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/>
          <p:nvPr/>
        </p:nvSpPr>
        <p:spPr>
          <a:xfrm>
            <a:off x="369360" y="2762640"/>
            <a:ext cx="55347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1" i="0" u="none" strike="noStrike" cap="none">
              <a:solidFill>
                <a:srgbClr val="FFFBF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Google Shape;188;p39"/>
          <p:cNvSpPr/>
          <p:nvPr/>
        </p:nvSpPr>
        <p:spPr>
          <a:xfrm>
            <a:off x="512640" y="3840480"/>
            <a:ext cx="81180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9" name="Google Shape;189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7575" y="2025000"/>
            <a:ext cx="8703125" cy="28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1761490" y="299720"/>
            <a:ext cx="6017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It will train the model using dataset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07055" y="893445"/>
            <a:ext cx="3068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Accuracy = 0.62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b="1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en-IN" sz="4200" b="1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Result</a:t>
            </a:r>
            <a:endParaRPr sz="4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5" name="Google Shape;195;p40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/>
          <p:nvPr/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" name="Google Shape;201;p41"/>
          <p:cNvSpPr/>
          <p:nvPr/>
        </p:nvSpPr>
        <p:spPr>
          <a:xfrm>
            <a:off x="512640" y="3840480"/>
            <a:ext cx="81180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2" name="Google Shape;202;p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93849" y="686801"/>
            <a:ext cx="4755601" cy="37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/>
          <p:nvPr/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8" name="Google Shape;208;p42"/>
          <p:cNvSpPr/>
          <p:nvPr/>
        </p:nvSpPr>
        <p:spPr>
          <a:xfrm>
            <a:off x="512640" y="3840480"/>
            <a:ext cx="81180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9" name="Google Shape;209;p4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32051" y="646250"/>
            <a:ext cx="5079875" cy="401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b="1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  <a:r>
              <a:rPr lang="en-IN" sz="4200" b="1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Conclusion and Future Scope</a:t>
            </a:r>
            <a:endParaRPr sz="4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5" name="Google Shape;215;p43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/>
          <p:nvPr>
            <p:ph type="title"/>
          </p:nvPr>
        </p:nvSpPr>
        <p:spPr>
          <a:xfrm>
            <a:off x="495718" y="425903"/>
            <a:ext cx="8142717" cy="51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None/>
            </a:pPr>
            <a:r>
              <a:rPr lang="en-IN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:</a:t>
            </a:r>
            <a:endParaRPr sz="2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" name="Google Shape;221;p44"/>
          <p:cNvSpPr txBox="1"/>
          <p:nvPr>
            <p:ph type="subTitle" idx="1"/>
          </p:nvPr>
        </p:nvSpPr>
        <p:spPr>
          <a:xfrm>
            <a:off x="482886" y="1027416"/>
            <a:ext cx="8243958" cy="292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have created an ML-Based model which can guess the emotions(such as Happy, Sad, Angry, etc) of the user.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ur model uses the advantages of  Neural Networks.</a:t>
            </a:r>
            <a:b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could be the starting step, for many of the emotion-based applications such as lie detector and also mood-based learning for students, etc.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proposed model has achieved a commendable result.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/>
          <p:nvPr>
            <p:ph type="title"/>
          </p:nvPr>
        </p:nvSpPr>
        <p:spPr>
          <a:xfrm>
            <a:off x="495718" y="415629"/>
            <a:ext cx="7292093" cy="48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None/>
            </a:pPr>
            <a:r>
              <a:rPr lang="en-IN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Scope :</a:t>
            </a:r>
            <a:endParaRPr sz="2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7" name="Google Shape;227;p45"/>
          <p:cNvSpPr txBox="1"/>
          <p:nvPr>
            <p:ph type="subTitle" idx="1"/>
          </p:nvPr>
        </p:nvSpPr>
        <p:spPr>
          <a:xfrm>
            <a:off x="503434" y="914401"/>
            <a:ext cx="8243958" cy="2321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Adding more data in each class in order to get more accurate results.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IN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Saving data with name of person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the future, we can try to develop the model more efficiently so that a more standard facial expression recognition system can be delivered.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512640" y="275400"/>
            <a:ext cx="8118000" cy="476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</a:t>
            </a:r>
            <a:r>
              <a:rPr lang="en-IN" sz="1800" b="0" i="0" u="none" strike="noStrike" cap="none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Project Presentation on</a:t>
            </a:r>
            <a:br>
              <a:rPr lang="en-IN" sz="18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Facial Emotion Recognition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Submitted in partial fulfillment of the degree of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Bachelor of Engineering(Sem-6)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1800" b="1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INFORMATION TECHNOLOGY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1800" b="0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1800" b="0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Akshay Bura(19104041)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1800" b="0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Sourav Joshi(19104068)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1800" b="0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Sakshi Deshpande(19104002)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1800" b="0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the Guidance of</a:t>
            </a: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IN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Mr. Vishal Badgujar</a:t>
            </a:r>
            <a:b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en-IN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8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 :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p46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sng" strike="noStrike" cap="none">
                <a:solidFill>
                  <a:schemeClr val="hlink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  <a:hlinkClick r:id="rId1"/>
              </a:rPr>
              <a:t>https://www.researchgate.net/figure/Sequence-diagram-of-face-recognition-system_fig4_321166919</a:t>
            </a:r>
            <a:endParaRPr sz="1800" b="0" i="0" u="none" strike="noStrike" cap="none">
              <a:solidFill>
                <a:srgbClr val="000000"/>
              </a:solidFill>
              <a:latin typeface="Old Standard TT" panose="00000500000000000000"/>
              <a:ea typeface="Old Standard TT" panose="00000500000000000000"/>
              <a:cs typeface="Old Standard TT" panose="00000500000000000000"/>
              <a:sym typeface="Old Standard TT" panose="00000500000000000000"/>
            </a:endParaRPr>
          </a:p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sng" strike="noStrike" cap="none">
                <a:solidFill>
                  <a:schemeClr val="hlink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  <a:hlinkClick r:id="rId2"/>
              </a:rPr>
              <a:t>https://towardsdatascience.com/emotion-detection-a-machine-learning-project-f7431f652b1f</a:t>
            </a:r>
            <a:endParaRPr sz="1800" b="0" i="0" u="none" strike="noStrike" cap="none">
              <a:solidFill>
                <a:srgbClr val="000000"/>
              </a:solidFill>
              <a:latin typeface="Old Standard TT" panose="00000500000000000000"/>
              <a:ea typeface="Old Standard TT" panose="00000500000000000000"/>
              <a:cs typeface="Old Standard TT" panose="00000500000000000000"/>
              <a:sym typeface="Old Standard TT" panose="00000500000000000000"/>
            </a:endParaRPr>
          </a:p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sng" strike="noStrike" cap="none">
                <a:solidFill>
                  <a:schemeClr val="hlink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  <a:hlinkClick r:id="rId3"/>
              </a:rPr>
              <a:t>https://paperswithcode.com/task/facial-expression-recognition</a:t>
            </a: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             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279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b="1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4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9" name="Google Shape;239;p47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1.Project Conception and Initiation</a:t>
            </a:r>
            <a:endParaRPr sz="4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29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1.1 Objectives :</a:t>
            </a:r>
            <a:endParaRPr sz="3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find out the improvement opportunities for the existing facial expression recognition system.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achieve efficiency in Behavioural Testing.                                 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build a tool which help in Marketing.                        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study emotions of person in different situation.</a:t>
            </a:r>
            <a:endParaRPr lang="en-IN"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help psychologist, police.                 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79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/>
          <p:nvPr/>
        </p:nvSpPr>
        <p:spPr>
          <a:xfrm>
            <a:off x="311760" y="102740"/>
            <a:ext cx="8519760" cy="53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4343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 Literature Review</a:t>
            </a:r>
            <a:endParaRPr sz="3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8" name="Google Shape;138;p31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11493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                         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279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39" name="Google Shape;139;p31"/>
          <p:cNvGraphicFramePr/>
          <p:nvPr/>
        </p:nvGraphicFramePr>
        <p:xfrm>
          <a:off x="534752" y="708917"/>
          <a:ext cx="8073750" cy="4023100"/>
        </p:xfrm>
        <a:graphic>
          <a:graphicData uri="http://schemas.openxmlformats.org/drawingml/2006/table">
            <a:tbl>
              <a:tblPr firstRow="1" bandRow="1">
                <a:noFill/>
                <a:tableStyleId>{B6565A5A-95D4-4A6B-AD3D-5DD1DB44F582}</a:tableStyleId>
              </a:tblPr>
              <a:tblGrid>
                <a:gridCol w="1128450"/>
                <a:gridCol w="2291125"/>
                <a:gridCol w="2352775"/>
                <a:gridCol w="2301400"/>
              </a:tblGrid>
              <a:tr h="544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Sr No.</a:t>
                      </a:r>
                      <a:endParaRPr lang="en-IN" sz="2000" u="none" strike="noStrike" cap="none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</a:t>
                      </a:r>
                      <a:endParaRPr lang="en-IN" sz="2000" u="none" strike="noStrike" cap="none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Paper Title</a:t>
                      </a:r>
                      <a:endParaRPr lang="en-IN" sz="1800" u="none" strike="noStrike" cap="none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Findings</a:t>
                      </a:r>
                      <a:endParaRPr lang="en-IN" sz="1800" u="none" strike="noStrike" cap="none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</a:tr>
              <a:tr h="94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1.</a:t>
                      </a:r>
                      <a:endParaRPr lang="en-IN" sz="1800" b="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Neha Jain, Shishir Kumar, Amit Kumar, Pourya Shamsolmoali,</a:t>
                      </a:r>
                      <a:endParaRPr lang="en-IN" sz="1600" b="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Masoumeh Zareapoor</a:t>
                      </a:r>
                      <a:r>
                        <a:rPr lang="en-IN" sz="1800" b="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.</a:t>
                      </a:r>
                      <a:endParaRPr lang="en-IN" sz="1800" b="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Hybrid Deep Neural networks for Face Emotion Recognition.</a:t>
                      </a:r>
                      <a:endParaRPr lang="en-IN" sz="1600" b="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 novel Hybrid CNN-RNN model for Facial Emotion Recognition</a:t>
                      </a:r>
                      <a:r>
                        <a:rPr lang="en-IN" sz="1800" b="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. </a:t>
                      </a:r>
                      <a:endParaRPr lang="en-IN" sz="1800" b="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6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2.</a:t>
                      </a:r>
                      <a:endParaRPr lang="en-IN" sz="1800" b="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Ninad Mehendale</a:t>
                      </a:r>
                      <a:endParaRPr lang="en-IN" sz="1600" b="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IN" sz="16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Facial emotion recognition using convolutional neural networks (FERC)</a:t>
                      </a:r>
                      <a:endParaRPr lang="en-IN" sz="16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FERC is based on two-part convolutional neural network (CNN).</a:t>
                      </a:r>
                      <a:endParaRPr sz="1600" b="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60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3.</a:t>
                      </a:r>
                      <a:endParaRPr lang="en-IN" sz="1800" b="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Tawsin Uddin Ahmed,</a:t>
                      </a:r>
                      <a:r>
                        <a:rPr lang="en-IN" sz="1600" b="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IN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Sazzad Hossain, Mohammad Shahadat Hossain, Karl Andersson</a:t>
                      </a:r>
                      <a:endParaRPr lang="en-IN"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Facial Expression Recognition using Convolutional Neural Network with Data Augmentation</a:t>
                      </a:r>
                      <a:endParaRPr sz="1600" b="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objective of this research is to develop a facial expression recognition system based on convolutional neural network with data augmentation</a:t>
                      </a:r>
                      <a:endParaRPr sz="1400" b="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1.3 Problem Definition :</a:t>
            </a:r>
            <a:endParaRPr sz="3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311760" y="105732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11493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0685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Facial emotion detection is an easy task for humans but not for computers.</a:t>
            </a:r>
            <a:endParaRPr lang="en-IN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0685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achieve this we have used certain Machine Learning algorithms.</a:t>
            </a:r>
            <a:endParaRPr lang="en-IN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0685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use this as evidence to uncover whether an individual is speaking truth or not.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79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1.4 Scope :</a:t>
            </a:r>
            <a:endParaRPr sz="3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1" name="Google Shape;151;p33"/>
          <p:cNvSpPr/>
          <p:nvPr/>
        </p:nvSpPr>
        <p:spPr>
          <a:xfrm>
            <a:off x="311760" y="1171440"/>
            <a:ext cx="851970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 panose="00000500000000000000"/>
              <a:buChar char="●"/>
            </a:pPr>
            <a:r>
              <a:rPr lang="en-IN" sz="18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 People with mental disorder          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 Behavioural Testing               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 Gaming Industry</a:t>
            </a:r>
            <a:endParaRPr sz="1800">
              <a:latin typeface="Old Standard TT" panose="00000500000000000000"/>
              <a:ea typeface="Old Standard TT" panose="00000500000000000000"/>
              <a:cs typeface="Old Standard TT" panose="00000500000000000000"/>
              <a:sym typeface="Old Standard TT" panose="000005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          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279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1.5 </a:t>
            </a:r>
            <a:r>
              <a:rPr lang="en-IN" sz="28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Technology stack :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7" name="Google Shape;157;p34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Python			 -	High end programming language                           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Tensorflow 	                            </a:t>
            </a:r>
            <a:r>
              <a:rPr lang="en-IN" sz="1800"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  </a:t>
            </a: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- 	Training of dee</a:t>
            </a:r>
            <a:r>
              <a:rPr lang="en-IN" sz="1800"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p neural network</a:t>
            </a: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              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OpenCV			 -	Image Processing</a:t>
            </a:r>
            <a:endParaRPr lang="en-IN" sz="1800" b="0" i="0" u="none" strike="noStrike" cap="none">
              <a:solidFill>
                <a:srgbClr val="000000"/>
              </a:solidFill>
              <a:latin typeface="Old Standard TT" panose="00000500000000000000"/>
              <a:ea typeface="Old Standard TT" panose="00000500000000000000"/>
              <a:cs typeface="Old Standard TT" panose="00000500000000000000"/>
              <a:sym typeface="Old Standard TT" panose="00000500000000000000"/>
            </a:endParaRPr>
          </a:p>
          <a:p>
            <a:pPr marL="457200" marR="0" lvl="0" indent="-3422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 panose="00000500000000000000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Jupy</a:t>
            </a: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ter / Colab Notebook	 -	</a:t>
            </a:r>
            <a:r>
              <a:rPr lang="en-IN" sz="1800"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Data science tasks</a:t>
            </a:r>
            <a:r>
              <a:rPr lang="en-IN" sz="1800" b="0" i="0" u="none" strike="noStrike" cap="none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                  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279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/>
          <p:nvPr/>
        </p:nvSpPr>
        <p:spPr>
          <a:xfrm>
            <a:off x="512640" y="1893240"/>
            <a:ext cx="4167360" cy="152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b="1" i="0" u="none" strike="noStrike" cap="none">
                <a:solidFill>
                  <a:srgbClr val="FFFBF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Project Design</a:t>
            </a:r>
            <a:endParaRPr sz="4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35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3396</Words>
  <Application>WPS Presentation</Application>
  <PresentationFormat/>
  <Paragraphs>125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Times New Roman</vt:lpstr>
      <vt:lpstr>Old Standard TT</vt:lpstr>
      <vt:lpstr>Microsoft YaHei</vt:lpstr>
      <vt:lpstr>Arial Unicode MS</vt:lpstr>
      <vt:lpstr>Times New Roman</vt:lpstr>
      <vt:lpstr>Malgun Gothic</vt:lpstr>
      <vt:lpstr>Sitka Banner Semibold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 :</vt:lpstr>
      <vt:lpstr>Future Scope 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soura</cp:lastModifiedBy>
  <cp:revision>3</cp:revision>
  <dcterms:created xsi:type="dcterms:W3CDTF">2022-04-11T07:38:00Z</dcterms:created>
  <dcterms:modified xsi:type="dcterms:W3CDTF">2022-04-11T08:34:45Z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5558A69B90EE4BA88294090AF687D4A7</vt:lpwstr>
  </property>
  <property fmtid="{D5CDD505-2E9C-101B-9397-08002B2CF9AE}" pid="3" name="KSOProductBuildVer">
    <vt:lpwstr>1033-11.2.0.11042</vt:lpwstr>
  </property>
</Properties>
</file>