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61" r:id="rId7"/>
    <p:sldId id="279" r:id="rId8"/>
    <p:sldId id="262" r:id="rId9"/>
    <p:sldId id="263" r:id="rId10"/>
    <p:sldId id="264" r:id="rId11"/>
    <p:sldId id="266" r:id="rId12"/>
    <p:sldId id="290" r:id="rId13"/>
    <p:sldId id="267" r:id="rId14"/>
    <p:sldId id="272" r:id="rId15"/>
    <p:sldId id="285" r:id="rId16"/>
    <p:sldId id="287" r:id="rId17"/>
    <p:sldId id="288" r:id="rId18"/>
    <p:sldId id="289" r:id="rId19"/>
    <p:sldId id="274" r:id="rId20"/>
    <p:sldId id="280" r:id="rId21"/>
    <p:sldId id="281" r:id="rId22"/>
    <p:sldId id="291" r:id="rId23"/>
    <p:sldId id="292" r:id="rId24"/>
    <p:sldId id="275" r:id="rId25"/>
    <p:sldId id="284" r:id="rId26"/>
    <p:sldId id="282" r:id="rId27"/>
    <p:sldId id="276" r:id="rId28"/>
    <p:sldId id="278" r:id="rId29"/>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93" autoAdjust="0"/>
  </p:normalViewPr>
  <p:slideViewPr>
    <p:cSldViewPr snapToGrid="0">
      <p:cViewPr varScale="1">
        <p:scale>
          <a:sx n="107" d="100"/>
          <a:sy n="107" d="100"/>
        </p:scale>
        <p:origin x="11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flutter.dev/"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84D9-3FDF-4FDF-B055-313E730BC9DD}"/>
              </a:ext>
            </a:extLst>
          </p:cNvPr>
          <p:cNvSpPr>
            <a:spLocks noGrp="1"/>
          </p:cNvSpPr>
          <p:nvPr>
            <p:ph type="title" idx="4294967295"/>
          </p:nvPr>
        </p:nvSpPr>
        <p:spPr>
          <a:xfrm>
            <a:off x="0" y="55563"/>
            <a:ext cx="8118475" cy="1520825"/>
          </a:xfrm>
        </p:spPr>
        <p:txBody>
          <a:bodyPr/>
          <a:lstStyle/>
          <a:p>
            <a:r>
              <a:rPr lang="en-IN" sz="3000" b="1" strike="noStrike" spc="-1" dirty="0">
                <a:solidFill>
                  <a:srgbClr val="000000"/>
                </a:solidFill>
                <a:latin typeface="Times New Roman"/>
                <a:ea typeface="Times New Roman"/>
              </a:rPr>
              <a:t>2.1 Proposed System</a:t>
            </a:r>
            <a:br>
              <a:rPr lang="en-IN" sz="3000" b="0" strike="noStrike" spc="-1" dirty="0">
                <a:latin typeface="Arial"/>
              </a:rPr>
            </a:br>
            <a:endParaRPr lang="en-IN" sz="3000" dirty="0"/>
          </a:p>
        </p:txBody>
      </p:sp>
      <p:sp>
        <p:nvSpPr>
          <p:cNvPr id="3" name="Text Placeholder 2">
            <a:extLst>
              <a:ext uri="{FF2B5EF4-FFF2-40B4-BE49-F238E27FC236}">
                <a16:creationId xmlns:a16="http://schemas.microsoft.com/office/drawing/2014/main" id="{92374138-670E-4F0D-88E2-B2DA1FBA42D5}"/>
              </a:ext>
            </a:extLst>
          </p:cNvPr>
          <p:cNvSpPr>
            <a:spLocks noGrp="1"/>
          </p:cNvSpPr>
          <p:nvPr>
            <p:ph type="body" idx="4294967295"/>
          </p:nvPr>
        </p:nvSpPr>
        <p:spPr>
          <a:xfrm>
            <a:off x="0" y="1860550"/>
            <a:ext cx="8229600" cy="2982913"/>
          </a:xfrm>
        </p:spPr>
        <p:txBody>
          <a:bodyPr/>
          <a:lstStyle/>
          <a:p>
            <a:r>
              <a:rPr lang="en-IN" sz="2000" dirty="0"/>
              <a:t>The system we have proposed is an app made in flutter which displays the change in market in terms of percentages at the end of the day.</a:t>
            </a:r>
          </a:p>
          <a:p>
            <a:r>
              <a:rPr lang="en-IN" sz="2000" dirty="0"/>
              <a:t>The </a:t>
            </a:r>
            <a:r>
              <a:rPr lang="en-IN" sz="2000"/>
              <a:t>app takes </a:t>
            </a:r>
            <a:r>
              <a:rPr lang="en-IN" sz="2000" dirty="0"/>
              <a:t>the data from different APIs and stores them in a google sheet. </a:t>
            </a:r>
          </a:p>
          <a:p>
            <a:r>
              <a:rPr lang="en-IN" sz="2000" dirty="0"/>
              <a:t>We take that data and run it through our algorithm and display it in terms of percentages in our flutter app.</a:t>
            </a:r>
          </a:p>
          <a:p>
            <a:pPr marL="0" indent="0">
              <a:buNone/>
            </a:pPr>
            <a:endParaRPr lang="en-IN" dirty="0"/>
          </a:p>
        </p:txBody>
      </p:sp>
    </p:spTree>
    <p:extLst>
      <p:ext uri="{BB962C8B-B14F-4D97-AF65-F5344CB8AC3E}">
        <p14:creationId xmlns:p14="http://schemas.microsoft.com/office/powerpoint/2010/main" val="251213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Flow of Modules</a:t>
            </a:r>
            <a:endParaRPr lang="en-IN" sz="3000" b="0" strike="noStrike" spc="-1" dirty="0">
              <a:latin typeface="Arial"/>
            </a:endParaRPr>
          </a:p>
        </p:txBody>
      </p:sp>
      <p:pic>
        <p:nvPicPr>
          <p:cNvPr id="5" name="Picture 4">
            <a:extLst>
              <a:ext uri="{FF2B5EF4-FFF2-40B4-BE49-F238E27FC236}">
                <a16:creationId xmlns:a16="http://schemas.microsoft.com/office/drawing/2014/main" id="{8E364503-CB5E-4EF4-9C6A-B9FC9DFA44D6}"/>
              </a:ext>
            </a:extLst>
          </p:cNvPr>
          <p:cNvPicPr>
            <a:picLocks noChangeAspect="1"/>
          </p:cNvPicPr>
          <p:nvPr/>
        </p:nvPicPr>
        <p:blipFill>
          <a:blip r:embed="rId2"/>
          <a:stretch>
            <a:fillRect/>
          </a:stretch>
        </p:blipFill>
        <p:spPr>
          <a:xfrm>
            <a:off x="311760" y="1057320"/>
            <a:ext cx="7859730" cy="355822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5148C3-ABB1-4AC9-B931-9C9F11B50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379119"/>
          </a:xfrm>
          <a:prstGeom prst="rect">
            <a:avLst/>
          </a:prstGeom>
        </p:spPr>
      </p:pic>
      <p:sp>
        <p:nvSpPr>
          <p:cNvPr id="5" name="TextBox 4">
            <a:extLst>
              <a:ext uri="{FF2B5EF4-FFF2-40B4-BE49-F238E27FC236}">
                <a16:creationId xmlns:a16="http://schemas.microsoft.com/office/drawing/2014/main" id="{BEB0541C-CA34-47A9-844C-E7EEA985C6DC}"/>
              </a:ext>
            </a:extLst>
          </p:cNvPr>
          <p:cNvSpPr txBox="1"/>
          <p:nvPr/>
        </p:nvSpPr>
        <p:spPr>
          <a:xfrm>
            <a:off x="174661" y="4623371"/>
            <a:ext cx="6441896" cy="369332"/>
          </a:xfrm>
          <a:prstGeom prst="rect">
            <a:avLst/>
          </a:prstGeom>
          <a:noFill/>
        </p:spPr>
        <p:txBody>
          <a:bodyPr wrap="square" rtlCol="0">
            <a:spAutoFit/>
          </a:bodyPr>
          <a:lstStyle/>
          <a:p>
            <a:r>
              <a:rPr lang="en-IN" dirty="0">
                <a:solidFill>
                  <a:schemeClr val="bg1"/>
                </a:solidFill>
              </a:rPr>
              <a:t>Linear model using </a:t>
            </a:r>
            <a:r>
              <a:rPr lang="en-IN" dirty="0" err="1">
                <a:solidFill>
                  <a:schemeClr val="bg1"/>
                </a:solidFill>
              </a:rPr>
              <a:t>Tensorflow</a:t>
            </a:r>
            <a:endParaRPr lang="en-IN" dirty="0">
              <a:solidFill>
                <a:schemeClr val="bg1"/>
              </a:solidFill>
            </a:endParaRPr>
          </a:p>
        </p:txBody>
      </p:sp>
    </p:spTree>
    <p:extLst>
      <p:ext uri="{BB962C8B-B14F-4D97-AF65-F5344CB8AC3E}">
        <p14:creationId xmlns:p14="http://schemas.microsoft.com/office/powerpoint/2010/main" val="2290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5EAB00-C01A-434D-AAA0-434ADE606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429125"/>
          </a:xfrm>
          <a:prstGeom prst="rect">
            <a:avLst/>
          </a:prstGeom>
        </p:spPr>
      </p:pic>
      <p:sp>
        <p:nvSpPr>
          <p:cNvPr id="10" name="TextBox 9">
            <a:extLst>
              <a:ext uri="{FF2B5EF4-FFF2-40B4-BE49-F238E27FC236}">
                <a16:creationId xmlns:a16="http://schemas.microsoft.com/office/drawing/2014/main" id="{5BB72437-DEC9-434B-9FEC-4558CD557155}"/>
              </a:ext>
            </a:extLst>
          </p:cNvPr>
          <p:cNvSpPr txBox="1"/>
          <p:nvPr/>
        </p:nvSpPr>
        <p:spPr>
          <a:xfrm>
            <a:off x="267128" y="4654193"/>
            <a:ext cx="6739847" cy="369332"/>
          </a:xfrm>
          <a:prstGeom prst="rect">
            <a:avLst/>
          </a:prstGeom>
          <a:noFill/>
        </p:spPr>
        <p:txBody>
          <a:bodyPr wrap="square" rtlCol="0">
            <a:spAutoFit/>
          </a:bodyPr>
          <a:lstStyle/>
          <a:p>
            <a:r>
              <a:rPr lang="en-IN" dirty="0">
                <a:solidFill>
                  <a:schemeClr val="bg1"/>
                </a:solidFill>
              </a:rPr>
              <a:t>Prediction of Sensex using that model</a:t>
            </a:r>
          </a:p>
        </p:txBody>
      </p:sp>
    </p:spTree>
    <p:extLst>
      <p:ext uri="{BB962C8B-B14F-4D97-AF65-F5344CB8AC3E}">
        <p14:creationId xmlns:p14="http://schemas.microsoft.com/office/powerpoint/2010/main" val="339859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4A3A13-5066-498E-9F26-DDFAEF8EC29E}"/>
              </a:ext>
            </a:extLst>
          </p:cNvPr>
          <p:cNvPicPr>
            <a:picLocks noChangeAspect="1"/>
          </p:cNvPicPr>
          <p:nvPr/>
        </p:nvPicPr>
        <p:blipFill>
          <a:blip r:embed="rId2"/>
          <a:stretch>
            <a:fillRect/>
          </a:stretch>
        </p:blipFill>
        <p:spPr>
          <a:xfrm>
            <a:off x="0" y="0"/>
            <a:ext cx="9144000" cy="4433725"/>
          </a:xfrm>
          <a:prstGeom prst="rect">
            <a:avLst/>
          </a:prstGeom>
        </p:spPr>
      </p:pic>
      <p:sp>
        <p:nvSpPr>
          <p:cNvPr id="6" name="TextBox 5">
            <a:extLst>
              <a:ext uri="{FF2B5EF4-FFF2-40B4-BE49-F238E27FC236}">
                <a16:creationId xmlns:a16="http://schemas.microsoft.com/office/drawing/2014/main" id="{CE34B526-CABC-4636-B49B-572F8A7A5D54}"/>
              </a:ext>
            </a:extLst>
          </p:cNvPr>
          <p:cNvSpPr txBox="1"/>
          <p:nvPr/>
        </p:nvSpPr>
        <p:spPr>
          <a:xfrm>
            <a:off x="297951" y="4674742"/>
            <a:ext cx="5835721" cy="369332"/>
          </a:xfrm>
          <a:prstGeom prst="rect">
            <a:avLst/>
          </a:prstGeom>
          <a:noFill/>
        </p:spPr>
        <p:txBody>
          <a:bodyPr wrap="square" rtlCol="0">
            <a:spAutoFit/>
          </a:bodyPr>
          <a:lstStyle/>
          <a:p>
            <a:r>
              <a:rPr lang="en-IN" dirty="0">
                <a:solidFill>
                  <a:schemeClr val="bg1"/>
                </a:solidFill>
              </a:rPr>
              <a:t>Gold Data prediction</a:t>
            </a:r>
          </a:p>
        </p:txBody>
      </p:sp>
    </p:spTree>
    <p:extLst>
      <p:ext uri="{BB962C8B-B14F-4D97-AF65-F5344CB8AC3E}">
        <p14:creationId xmlns:p14="http://schemas.microsoft.com/office/powerpoint/2010/main" val="186874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11659-7541-4CDC-89F9-B51862CF04E0}"/>
              </a:ext>
            </a:extLst>
          </p:cNvPr>
          <p:cNvPicPr>
            <a:picLocks noChangeAspect="1"/>
          </p:cNvPicPr>
          <p:nvPr/>
        </p:nvPicPr>
        <p:blipFill>
          <a:blip r:embed="rId2"/>
          <a:stretch>
            <a:fillRect/>
          </a:stretch>
        </p:blipFill>
        <p:spPr>
          <a:xfrm>
            <a:off x="0" y="0"/>
            <a:ext cx="9144000" cy="3851652"/>
          </a:xfrm>
          <a:prstGeom prst="rect">
            <a:avLst/>
          </a:prstGeom>
        </p:spPr>
      </p:pic>
      <p:sp>
        <p:nvSpPr>
          <p:cNvPr id="4" name="TextBox 3">
            <a:extLst>
              <a:ext uri="{FF2B5EF4-FFF2-40B4-BE49-F238E27FC236}">
                <a16:creationId xmlns:a16="http://schemas.microsoft.com/office/drawing/2014/main" id="{3510B498-53D6-4524-96C6-142E5D9B1F3E}"/>
              </a:ext>
            </a:extLst>
          </p:cNvPr>
          <p:cNvSpPr txBox="1"/>
          <p:nvPr/>
        </p:nvSpPr>
        <p:spPr>
          <a:xfrm>
            <a:off x="226031" y="4150760"/>
            <a:ext cx="7284378" cy="369332"/>
          </a:xfrm>
          <a:prstGeom prst="rect">
            <a:avLst/>
          </a:prstGeom>
          <a:noFill/>
        </p:spPr>
        <p:txBody>
          <a:bodyPr wrap="square" rtlCol="0">
            <a:spAutoFit/>
          </a:bodyPr>
          <a:lstStyle/>
          <a:p>
            <a:r>
              <a:rPr lang="en-IN" dirty="0">
                <a:solidFill>
                  <a:schemeClr val="bg1"/>
                </a:solidFill>
              </a:rPr>
              <a:t>Fetching data from google sheet and storing. </a:t>
            </a:r>
          </a:p>
        </p:txBody>
      </p:sp>
    </p:spTree>
    <p:extLst>
      <p:ext uri="{BB962C8B-B14F-4D97-AF65-F5344CB8AC3E}">
        <p14:creationId xmlns:p14="http://schemas.microsoft.com/office/powerpoint/2010/main" val="85307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pc="-1" dirty="0">
                <a:solidFill>
                  <a:srgbClr val="FFFBF0"/>
                </a:solidFill>
                <a:latin typeface="Old Standard TT"/>
                <a:ea typeface="Old Standard TT"/>
              </a:rPr>
              <a:t>4</a:t>
            </a:r>
            <a:r>
              <a:rPr lang="en-IN" sz="4200" b="1" strike="noStrike" spc="-1" dirty="0">
                <a:solidFill>
                  <a:srgbClr val="FFFBF0"/>
                </a:solidFill>
                <a:latin typeface="Old Standard TT"/>
                <a:ea typeface="Old Standard TT"/>
              </a:rPr>
              <a:t>. Result</a:t>
            </a:r>
            <a:endParaRPr lang="en-IN" sz="4200" b="0" strike="noStrike" spc="-1" dirty="0">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4BCD518-D429-4241-A200-8A4D1B302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42"/>
            <a:ext cx="3057967" cy="5040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TextBox 15">
            <a:extLst>
              <a:ext uri="{FF2B5EF4-FFF2-40B4-BE49-F238E27FC236}">
                <a16:creationId xmlns:a16="http://schemas.microsoft.com/office/drawing/2014/main" id="{050EFD86-7D4A-4F90-9EBF-A22AC79C1B9C}"/>
              </a:ext>
            </a:extLst>
          </p:cNvPr>
          <p:cNvSpPr txBox="1"/>
          <p:nvPr/>
        </p:nvSpPr>
        <p:spPr>
          <a:xfrm>
            <a:off x="3226085" y="369870"/>
            <a:ext cx="2712378" cy="1077218"/>
          </a:xfrm>
          <a:prstGeom prst="rect">
            <a:avLst/>
          </a:prstGeom>
          <a:noFill/>
        </p:spPr>
        <p:txBody>
          <a:bodyPr wrap="square" rtlCol="0">
            <a:spAutoFit/>
          </a:bodyPr>
          <a:lstStyle/>
          <a:p>
            <a:r>
              <a:rPr lang="en-IN" sz="3200" dirty="0"/>
              <a:t>Login and Signup pages</a:t>
            </a:r>
          </a:p>
        </p:txBody>
      </p:sp>
      <p:pic>
        <p:nvPicPr>
          <p:cNvPr id="2" name="Picture 1">
            <a:extLst>
              <a:ext uri="{FF2B5EF4-FFF2-40B4-BE49-F238E27FC236}">
                <a16:creationId xmlns:a16="http://schemas.microsoft.com/office/drawing/2014/main" id="{61EC7870-F7FE-4A89-92B4-33BE23DDE692}"/>
              </a:ext>
            </a:extLst>
          </p:cNvPr>
          <p:cNvPicPr>
            <a:picLocks noChangeAspect="1"/>
          </p:cNvPicPr>
          <p:nvPr/>
        </p:nvPicPr>
        <p:blipFill>
          <a:blip r:embed="rId3"/>
          <a:stretch>
            <a:fillRect/>
          </a:stretch>
        </p:blipFill>
        <p:spPr>
          <a:xfrm>
            <a:off x="6235730" y="102742"/>
            <a:ext cx="2908270" cy="5040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384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latin typeface="Times New Roman"/>
                <a:ea typeface="Times New Roman"/>
              </a:rPr>
              <a:t>                                                    A Project Presentation on</a:t>
            </a:r>
            <a:br>
              <a:rPr dirty="0"/>
            </a:br>
            <a:r>
              <a:rPr lang="en-IN" sz="2400" b="1" strike="noStrike" spc="-1" dirty="0">
                <a:latin typeface="Times New Roman"/>
                <a:ea typeface="Times New Roman"/>
              </a:rPr>
              <a:t>Smart Investment Predictor(MoneyCanny)</a:t>
            </a:r>
            <a:br>
              <a:rPr dirty="0"/>
            </a:br>
            <a:r>
              <a:rPr lang="en-IN" sz="1800" b="0" strike="noStrike" spc="-1" dirty="0">
                <a:latin typeface="Times New Roman"/>
                <a:ea typeface="Times New Roman"/>
              </a:rPr>
              <a:t>Submitted in partial fulfilment of the degree of</a:t>
            </a:r>
            <a:br>
              <a:rPr dirty="0"/>
            </a:br>
            <a:r>
              <a:rPr lang="en-IN" sz="1800" b="0" strike="noStrike" spc="-1" dirty="0">
                <a:latin typeface="Times New Roman"/>
                <a:ea typeface="Times New Roman"/>
              </a:rPr>
              <a:t>Bachelor of Engineering(Sem-6)</a:t>
            </a:r>
            <a:br>
              <a:rPr dirty="0"/>
            </a:br>
            <a:r>
              <a:rPr lang="en-IN" sz="1800" b="0" strike="noStrike" spc="-1" dirty="0">
                <a:latin typeface="Times New Roman"/>
                <a:ea typeface="Times New Roman"/>
              </a:rPr>
              <a:t>in</a:t>
            </a: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z="1800" b="0" strike="noStrike" spc="-1" dirty="0">
                <a:solidFill>
                  <a:srgbClr val="FFFBF0"/>
                </a:solidFill>
                <a:latin typeface="Times New Roman"/>
                <a:ea typeface="Times New Roman"/>
              </a:rPr>
              <a:t>Atharv Joshi(19104036)</a:t>
            </a:r>
            <a:br>
              <a:rPr dirty="0"/>
            </a:br>
            <a:r>
              <a:rPr lang="en-IN" spc="-1" dirty="0">
                <a:solidFill>
                  <a:srgbClr val="FFFBF0"/>
                </a:solidFill>
                <a:latin typeface="Times New Roman"/>
              </a:rPr>
              <a:t>Siddhesh Puranik</a:t>
            </a:r>
            <a:r>
              <a:rPr lang="en-IN" sz="1800" b="0" strike="noStrike" spc="-1" dirty="0">
                <a:solidFill>
                  <a:srgbClr val="FFFBF0"/>
                </a:solidFill>
                <a:latin typeface="Times New Roman"/>
                <a:ea typeface="Times New Roman"/>
              </a:rPr>
              <a:t>(19104014)</a:t>
            </a:r>
            <a:br>
              <a:rPr dirty="0"/>
            </a:br>
            <a:r>
              <a:rPr lang="en-IN" sz="1800" b="0" strike="noStrike" spc="-1" dirty="0">
                <a:solidFill>
                  <a:srgbClr val="FFFBF0"/>
                </a:solidFill>
                <a:latin typeface="Times New Roman"/>
                <a:ea typeface="Times New Roman"/>
              </a:rPr>
              <a:t>Niranjan Ram(19104025)</a:t>
            </a:r>
            <a:br>
              <a:rPr dirty="0"/>
            </a:br>
            <a:br>
              <a:rPr dirty="0"/>
            </a:br>
            <a:r>
              <a:rPr lang="en-IN" sz="1800" b="0" strike="noStrike" spc="-1" dirty="0">
                <a:solidFill>
                  <a:srgbClr val="FFFBF0"/>
                </a:solidFill>
                <a:latin typeface="Times New Roman"/>
                <a:ea typeface="Times New Roman"/>
              </a:rPr>
              <a:t>Under the Guidance of</a:t>
            </a:r>
            <a:br>
              <a:rPr dirty="0"/>
            </a:br>
            <a:r>
              <a:rPr lang="en-IN" spc="-1" dirty="0">
                <a:solidFill>
                  <a:srgbClr val="FFFBF0"/>
                </a:solidFill>
                <a:latin typeface="Times New Roman"/>
              </a:rPr>
              <a:t>Prof. Vishal </a:t>
            </a:r>
            <a:r>
              <a:rPr lang="en-IN" spc="-1" dirty="0" err="1">
                <a:solidFill>
                  <a:srgbClr val="FFFBF0"/>
                </a:solidFill>
                <a:latin typeface="Times New Roman"/>
              </a:rPr>
              <a:t>Badgujar</a:t>
            </a:r>
            <a:br>
              <a:rPr dirty="0"/>
            </a:br>
            <a:br>
              <a:rPr dirty="0"/>
            </a:br>
            <a:br>
              <a:rPr dirty="0"/>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8FA5BD-2BCF-4167-B55B-C96D8B4EF4B2}"/>
              </a:ext>
            </a:extLst>
          </p:cNvPr>
          <p:cNvSpPr txBox="1"/>
          <p:nvPr/>
        </p:nvSpPr>
        <p:spPr>
          <a:xfrm>
            <a:off x="3400746" y="575353"/>
            <a:ext cx="5178175" cy="646331"/>
          </a:xfrm>
          <a:prstGeom prst="rect">
            <a:avLst/>
          </a:prstGeom>
          <a:noFill/>
        </p:spPr>
        <p:txBody>
          <a:bodyPr wrap="square" rtlCol="0">
            <a:spAutoFit/>
          </a:bodyPr>
          <a:lstStyle/>
          <a:p>
            <a:r>
              <a:rPr lang="en-IN" sz="3600" dirty="0"/>
              <a:t>INDEX PAGE</a:t>
            </a:r>
          </a:p>
        </p:txBody>
      </p:sp>
      <p:pic>
        <p:nvPicPr>
          <p:cNvPr id="3" name="Picture 2">
            <a:extLst>
              <a:ext uri="{FF2B5EF4-FFF2-40B4-BE49-F238E27FC236}">
                <a16:creationId xmlns:a16="http://schemas.microsoft.com/office/drawing/2014/main" id="{4E6CDF59-65DD-4A34-B481-8BC388DF80E0}"/>
              </a:ext>
            </a:extLst>
          </p:cNvPr>
          <p:cNvPicPr>
            <a:picLocks noChangeAspect="1"/>
          </p:cNvPicPr>
          <p:nvPr/>
        </p:nvPicPr>
        <p:blipFill>
          <a:blip r:embed="rId2"/>
          <a:stretch>
            <a:fillRect/>
          </a:stretch>
        </p:blipFill>
        <p:spPr>
          <a:xfrm>
            <a:off x="0" y="0"/>
            <a:ext cx="3056462" cy="5143500"/>
          </a:xfrm>
          <a:prstGeom prst="rect">
            <a:avLst/>
          </a:prstGeom>
        </p:spPr>
      </p:pic>
      <p:cxnSp>
        <p:nvCxnSpPr>
          <p:cNvPr id="7" name="Connector: Elbow 6">
            <a:extLst>
              <a:ext uri="{FF2B5EF4-FFF2-40B4-BE49-F238E27FC236}">
                <a16:creationId xmlns:a16="http://schemas.microsoft.com/office/drawing/2014/main" id="{DFB08759-46BC-42AD-BB1D-555B4E4E95FC}"/>
              </a:ext>
            </a:extLst>
          </p:cNvPr>
          <p:cNvCxnSpPr/>
          <p:nvPr/>
        </p:nvCxnSpPr>
        <p:spPr>
          <a:xfrm flipV="1">
            <a:off x="2805953" y="1461247"/>
            <a:ext cx="1766047" cy="161365"/>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A915251B-E6FA-4A51-8C71-BFCCD40BDEA1}"/>
              </a:ext>
            </a:extLst>
          </p:cNvPr>
          <p:cNvSpPr txBox="1"/>
          <p:nvPr/>
        </p:nvSpPr>
        <p:spPr>
          <a:xfrm>
            <a:off x="4559309" y="1138081"/>
            <a:ext cx="3056462" cy="646331"/>
          </a:xfrm>
          <a:prstGeom prst="rect">
            <a:avLst/>
          </a:prstGeom>
          <a:noFill/>
        </p:spPr>
        <p:txBody>
          <a:bodyPr wrap="square" rtlCol="0">
            <a:spAutoFit/>
          </a:bodyPr>
          <a:lstStyle/>
          <a:p>
            <a:r>
              <a:rPr lang="en-US" dirty="0"/>
              <a:t>Top Stocks are displayed with their rate of change</a:t>
            </a:r>
          </a:p>
        </p:txBody>
      </p:sp>
    </p:spTree>
    <p:extLst>
      <p:ext uri="{BB962C8B-B14F-4D97-AF65-F5344CB8AC3E}">
        <p14:creationId xmlns:p14="http://schemas.microsoft.com/office/powerpoint/2010/main" val="149297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1A1CE-6BF6-4175-8E9A-56A0018E0DFD}"/>
              </a:ext>
            </a:extLst>
          </p:cNvPr>
          <p:cNvPicPr>
            <a:picLocks noChangeAspect="1"/>
          </p:cNvPicPr>
          <p:nvPr/>
        </p:nvPicPr>
        <p:blipFill>
          <a:blip r:embed="rId2"/>
          <a:stretch>
            <a:fillRect/>
          </a:stretch>
        </p:blipFill>
        <p:spPr>
          <a:xfrm>
            <a:off x="0" y="0"/>
            <a:ext cx="3046150" cy="5143500"/>
          </a:xfrm>
          <a:prstGeom prst="rect">
            <a:avLst/>
          </a:prstGeom>
        </p:spPr>
      </p:pic>
      <p:cxnSp>
        <p:nvCxnSpPr>
          <p:cNvPr id="8" name="Connector: Elbow 7">
            <a:extLst>
              <a:ext uri="{FF2B5EF4-FFF2-40B4-BE49-F238E27FC236}">
                <a16:creationId xmlns:a16="http://schemas.microsoft.com/office/drawing/2014/main" id="{0280BD07-2A0F-44EC-B41B-1FCC31411962}"/>
              </a:ext>
            </a:extLst>
          </p:cNvPr>
          <p:cNvCxnSpPr/>
          <p:nvPr/>
        </p:nvCxnSpPr>
        <p:spPr>
          <a:xfrm flipV="1">
            <a:off x="2456329" y="753035"/>
            <a:ext cx="2259106" cy="1524000"/>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2C345DB-BAB7-4863-AF14-C6CD6284A56F}"/>
              </a:ext>
            </a:extLst>
          </p:cNvPr>
          <p:cNvSpPr txBox="1"/>
          <p:nvPr/>
        </p:nvSpPr>
        <p:spPr>
          <a:xfrm>
            <a:off x="4715435" y="475129"/>
            <a:ext cx="3245224" cy="369332"/>
          </a:xfrm>
          <a:prstGeom prst="rect">
            <a:avLst/>
          </a:prstGeom>
          <a:noFill/>
        </p:spPr>
        <p:txBody>
          <a:bodyPr wrap="square" rtlCol="0">
            <a:spAutoFit/>
          </a:bodyPr>
          <a:lstStyle/>
          <a:p>
            <a:r>
              <a:rPr lang="en-US" dirty="0"/>
              <a:t>On clicking the </a:t>
            </a:r>
            <a:r>
              <a:rPr lang="en-US" dirty="0" err="1"/>
              <a:t>AppBar</a:t>
            </a:r>
            <a:endParaRPr lang="en-US" dirty="0"/>
          </a:p>
        </p:txBody>
      </p:sp>
    </p:spTree>
    <p:extLst>
      <p:ext uri="{BB962C8B-B14F-4D97-AF65-F5344CB8AC3E}">
        <p14:creationId xmlns:p14="http://schemas.microsoft.com/office/powerpoint/2010/main" val="269027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40F937-0CCE-4039-A8A6-6B9F180271AC}"/>
              </a:ext>
            </a:extLst>
          </p:cNvPr>
          <p:cNvPicPr>
            <a:picLocks noChangeAspect="1"/>
          </p:cNvPicPr>
          <p:nvPr/>
        </p:nvPicPr>
        <p:blipFill>
          <a:blip r:embed="rId2"/>
          <a:stretch>
            <a:fillRect/>
          </a:stretch>
        </p:blipFill>
        <p:spPr>
          <a:xfrm>
            <a:off x="0" y="0"/>
            <a:ext cx="3089845" cy="5143500"/>
          </a:xfrm>
          <a:prstGeom prst="rect">
            <a:avLst/>
          </a:prstGeom>
        </p:spPr>
      </p:pic>
      <p:cxnSp>
        <p:nvCxnSpPr>
          <p:cNvPr id="10" name="Connector: Elbow 9">
            <a:extLst>
              <a:ext uri="{FF2B5EF4-FFF2-40B4-BE49-F238E27FC236}">
                <a16:creationId xmlns:a16="http://schemas.microsoft.com/office/drawing/2014/main" id="{DE28F3C4-6B00-47F3-AB35-DFBFAD07B983}"/>
              </a:ext>
            </a:extLst>
          </p:cNvPr>
          <p:cNvCxnSpPr/>
          <p:nvPr/>
        </p:nvCxnSpPr>
        <p:spPr>
          <a:xfrm flipV="1">
            <a:off x="2563906" y="950259"/>
            <a:ext cx="1550894" cy="1272988"/>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77069DC9-3710-4919-AB89-E56C60E9DF9A}"/>
              </a:ext>
            </a:extLst>
          </p:cNvPr>
          <p:cNvSpPr txBox="1"/>
          <p:nvPr/>
        </p:nvSpPr>
        <p:spPr>
          <a:xfrm>
            <a:off x="4177553" y="627093"/>
            <a:ext cx="3890682" cy="646331"/>
          </a:xfrm>
          <a:prstGeom prst="rect">
            <a:avLst/>
          </a:prstGeom>
          <a:noFill/>
        </p:spPr>
        <p:txBody>
          <a:bodyPr wrap="square" rtlCol="0">
            <a:spAutoFit/>
          </a:bodyPr>
          <a:lstStyle/>
          <a:p>
            <a:r>
              <a:rPr lang="en-US" dirty="0"/>
              <a:t>Government Schemes are highlighted</a:t>
            </a:r>
          </a:p>
        </p:txBody>
      </p:sp>
    </p:spTree>
    <p:extLst>
      <p:ext uri="{BB962C8B-B14F-4D97-AF65-F5344CB8AC3E}">
        <p14:creationId xmlns:p14="http://schemas.microsoft.com/office/powerpoint/2010/main" val="171088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pc="-1" dirty="0">
                <a:solidFill>
                  <a:srgbClr val="FFFBF0"/>
                </a:solidFill>
                <a:latin typeface="Old Standard TT"/>
                <a:ea typeface="Old Standard TT"/>
              </a:rPr>
              <a:t>5</a:t>
            </a:r>
            <a:r>
              <a:rPr lang="en-IN" sz="4200" b="1" strike="noStrike" spc="-1" dirty="0">
                <a:solidFill>
                  <a:srgbClr val="FFFBF0"/>
                </a:solidFill>
                <a:latin typeface="Old Standard TT"/>
                <a:ea typeface="Old Standard TT"/>
              </a:rPr>
              <a:t>.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8C1F3-FACD-4E5D-A33B-BC0155CD2750}"/>
              </a:ext>
            </a:extLst>
          </p:cNvPr>
          <p:cNvSpPr txBox="1"/>
          <p:nvPr/>
        </p:nvSpPr>
        <p:spPr>
          <a:xfrm>
            <a:off x="359596" y="544530"/>
            <a:ext cx="7941923" cy="584775"/>
          </a:xfrm>
          <a:prstGeom prst="rect">
            <a:avLst/>
          </a:prstGeom>
          <a:noFill/>
        </p:spPr>
        <p:txBody>
          <a:bodyPr wrap="square" rtlCol="0">
            <a:spAutoFit/>
          </a:bodyPr>
          <a:lstStyle/>
          <a:p>
            <a:r>
              <a:rPr lang="en-IN" sz="3200" b="1" spc="-1" dirty="0">
                <a:latin typeface="Old Standard TT"/>
                <a:ea typeface="Old Standard TT"/>
              </a:rPr>
              <a:t>5</a:t>
            </a:r>
            <a:r>
              <a:rPr lang="en-IN" sz="3200" b="1" strike="noStrike" spc="-1" dirty="0">
                <a:latin typeface="Old Standard TT"/>
                <a:ea typeface="Old Standard TT"/>
              </a:rPr>
              <a:t>.1 Conclusion</a:t>
            </a:r>
            <a:endParaRPr lang="en-IN" sz="3200" dirty="0"/>
          </a:p>
        </p:txBody>
      </p:sp>
      <p:sp>
        <p:nvSpPr>
          <p:cNvPr id="4" name="TextBox 3">
            <a:extLst>
              <a:ext uri="{FF2B5EF4-FFF2-40B4-BE49-F238E27FC236}">
                <a16:creationId xmlns:a16="http://schemas.microsoft.com/office/drawing/2014/main" id="{0A784828-4F98-4968-A59C-30A1F97D941B}"/>
              </a:ext>
            </a:extLst>
          </p:cNvPr>
          <p:cNvSpPr txBox="1"/>
          <p:nvPr/>
        </p:nvSpPr>
        <p:spPr>
          <a:xfrm>
            <a:off x="246580" y="2003461"/>
            <a:ext cx="852755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Thus we have made an app which predicts the market and displays the results in terms of percentages. The user can also view the static investment options like PF and FD. </a:t>
            </a:r>
          </a:p>
        </p:txBody>
      </p:sp>
    </p:spTree>
    <p:extLst>
      <p:ext uri="{BB962C8B-B14F-4D97-AF65-F5344CB8AC3E}">
        <p14:creationId xmlns:p14="http://schemas.microsoft.com/office/powerpoint/2010/main" val="629322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11DF-F085-472D-8476-DCA9DCB604B3}"/>
              </a:ext>
            </a:extLst>
          </p:cNvPr>
          <p:cNvSpPr>
            <a:spLocks noGrp="1"/>
          </p:cNvSpPr>
          <p:nvPr>
            <p:ph type="title"/>
          </p:nvPr>
        </p:nvSpPr>
        <p:spPr>
          <a:xfrm>
            <a:off x="245512" y="84989"/>
            <a:ext cx="8118000" cy="1522080"/>
          </a:xfrm>
        </p:spPr>
        <p:txBody>
          <a:bodyPr/>
          <a:lstStyle/>
          <a:p>
            <a:r>
              <a:rPr lang="en-IN" sz="3600" b="1" spc="-1" dirty="0">
                <a:latin typeface="Old Standard TT"/>
                <a:ea typeface="Old Standard TT"/>
              </a:rPr>
              <a:t>5</a:t>
            </a:r>
            <a:r>
              <a:rPr lang="en-IN" sz="3600" b="1" strike="noStrike" spc="-1" dirty="0">
                <a:latin typeface="Old Standard TT"/>
                <a:ea typeface="Old Standard TT"/>
              </a:rPr>
              <a:t>.2 Future Scope</a:t>
            </a:r>
            <a:endParaRPr lang="en-IN" sz="3600" dirty="0"/>
          </a:p>
        </p:txBody>
      </p:sp>
      <p:sp>
        <p:nvSpPr>
          <p:cNvPr id="3" name="Text Placeholder 2">
            <a:extLst>
              <a:ext uri="{FF2B5EF4-FFF2-40B4-BE49-F238E27FC236}">
                <a16:creationId xmlns:a16="http://schemas.microsoft.com/office/drawing/2014/main" id="{2C408242-085E-4F95-A9AD-9683EE7E3992}"/>
              </a:ext>
            </a:extLst>
          </p:cNvPr>
          <p:cNvSpPr>
            <a:spLocks noGrp="1"/>
          </p:cNvSpPr>
          <p:nvPr>
            <p:ph type="body"/>
          </p:nvPr>
        </p:nvSpPr>
        <p:spPr>
          <a:xfrm>
            <a:off x="189892" y="1482445"/>
            <a:ext cx="8229240" cy="2982960"/>
          </a:xfrm>
        </p:spPr>
        <p:txBody>
          <a:bodyPr/>
          <a:lstStyle/>
          <a:p>
            <a:pPr marL="457200" lvl="1" indent="0">
              <a:buNone/>
            </a:pPr>
            <a:endParaRPr lang="en-IN" sz="1600" dirty="0">
              <a:solidFill>
                <a:schemeClr val="bg1"/>
              </a:solidFill>
            </a:endParaRPr>
          </a:p>
          <a:p>
            <a:pPr lvl="1"/>
            <a:r>
              <a:rPr lang="en-IN" dirty="0">
                <a:solidFill>
                  <a:schemeClr val="bg1"/>
                </a:solidFill>
              </a:rPr>
              <a:t>The app can be fully developed to display finance related news</a:t>
            </a:r>
          </a:p>
          <a:p>
            <a:pPr lvl="1"/>
            <a:r>
              <a:rPr lang="en-IN" dirty="0">
                <a:solidFill>
                  <a:schemeClr val="bg1"/>
                </a:solidFill>
              </a:rPr>
              <a:t>Sentiment analysis of that news can be used to further predict the market</a:t>
            </a:r>
          </a:p>
          <a:p>
            <a:pPr lvl="1"/>
            <a:r>
              <a:rPr lang="en-IN" dirty="0">
                <a:solidFill>
                  <a:schemeClr val="bg1"/>
                </a:solidFill>
              </a:rPr>
              <a:t>Educative tips and information can be added to the App</a:t>
            </a:r>
          </a:p>
          <a:p>
            <a:pPr lvl="1"/>
            <a:r>
              <a:rPr lang="en-IN" dirty="0">
                <a:solidFill>
                  <a:schemeClr val="bg1"/>
                </a:solidFill>
              </a:rPr>
              <a:t>Can be deployed as a full fledged app.</a:t>
            </a:r>
          </a:p>
        </p:txBody>
      </p:sp>
    </p:spTree>
    <p:extLst>
      <p:ext uri="{BB962C8B-B14F-4D97-AF65-F5344CB8AC3E}">
        <p14:creationId xmlns:p14="http://schemas.microsoft.com/office/powerpoint/2010/main" val="88937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6.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hlinkClick r:id="rId2"/>
              </a:rPr>
              <a:t>https://docs.flutter.dev/</a:t>
            </a:r>
            <a:endParaRPr lang="en-IN" sz="18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Book: Beginning Progressive Web App Development by Dennis Sheppard</a:t>
            </a: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Book: Artificial Intelligence A Modern Approach by Stuart Russell and Peter Norvig</a:t>
            </a:r>
            <a:r>
              <a:rPr lang="en-IN" sz="1800" b="0" strike="noStrike" spc="-1" dirty="0">
                <a:solidFill>
                  <a:srgbClr val="000000"/>
                </a:solidFill>
                <a:latin typeface="Old Standard TT"/>
                <a:ea typeface="Old Standard TT"/>
              </a:rPr>
              <a:t>          </a:t>
            </a:r>
            <a:endParaRPr lang="en-IN" sz="1800" b="0" strike="noStrike" spc="-1" dirty="0">
              <a:latin typeface="Old Standard TT"/>
            </a:endParaRPr>
          </a:p>
          <a:p>
            <a:pPr marL="457200" indent="-342360">
              <a:lnSpc>
                <a:spcPct val="115000"/>
              </a:lnSpc>
              <a:buClr>
                <a:srgbClr val="000000"/>
              </a:buClr>
              <a:buFont typeface="Old Standard TT"/>
              <a:buChar char="●"/>
            </a:pPr>
            <a:r>
              <a:rPr lang="en-US" sz="1800" b="0" strike="noStrike" spc="-1" dirty="0">
                <a:latin typeface="Old Standard TT"/>
              </a:rPr>
              <a:t>"Artificial Intelligence Applied to Stock Market Trading: A Review” by </a:t>
            </a:r>
            <a:r>
              <a:rPr lang="pt-BR" dirty="0">
                <a:latin typeface="Old Standard TT"/>
              </a:rPr>
              <a:t>F. G. D. C. Ferreira, A. H. Gandomi and R. T. N. Cardoso</a:t>
            </a:r>
          </a:p>
          <a:p>
            <a:pPr marL="457200" indent="-342360">
              <a:lnSpc>
                <a:spcPct val="115000"/>
              </a:lnSpc>
              <a:buClr>
                <a:srgbClr val="000000"/>
              </a:buClr>
              <a:buFont typeface="Old Standard TT"/>
              <a:buChar char="●"/>
            </a:pPr>
            <a:r>
              <a:rPr lang="en-US" sz="1800" kern="1200" dirty="0">
                <a:solidFill>
                  <a:schemeClr val="dk1"/>
                </a:solidFill>
                <a:effectLst/>
                <a:latin typeface="Old Standard TT"/>
              </a:rPr>
              <a:t>Causal Relationship Between Macro-Economic Variables and Stock Market: A Case Study for India by Dharmendra Singh</a:t>
            </a:r>
          </a:p>
          <a:p>
            <a:pPr marL="457200" indent="-342360">
              <a:lnSpc>
                <a:spcPct val="115000"/>
              </a:lnSpc>
              <a:buClr>
                <a:srgbClr val="000000"/>
              </a:buClr>
              <a:buFont typeface="Old Standard TT"/>
              <a:buChar char="●"/>
            </a:pPr>
            <a:r>
              <a:rPr lang="en-US" sz="1800" dirty="0">
                <a:latin typeface="Old Standard TT"/>
              </a:rPr>
              <a:t>"Cryptocurrency Price Analysis with Artificial Intelligence“ by W. </a:t>
            </a:r>
            <a:r>
              <a:rPr lang="en-US" sz="1800" dirty="0" err="1">
                <a:latin typeface="Old Standard TT"/>
              </a:rPr>
              <a:t>Yiying</a:t>
            </a:r>
            <a:r>
              <a:rPr lang="en-US" sz="1800" dirty="0">
                <a:latin typeface="Old Standard TT"/>
              </a:rPr>
              <a:t> and Z. </a:t>
            </a:r>
            <a:r>
              <a:rPr lang="en-US" sz="1800" dirty="0" err="1">
                <a:latin typeface="Old Standard TT"/>
              </a:rPr>
              <a:t>Yeze</a:t>
            </a:r>
            <a:endParaRPr lang="en-IN" sz="1800" dirty="0">
              <a:latin typeface="Old Standard TT"/>
            </a:endParaRPr>
          </a:p>
          <a:p>
            <a:pPr marL="457200" indent="-342360">
              <a:lnSpc>
                <a:spcPct val="115000"/>
              </a:lnSpc>
              <a:buClr>
                <a:srgbClr val="000000"/>
              </a:buClr>
              <a:buFont typeface="Old Standard TT"/>
              <a:buChar char="●"/>
            </a:pPr>
            <a:endParaRPr lang="en-IN" sz="1800" dirty="0">
              <a:latin typeface="Old Standard TT"/>
            </a:endParaRPr>
          </a:p>
          <a:p>
            <a:pPr marL="457200" indent="-342360">
              <a:lnSpc>
                <a:spcPct val="115000"/>
              </a:lnSpc>
              <a:buClr>
                <a:srgbClr val="000000"/>
              </a:buClr>
              <a:buFont typeface="Old Standard TT"/>
              <a:buChar char="●"/>
            </a:pPr>
            <a:endParaRPr lang="en-US" sz="1800" kern="1200" dirty="0">
              <a:solidFill>
                <a:schemeClr val="dk1"/>
              </a:solidFill>
              <a:effectLst/>
              <a:latin typeface="Old Standard TT"/>
            </a:endParaRPr>
          </a:p>
          <a:p>
            <a:pPr marL="457200" indent="-342360">
              <a:lnSpc>
                <a:spcPct val="115000"/>
              </a:lnSpc>
              <a:buClr>
                <a:srgbClr val="000000"/>
              </a:buClr>
              <a:buFont typeface="Old Standard TT"/>
              <a:buChar char="●"/>
            </a:pPr>
            <a:endParaRPr lang="en-IN" dirty="0">
              <a:latin typeface="Old Standard TT"/>
            </a:endParaRPr>
          </a:p>
          <a:p>
            <a:pPr marL="457200" indent="-342360">
              <a:lnSpc>
                <a:spcPct val="115000"/>
              </a:lnSpc>
              <a:buClr>
                <a:srgbClr val="000000"/>
              </a:buClr>
              <a:buFont typeface="Old Standard TT"/>
              <a:buChar char="●"/>
            </a:pPr>
            <a:endParaRPr lang="en-IN" dirty="0">
              <a:latin typeface="Old Standard TT"/>
            </a:endParaRPr>
          </a:p>
          <a:p>
            <a:pPr marL="457200" indent="-342360">
              <a:lnSpc>
                <a:spcPct val="115000"/>
              </a:lnSpc>
              <a:buClr>
                <a:srgbClr val="000000"/>
              </a:buClr>
              <a:buFont typeface="Old Standard TT"/>
              <a:buChar char="●"/>
            </a:pPr>
            <a:endParaRPr lang="en-US" sz="1800" b="0" strike="noStrike" spc="-1" dirty="0">
              <a:latin typeface="Old Standard TT"/>
            </a:endParaRPr>
          </a:p>
          <a:p>
            <a:pPr marL="457200" indent="-342360">
              <a:lnSpc>
                <a:spcPct val="115000"/>
              </a:lnSpc>
              <a:buClr>
                <a:srgbClr val="000000"/>
              </a:buClr>
              <a:buFont typeface="Old Standard TT"/>
              <a:buChar char="●"/>
            </a:pPr>
            <a:endParaRPr lang="en-IN" sz="1800" b="0" strike="noStrike" spc="-1" dirty="0">
              <a:latin typeface="Old Standard TT"/>
            </a:endParaRPr>
          </a:p>
          <a:p>
            <a:pPr marL="457200" indent="-227880">
              <a:lnSpc>
                <a:spcPct val="115000"/>
              </a:lnSpc>
            </a:pPr>
            <a:endParaRPr lang="en-IN" sz="1800" b="0" strike="noStrike" spc="-1" dirty="0">
              <a:latin typeface="Old Standard T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2000" b="0" strike="noStrike" spc="-1" dirty="0">
                <a:solidFill>
                  <a:srgbClr val="000000"/>
                </a:solidFill>
                <a:latin typeface="Old Standard TT"/>
                <a:ea typeface="Old Standard TT"/>
              </a:rPr>
              <a:t>To help user make the right investment choice.</a:t>
            </a:r>
          </a:p>
          <a:p>
            <a:pPr marL="457200" indent="-342360">
              <a:lnSpc>
                <a:spcPct val="115000"/>
              </a:lnSpc>
              <a:buClr>
                <a:srgbClr val="000000"/>
              </a:buClr>
              <a:buFont typeface="Old Standard TT"/>
              <a:buChar char="●"/>
            </a:pPr>
            <a:r>
              <a:rPr lang="en-IN" sz="2000" spc="-1" dirty="0">
                <a:solidFill>
                  <a:srgbClr val="000000"/>
                </a:solidFill>
                <a:latin typeface="Old Standard TT"/>
                <a:ea typeface="Old Standard TT"/>
              </a:rPr>
              <a:t>To display the different markets.</a:t>
            </a:r>
          </a:p>
          <a:p>
            <a:pPr marL="457200" indent="-342360">
              <a:lnSpc>
                <a:spcPct val="115000"/>
              </a:lnSpc>
              <a:buClr>
                <a:srgbClr val="000000"/>
              </a:buClr>
              <a:buFont typeface="Old Standard TT"/>
              <a:buChar char="●"/>
            </a:pPr>
            <a:r>
              <a:rPr lang="en-IN" sz="2000" b="0" strike="noStrike" spc="-1" dirty="0">
                <a:solidFill>
                  <a:srgbClr val="000000"/>
                </a:solidFill>
                <a:latin typeface="Old Standard TT"/>
                <a:ea typeface="Old Standard TT"/>
              </a:rPr>
              <a:t>To </a:t>
            </a:r>
            <a:r>
              <a:rPr lang="en-IN" sz="2000" spc="-1" dirty="0">
                <a:solidFill>
                  <a:srgbClr val="000000"/>
                </a:solidFill>
                <a:latin typeface="Old Standard TT"/>
                <a:ea typeface="Old Standard TT"/>
              </a:rPr>
              <a:t>educate the user about different investment options.</a:t>
            </a:r>
            <a:endParaRPr lang="en-IN" sz="20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z="2000" b="0" strike="noStrike" spc="-1" dirty="0">
                <a:solidFill>
                  <a:srgbClr val="000000"/>
                </a:solidFill>
                <a:latin typeface="Old Standard TT"/>
                <a:ea typeface="Old Standard TT"/>
              </a:rPr>
              <a:t>Make a list of investments and track them.     </a:t>
            </a:r>
          </a:p>
          <a:p>
            <a:pPr marL="457200" indent="-342360">
              <a:lnSpc>
                <a:spcPct val="115000"/>
              </a:lnSpc>
              <a:buClr>
                <a:srgbClr val="000000"/>
              </a:buClr>
              <a:buFont typeface="Old Standard TT"/>
              <a:buChar char="●"/>
            </a:pPr>
            <a:r>
              <a:rPr lang="en-IN" sz="2000" spc="-1" dirty="0">
                <a:solidFill>
                  <a:srgbClr val="000000"/>
                </a:solidFill>
                <a:latin typeface="Old Standard TT"/>
                <a:ea typeface="Old Standard TT"/>
              </a:rPr>
              <a:t>To give personalized user experience.</a:t>
            </a:r>
            <a:r>
              <a:rPr lang="en-IN" sz="2000" b="0" strike="noStrike" spc="-1" dirty="0">
                <a:solidFill>
                  <a:srgbClr val="000000"/>
                </a:solidFill>
                <a:latin typeface="Old Standard TT"/>
                <a:ea typeface="Old Standard TT"/>
              </a:rPr>
              <a:t>                          </a:t>
            </a:r>
            <a:endParaRPr lang="en-IN" sz="2000" b="0" strike="noStrike" spc="-1" dirty="0">
              <a:latin typeface="Arial"/>
            </a:endParaRPr>
          </a:p>
          <a:p>
            <a:pPr marL="457200" indent="-227880">
              <a:lnSpc>
                <a:spcPct val="115000"/>
              </a:lnSpc>
            </a:pP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1.2 Literature Review</a:t>
            </a:r>
            <a:endParaRPr lang="en-IN" sz="3000" b="0" strike="noStrike" spc="-1" dirty="0">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2" name="Table 2">
            <a:extLst>
              <a:ext uri="{FF2B5EF4-FFF2-40B4-BE49-F238E27FC236}">
                <a16:creationId xmlns:a16="http://schemas.microsoft.com/office/drawing/2014/main" id="{9732609A-8E4C-4082-B003-A26419F54C89}"/>
              </a:ext>
            </a:extLst>
          </p:cNvPr>
          <p:cNvGraphicFramePr>
            <a:graphicFrameLocks noGrp="1"/>
          </p:cNvGraphicFramePr>
          <p:nvPr>
            <p:extLst>
              <p:ext uri="{D42A27DB-BD31-4B8C-83A1-F6EECF244321}">
                <p14:modId xmlns:p14="http://schemas.microsoft.com/office/powerpoint/2010/main" val="2015142687"/>
              </p:ext>
            </p:extLst>
          </p:nvPr>
        </p:nvGraphicFramePr>
        <p:xfrm>
          <a:off x="153392" y="923503"/>
          <a:ext cx="8678128" cy="5036265"/>
        </p:xfrm>
        <a:graphic>
          <a:graphicData uri="http://schemas.openxmlformats.org/drawingml/2006/table">
            <a:tbl>
              <a:tblPr firstRow="1" bandRow="1">
                <a:tableStyleId>{073A0DAA-6AF3-43AB-8588-CEC1D06C72B9}</a:tableStyleId>
              </a:tblPr>
              <a:tblGrid>
                <a:gridCol w="783460">
                  <a:extLst>
                    <a:ext uri="{9D8B030D-6E8A-4147-A177-3AD203B41FA5}">
                      <a16:colId xmlns:a16="http://schemas.microsoft.com/office/drawing/2014/main" val="2326640579"/>
                    </a:ext>
                  </a:extLst>
                </a:gridCol>
                <a:gridCol w="2320056">
                  <a:extLst>
                    <a:ext uri="{9D8B030D-6E8A-4147-A177-3AD203B41FA5}">
                      <a16:colId xmlns:a16="http://schemas.microsoft.com/office/drawing/2014/main" val="3480959948"/>
                    </a:ext>
                  </a:extLst>
                </a:gridCol>
                <a:gridCol w="2250040">
                  <a:extLst>
                    <a:ext uri="{9D8B030D-6E8A-4147-A177-3AD203B41FA5}">
                      <a16:colId xmlns:a16="http://schemas.microsoft.com/office/drawing/2014/main" val="417035414"/>
                    </a:ext>
                  </a:extLst>
                </a:gridCol>
                <a:gridCol w="1588946">
                  <a:extLst>
                    <a:ext uri="{9D8B030D-6E8A-4147-A177-3AD203B41FA5}">
                      <a16:colId xmlns:a16="http://schemas.microsoft.com/office/drawing/2014/main" val="378073158"/>
                    </a:ext>
                  </a:extLst>
                </a:gridCol>
                <a:gridCol w="1735626">
                  <a:extLst>
                    <a:ext uri="{9D8B030D-6E8A-4147-A177-3AD203B41FA5}">
                      <a16:colId xmlns:a16="http://schemas.microsoft.com/office/drawing/2014/main" val="949850911"/>
                    </a:ext>
                  </a:extLst>
                </a:gridCol>
              </a:tblGrid>
              <a:tr h="450559">
                <a:tc>
                  <a:txBody>
                    <a:bodyPr/>
                    <a:lstStyle/>
                    <a:p>
                      <a:r>
                        <a:rPr lang="en-IN" dirty="0"/>
                        <a:t>Sr.no</a:t>
                      </a:r>
                    </a:p>
                  </a:txBody>
                  <a:tcPr/>
                </a:tc>
                <a:tc>
                  <a:txBody>
                    <a:bodyPr/>
                    <a:lstStyle/>
                    <a:p>
                      <a:r>
                        <a:rPr lang="en-IN" dirty="0"/>
                        <a:t>Author Name</a:t>
                      </a:r>
                    </a:p>
                  </a:txBody>
                  <a:tcPr/>
                </a:tc>
                <a:tc>
                  <a:txBody>
                    <a:bodyPr/>
                    <a:lstStyle/>
                    <a:p>
                      <a:r>
                        <a:rPr lang="en-IN" dirty="0"/>
                        <a:t>Paper Title</a:t>
                      </a:r>
                    </a:p>
                  </a:txBody>
                  <a:tcPr/>
                </a:tc>
                <a:tc>
                  <a:txBody>
                    <a:bodyPr/>
                    <a:lstStyle/>
                    <a:p>
                      <a:r>
                        <a:rPr lang="en-IN" dirty="0"/>
                        <a:t>Publication</a:t>
                      </a:r>
                    </a:p>
                  </a:txBody>
                  <a:tcPr/>
                </a:tc>
                <a:tc>
                  <a:txBody>
                    <a:bodyPr/>
                    <a:lstStyle/>
                    <a:p>
                      <a:r>
                        <a:rPr lang="en-IN" dirty="0"/>
                        <a:t>Findings</a:t>
                      </a:r>
                    </a:p>
                  </a:txBody>
                  <a:tcPr/>
                </a:tc>
                <a:extLst>
                  <a:ext uri="{0D108BD9-81ED-4DB2-BD59-A6C34878D82A}">
                    <a16:rowId xmlns:a16="http://schemas.microsoft.com/office/drawing/2014/main" val="1921530783"/>
                  </a:ext>
                </a:extLst>
              </a:tr>
              <a:tr h="1554056">
                <a:tc>
                  <a:txBody>
                    <a:bodyPr/>
                    <a:lstStyle/>
                    <a:p>
                      <a:r>
                        <a:rPr lang="en-IN" dirty="0"/>
                        <a:t>1</a:t>
                      </a:r>
                    </a:p>
                  </a:txBody>
                  <a:tcPr/>
                </a:tc>
                <a:tc>
                  <a:txBody>
                    <a:bodyPr/>
                    <a:lstStyle/>
                    <a:p>
                      <a:r>
                        <a:rPr lang="pt-BR" dirty="0"/>
                        <a:t>F. G. D. C. Ferreira, A. H. Gandomi and R. T. N. Cardoso</a:t>
                      </a:r>
                      <a:endParaRPr lang="en-IN" dirty="0"/>
                    </a:p>
                  </a:txBody>
                  <a:tcPr/>
                </a:tc>
                <a:tc>
                  <a:txBody>
                    <a:bodyPr/>
                    <a:lstStyle/>
                    <a:p>
                      <a:r>
                        <a:rPr lang="en-US" dirty="0"/>
                        <a:t>"Artificial Intelligence Applied to Stock Market Trading: A Review"</a:t>
                      </a:r>
                      <a:endParaRPr lang="en-IN" dirty="0"/>
                    </a:p>
                  </a:txBody>
                  <a:tcPr/>
                </a:tc>
                <a:tc>
                  <a:txBody>
                    <a:bodyPr/>
                    <a:lstStyle/>
                    <a:p>
                      <a:r>
                        <a:rPr lang="nl-NL" i="1" dirty="0"/>
                        <a:t>IEEE Access</a:t>
                      </a:r>
                      <a:r>
                        <a:rPr lang="nl-NL" dirty="0"/>
                        <a:t>, vol. 9, pp. 30898-30917, 2021</a:t>
                      </a:r>
                      <a:endParaRPr lang="en-IN" dirty="0"/>
                    </a:p>
                  </a:txBody>
                  <a:tcPr/>
                </a:tc>
                <a:tc>
                  <a:txBody>
                    <a:bodyPr/>
                    <a:lstStyle/>
                    <a:p>
                      <a:r>
                        <a:rPr lang="en-IN" dirty="0"/>
                        <a:t>It is possible to use Artificial intelligence algorithms (regression) to predict the stock market.</a:t>
                      </a:r>
                    </a:p>
                  </a:txBody>
                  <a:tcPr/>
                </a:tc>
                <a:extLst>
                  <a:ext uri="{0D108BD9-81ED-4DB2-BD59-A6C34878D82A}">
                    <a16:rowId xmlns:a16="http://schemas.microsoft.com/office/drawing/2014/main" val="4120010559"/>
                  </a:ext>
                </a:extLst>
              </a:tr>
              <a:tr h="2574026">
                <a:tc>
                  <a:txBody>
                    <a:bodyPr/>
                    <a:lstStyle/>
                    <a:p>
                      <a:r>
                        <a:rPr lang="en-IN" dirty="0"/>
                        <a:t>2</a:t>
                      </a:r>
                    </a:p>
                  </a:txBody>
                  <a:tcPr/>
                </a:tc>
                <a:tc>
                  <a:txBody>
                    <a:bodyPr/>
                    <a:lstStyle/>
                    <a:p>
                      <a:r>
                        <a:rPr lang="en-IN" sz="1800" kern="1200" dirty="0">
                          <a:solidFill>
                            <a:schemeClr val="dk1"/>
                          </a:solidFill>
                          <a:effectLst/>
                          <a:latin typeface="+mn-lt"/>
                          <a:ea typeface="+mn-ea"/>
                          <a:cs typeface="+mn-cs"/>
                        </a:rPr>
                        <a:t>Dharmendra Singh</a:t>
                      </a:r>
                      <a:endParaRPr lang="en-IN" dirty="0"/>
                    </a:p>
                  </a:txBody>
                  <a:tcPr/>
                </a:tc>
                <a:tc>
                  <a:txBody>
                    <a:bodyPr/>
                    <a:lstStyle/>
                    <a:p>
                      <a:r>
                        <a:rPr lang="en-US" sz="1800" kern="1200" dirty="0">
                          <a:solidFill>
                            <a:schemeClr val="dk1"/>
                          </a:solidFill>
                          <a:effectLst/>
                          <a:latin typeface="+mn-lt"/>
                          <a:ea typeface="+mn-ea"/>
                          <a:cs typeface="+mn-cs"/>
                        </a:rPr>
                        <a:t>Causal Relationship Between Macro-Economic Variables and</a:t>
                      </a:r>
                      <a:br>
                        <a:rPr lang="en-US" dirty="0"/>
                      </a:br>
                      <a:r>
                        <a:rPr lang="en-US" sz="1800" kern="1200" dirty="0">
                          <a:solidFill>
                            <a:schemeClr val="dk1"/>
                          </a:solidFill>
                          <a:effectLst/>
                          <a:latin typeface="+mn-lt"/>
                          <a:ea typeface="+mn-ea"/>
                          <a:cs typeface="+mn-cs"/>
                        </a:rPr>
                        <a:t>Stock Market: A Case Study for India</a:t>
                      </a:r>
                      <a:endParaRPr lang="en-IN" dirty="0"/>
                    </a:p>
                  </a:txBody>
                  <a:tcPr/>
                </a:tc>
                <a:tc>
                  <a:txBody>
                    <a:bodyPr/>
                    <a:lstStyle/>
                    <a:p>
                      <a:r>
                        <a:rPr lang="en-US" sz="1800" kern="1200" dirty="0">
                          <a:solidFill>
                            <a:schemeClr val="dk1"/>
                          </a:solidFill>
                          <a:effectLst/>
                          <a:latin typeface="+mn-lt"/>
                          <a:ea typeface="+mn-ea"/>
                          <a:cs typeface="+mn-cs"/>
                        </a:rPr>
                        <a:t>Pakistan Journal of Social Sciences (PJSS)</a:t>
                      </a:r>
                      <a:br>
                        <a:rPr lang="en-US" dirty="0"/>
                      </a:br>
                      <a:r>
                        <a:rPr lang="en-US" sz="1800" kern="1200" dirty="0">
                          <a:solidFill>
                            <a:schemeClr val="dk1"/>
                          </a:solidFill>
                          <a:effectLst/>
                          <a:latin typeface="+mn-lt"/>
                          <a:ea typeface="+mn-ea"/>
                          <a:cs typeface="+mn-cs"/>
                        </a:rPr>
                        <a:t>Vol. 30, No. 2 (December 2010), pp. 263-274</a:t>
                      </a:r>
                      <a:endParaRPr lang="en-IN" dirty="0"/>
                    </a:p>
                  </a:txBody>
                  <a:tcPr/>
                </a:tc>
                <a:tc>
                  <a:txBody>
                    <a:bodyPr/>
                    <a:lstStyle/>
                    <a:p>
                      <a:r>
                        <a:rPr lang="en-IN" dirty="0"/>
                        <a:t>The Singapore market deeply affects the Indian stock market.</a:t>
                      </a:r>
                    </a:p>
                  </a:txBody>
                  <a:tcPr/>
                </a:tc>
                <a:extLst>
                  <a:ext uri="{0D108BD9-81ED-4DB2-BD59-A6C34878D82A}">
                    <a16:rowId xmlns:a16="http://schemas.microsoft.com/office/drawing/2014/main" val="1718230514"/>
                  </a:ext>
                </a:extLst>
              </a:tr>
            </a:tbl>
          </a:graphicData>
        </a:graphic>
      </p:graphicFrame>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C4F9EB-DC29-4CC5-902F-487D7D39E480}"/>
              </a:ext>
            </a:extLst>
          </p:cNvPr>
          <p:cNvGraphicFramePr>
            <a:graphicFrameLocks noGrp="1"/>
          </p:cNvGraphicFramePr>
          <p:nvPr>
            <p:extLst>
              <p:ext uri="{D42A27DB-BD31-4B8C-83A1-F6EECF244321}">
                <p14:modId xmlns:p14="http://schemas.microsoft.com/office/powerpoint/2010/main" val="1366937161"/>
              </p:ext>
            </p:extLst>
          </p:nvPr>
        </p:nvGraphicFramePr>
        <p:xfrm>
          <a:off x="309937" y="1962363"/>
          <a:ext cx="8524126" cy="2782185"/>
        </p:xfrm>
        <a:graphic>
          <a:graphicData uri="http://schemas.openxmlformats.org/drawingml/2006/table">
            <a:tbl>
              <a:tblPr firstRow="1" bandRow="1">
                <a:tableStyleId>{073A0DAA-6AF3-43AB-8588-CEC1D06C72B9}</a:tableStyleId>
              </a:tblPr>
              <a:tblGrid>
                <a:gridCol w="842836">
                  <a:extLst>
                    <a:ext uri="{9D8B030D-6E8A-4147-A177-3AD203B41FA5}">
                      <a16:colId xmlns:a16="http://schemas.microsoft.com/office/drawing/2014/main" val="1988309411"/>
                    </a:ext>
                  </a:extLst>
                </a:gridCol>
                <a:gridCol w="1845569">
                  <a:extLst>
                    <a:ext uri="{9D8B030D-6E8A-4147-A177-3AD203B41FA5}">
                      <a16:colId xmlns:a16="http://schemas.microsoft.com/office/drawing/2014/main" val="1926080894"/>
                    </a:ext>
                  </a:extLst>
                </a:gridCol>
                <a:gridCol w="2075380">
                  <a:extLst>
                    <a:ext uri="{9D8B030D-6E8A-4147-A177-3AD203B41FA5}">
                      <a16:colId xmlns:a16="http://schemas.microsoft.com/office/drawing/2014/main" val="3380674606"/>
                    </a:ext>
                  </a:extLst>
                </a:gridCol>
                <a:gridCol w="1839074">
                  <a:extLst>
                    <a:ext uri="{9D8B030D-6E8A-4147-A177-3AD203B41FA5}">
                      <a16:colId xmlns:a16="http://schemas.microsoft.com/office/drawing/2014/main" val="3730092763"/>
                    </a:ext>
                  </a:extLst>
                </a:gridCol>
                <a:gridCol w="1921267">
                  <a:extLst>
                    <a:ext uri="{9D8B030D-6E8A-4147-A177-3AD203B41FA5}">
                      <a16:colId xmlns:a16="http://schemas.microsoft.com/office/drawing/2014/main" val="3719606857"/>
                    </a:ext>
                  </a:extLst>
                </a:gridCol>
              </a:tblGrid>
              <a:tr h="2270590">
                <a:tc>
                  <a:txBody>
                    <a:bodyPr/>
                    <a:lstStyle/>
                    <a:p>
                      <a:r>
                        <a:rPr lang="en-IN" sz="1600" dirty="0"/>
                        <a:t>3</a:t>
                      </a:r>
                    </a:p>
                  </a:txBody>
                  <a:tcPr/>
                </a:tc>
                <a:tc>
                  <a:txBody>
                    <a:bodyPr/>
                    <a:lstStyle/>
                    <a:p>
                      <a:r>
                        <a:rPr lang="en-US" sz="1600" dirty="0"/>
                        <a:t>W. </a:t>
                      </a:r>
                      <a:r>
                        <a:rPr lang="en-US" sz="1600" dirty="0" err="1"/>
                        <a:t>Yiying</a:t>
                      </a:r>
                      <a:r>
                        <a:rPr lang="en-US" sz="1600" dirty="0"/>
                        <a:t> and Z. </a:t>
                      </a:r>
                      <a:r>
                        <a:rPr lang="en-US" sz="1600" dirty="0" err="1"/>
                        <a:t>Yeze</a:t>
                      </a:r>
                      <a:endParaRPr lang="en-IN" sz="1600" dirty="0"/>
                    </a:p>
                  </a:txBody>
                  <a:tcPr/>
                </a:tc>
                <a:tc>
                  <a:txBody>
                    <a:bodyPr/>
                    <a:lstStyle/>
                    <a:p>
                      <a:r>
                        <a:rPr lang="en-US" sz="1600" dirty="0"/>
                        <a:t>"Cryptocurrency Price Analysis with Artificial Intelligence,"</a:t>
                      </a:r>
                      <a:endParaRPr lang="en-IN" sz="1600" dirty="0"/>
                    </a:p>
                  </a:txBody>
                  <a:tcPr/>
                </a:tc>
                <a:tc>
                  <a:txBody>
                    <a:bodyPr/>
                    <a:lstStyle/>
                    <a:p>
                      <a:r>
                        <a:rPr lang="en-IN" sz="1600" i="1" dirty="0"/>
                        <a:t>2019 5th International Conference on Information Management (ICIM)</a:t>
                      </a:r>
                      <a:r>
                        <a:rPr lang="en-IN" sz="1600" dirty="0"/>
                        <a:t>, 2019, pp. 97-101, </a:t>
                      </a:r>
                      <a:r>
                        <a:rPr lang="en-IN" sz="1600" dirty="0" err="1"/>
                        <a:t>doi</a:t>
                      </a:r>
                      <a:r>
                        <a:rPr lang="en-IN" sz="1600" dirty="0"/>
                        <a:t>: 10.1109/INFOMAN.2019.8714700.</a:t>
                      </a:r>
                    </a:p>
                  </a:txBody>
                  <a:tcPr/>
                </a:tc>
                <a:tc>
                  <a:txBody>
                    <a:bodyPr/>
                    <a:lstStyle/>
                    <a:p>
                      <a:r>
                        <a:rPr lang="en-IN" sz="1600" dirty="0"/>
                        <a:t>Algorithms like LSTM and Artificial Neural Networks can be used to study and predict the trends in the cryptocurrency market</a:t>
                      </a:r>
                    </a:p>
                  </a:txBody>
                  <a:tcPr/>
                </a:tc>
                <a:extLst>
                  <a:ext uri="{0D108BD9-81ED-4DB2-BD59-A6C34878D82A}">
                    <a16:rowId xmlns:a16="http://schemas.microsoft.com/office/drawing/2014/main" val="1642691062"/>
                  </a:ext>
                </a:extLst>
              </a:tr>
              <a:tr h="496185">
                <a:tc>
                  <a:txBody>
                    <a:bodyPr/>
                    <a:lstStyle/>
                    <a:p>
                      <a:endParaRPr lang="en-IN" sz="1600" dirty="0"/>
                    </a:p>
                  </a:txBody>
                  <a:tcPr/>
                </a:tc>
                <a:tc>
                  <a:txBody>
                    <a:bodyPr/>
                    <a:lstStyle/>
                    <a:p>
                      <a:endParaRPr lang="en-IN" sz="1600" dirty="0"/>
                    </a:p>
                  </a:txBody>
                  <a:tcPr/>
                </a:tc>
                <a:tc>
                  <a:txBody>
                    <a:bodyPr/>
                    <a:lstStyle/>
                    <a:p>
                      <a:endParaRPr lang="en-IN" sz="1600" dirty="0"/>
                    </a:p>
                  </a:txBody>
                  <a:tcPr/>
                </a:tc>
                <a:tc>
                  <a:txBody>
                    <a:bodyPr/>
                    <a:lstStyle/>
                    <a:p>
                      <a:endParaRPr lang="en-IN" sz="1600"/>
                    </a:p>
                  </a:txBody>
                  <a:tcPr/>
                </a:tc>
                <a:tc>
                  <a:txBody>
                    <a:bodyPr/>
                    <a:lstStyle/>
                    <a:p>
                      <a:endParaRPr lang="en-IN" sz="1600" dirty="0"/>
                    </a:p>
                  </a:txBody>
                  <a:tcPr/>
                </a:tc>
                <a:extLst>
                  <a:ext uri="{0D108BD9-81ED-4DB2-BD59-A6C34878D82A}">
                    <a16:rowId xmlns:a16="http://schemas.microsoft.com/office/drawing/2014/main" val="1910942719"/>
                  </a:ext>
                </a:extLst>
              </a:tr>
            </a:tbl>
          </a:graphicData>
        </a:graphic>
      </p:graphicFrame>
      <p:sp>
        <p:nvSpPr>
          <p:cNvPr id="5" name="TextBox 4">
            <a:extLst>
              <a:ext uri="{FF2B5EF4-FFF2-40B4-BE49-F238E27FC236}">
                <a16:creationId xmlns:a16="http://schemas.microsoft.com/office/drawing/2014/main" id="{352DB674-A453-41F5-86D4-987BD4800F66}"/>
              </a:ext>
            </a:extLst>
          </p:cNvPr>
          <p:cNvSpPr txBox="1"/>
          <p:nvPr/>
        </p:nvSpPr>
        <p:spPr>
          <a:xfrm>
            <a:off x="390418" y="585627"/>
            <a:ext cx="8342616" cy="584775"/>
          </a:xfrm>
          <a:prstGeom prst="rect">
            <a:avLst/>
          </a:prstGeom>
          <a:noFill/>
        </p:spPr>
        <p:txBody>
          <a:bodyPr wrap="square" rtlCol="0">
            <a:spAutoFit/>
          </a:bodyPr>
          <a:lstStyle/>
          <a:p>
            <a:pPr>
              <a:lnSpc>
                <a:spcPct val="100000"/>
              </a:lnSpc>
            </a:pPr>
            <a:r>
              <a:rPr lang="en-IN" sz="3200" b="1" strike="noStrike" spc="-1" dirty="0">
                <a:solidFill>
                  <a:srgbClr val="434343"/>
                </a:solidFill>
                <a:latin typeface="Times New Roman"/>
                <a:ea typeface="Times New Roman"/>
              </a:rPr>
              <a:t>1.2 Literature Review (Contd.)</a:t>
            </a:r>
            <a:endParaRPr lang="en-IN" sz="3200" b="0" strike="noStrike" spc="-1" dirty="0">
              <a:latin typeface="Arial"/>
            </a:endParaRPr>
          </a:p>
        </p:txBody>
      </p:sp>
    </p:spTree>
    <p:extLst>
      <p:ext uri="{BB962C8B-B14F-4D97-AF65-F5344CB8AC3E}">
        <p14:creationId xmlns:p14="http://schemas.microsoft.com/office/powerpoint/2010/main" val="210031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2000" b="0" strike="noStrike" spc="-1" dirty="0">
                <a:solidFill>
                  <a:srgbClr val="000000"/>
                </a:solidFill>
                <a:latin typeface="Old Standard TT"/>
                <a:ea typeface="Old Standard TT"/>
              </a:rPr>
              <a:t>The user is inexperienced with investing their money so they have to find a reliable s</a:t>
            </a:r>
            <a:r>
              <a:rPr lang="en-IN" sz="2000" spc="-1" dirty="0">
                <a:solidFill>
                  <a:srgbClr val="000000"/>
                </a:solidFill>
                <a:latin typeface="Old Standard TT"/>
                <a:ea typeface="Old Standard TT"/>
              </a:rPr>
              <a:t>ource of information. </a:t>
            </a:r>
            <a:r>
              <a:rPr lang="en-IN" sz="2000" b="0" strike="noStrike" spc="-1" dirty="0">
                <a:solidFill>
                  <a:srgbClr val="000000"/>
                </a:solidFill>
                <a:latin typeface="Old Standard TT"/>
                <a:ea typeface="Old Standard TT"/>
              </a:rPr>
              <a:t>The user is also </a:t>
            </a:r>
            <a:r>
              <a:rPr lang="en-US" sz="2000" b="0" strike="noStrike" spc="-1" dirty="0">
                <a:solidFill>
                  <a:srgbClr val="000000"/>
                </a:solidFill>
                <a:latin typeface="Times New Roman"/>
                <a:ea typeface="Times New Roman"/>
              </a:rPr>
              <a:t>confused in which type of investment he would get better returns. </a:t>
            </a:r>
            <a:r>
              <a:rPr lang="en-US" sz="2000" spc="-1" dirty="0">
                <a:solidFill>
                  <a:srgbClr val="000000"/>
                </a:solidFill>
                <a:latin typeface="Times New Roman"/>
              </a:rPr>
              <a:t>Thus the solution is to come up </a:t>
            </a:r>
            <a:r>
              <a:rPr lang="en-US" sz="2000" b="0" strike="noStrike" spc="-1" dirty="0">
                <a:solidFill>
                  <a:srgbClr val="000000"/>
                </a:solidFill>
                <a:latin typeface="Times New Roman"/>
                <a:ea typeface="Times New Roman"/>
              </a:rPr>
              <a:t>an app which can predict returns on different Investment options and compare them.</a:t>
            </a:r>
            <a:endParaRPr lang="en-IN" sz="2000" b="0" strike="noStrike" spc="-1" dirty="0">
              <a:latin typeface="Arial"/>
            </a:endParaRPr>
          </a:p>
          <a:p>
            <a:pPr marL="114840">
              <a:lnSpc>
                <a:spcPct val="115000"/>
              </a:lnSpc>
              <a:buClr>
                <a:srgbClr val="000000"/>
              </a:buClr>
            </a:pP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2400" b="0" strike="noStrike" spc="-1" dirty="0">
                <a:solidFill>
                  <a:srgbClr val="000000"/>
                </a:solidFill>
                <a:latin typeface="Times New Roman"/>
                <a:ea typeface="Times New Roman"/>
              </a:rPr>
              <a:t>Can be useful to any beginner in Investment field</a:t>
            </a:r>
            <a:endParaRPr lang="en-IN" sz="2400" b="0" strike="noStrike" spc="-1" dirty="0">
              <a:latin typeface="Arial"/>
            </a:endParaRPr>
          </a:p>
          <a:p>
            <a:pPr marL="457200" indent="-342360">
              <a:lnSpc>
                <a:spcPct val="115000"/>
              </a:lnSpc>
              <a:buClr>
                <a:srgbClr val="000000"/>
              </a:buClr>
              <a:buFont typeface="Old Standard TT"/>
              <a:buChar char="●"/>
            </a:pPr>
            <a:r>
              <a:rPr lang="en-IN" sz="2400" b="0" strike="noStrike" spc="-1" dirty="0">
                <a:solidFill>
                  <a:srgbClr val="000000"/>
                </a:solidFill>
                <a:latin typeface="Old Standard TT"/>
                <a:ea typeface="Old Standard TT"/>
              </a:rPr>
              <a:t>Can be used by students to learn about different investment options for the future                                </a:t>
            </a:r>
            <a:endParaRPr lang="en-IN" sz="2400" b="0" strike="noStrike" spc="-1" dirty="0">
              <a:latin typeface="Arial"/>
            </a:endParaRPr>
          </a:p>
          <a:p>
            <a:pPr marL="457200" indent="-342360">
              <a:lnSpc>
                <a:spcPct val="115000"/>
              </a:lnSpc>
              <a:buClr>
                <a:srgbClr val="000000"/>
              </a:buClr>
              <a:buFont typeface="Old Standard TT"/>
              <a:buChar char="●"/>
            </a:pPr>
            <a:r>
              <a:rPr lang="en-IN" sz="2400" b="0" strike="noStrike" spc="-1" dirty="0">
                <a:solidFill>
                  <a:srgbClr val="000000"/>
                </a:solidFill>
                <a:latin typeface="Old Standard TT"/>
              </a:rPr>
              <a:t>Can be used to store the user profile and suggest the investment options based on that.</a:t>
            </a:r>
            <a:endParaRPr lang="en-IN" sz="2400" b="0" strike="noStrike" spc="-1" dirty="0">
              <a:latin typeface="Arial"/>
            </a:endParaRPr>
          </a:p>
          <a:p>
            <a:pPr marL="114840">
              <a:lnSpc>
                <a:spcPct val="115000"/>
              </a:lnSpc>
              <a:buClr>
                <a:srgbClr val="000000"/>
              </a:buClr>
            </a:pPr>
            <a:endParaRPr lang="en-IN" sz="2400" b="0" strike="noStrike" spc="-1" dirty="0">
              <a:latin typeface="Arial"/>
            </a:endParaRPr>
          </a:p>
          <a:p>
            <a:pPr marL="457200" indent="-227880">
              <a:lnSpc>
                <a:spcPct val="115000"/>
              </a:lnSpc>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Front End- Flutter (App)</a:t>
            </a:r>
          </a:p>
          <a:p>
            <a:pPr marL="114840">
              <a:lnSpc>
                <a:spcPct val="115000"/>
              </a:lnSpc>
              <a:buClr>
                <a:srgbClr val="000000"/>
              </a:buClr>
            </a:pPr>
            <a:endParaRPr lang="en-IN" sz="18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Backend- Python, Google Sheets and </a:t>
            </a:r>
          </a:p>
          <a:p>
            <a:pPr marL="457200" indent="-342360">
              <a:lnSpc>
                <a:spcPct val="115000"/>
              </a:lnSpc>
              <a:buClr>
                <a:srgbClr val="000000"/>
              </a:buClr>
              <a:buFont typeface="Old Standard TT"/>
              <a:buChar char="●"/>
            </a:pPr>
            <a:endParaRPr lang="en-IN"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Database - Firebase</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TotalTime>
  <Words>788</Words>
  <Application>Microsoft Office PowerPoint</Application>
  <PresentationFormat>On-screen Show (16:9)</PresentationFormat>
  <Paragraphs>84</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 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Atharv Joshi</cp:lastModifiedBy>
  <cp:revision>16</cp:revision>
  <dcterms:modified xsi:type="dcterms:W3CDTF">2022-05-03T09:11:17Z</dcterms:modified>
  <dc:language>en-IN</dc:language>
</cp:coreProperties>
</file>