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58" r:id="rId5"/>
    <p:sldId id="260" r:id="rId6"/>
    <p:sldId id="283" r:id="rId7"/>
    <p:sldId id="262" r:id="rId8"/>
    <p:sldId id="263" r:id="rId9"/>
    <p:sldId id="264" r:id="rId10"/>
    <p:sldId id="266" r:id="rId11"/>
    <p:sldId id="267" r:id="rId12"/>
    <p:sldId id="268" r:id="rId13"/>
    <p:sldId id="282" r:id="rId14"/>
    <p:sldId id="272" r:id="rId15"/>
    <p:sldId id="286" r:id="rId16"/>
    <p:sldId id="285" r:id="rId17"/>
    <p:sldId id="274" r:id="rId18"/>
    <p:sldId id="275" r:id="rId19"/>
    <p:sldId id="280" r:id="rId20"/>
    <p:sldId id="281" r:id="rId21"/>
    <p:sldId id="276" r:id="rId22"/>
    <p:sldId id="278" r:id="rId2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5311B27-C525-4DF3-BBD1-B3DE152E38D1}" type="datetimeFigureOut">
              <a:rPr lang="en-IN" smtClean="0"/>
              <a:t>24-04-2022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98FBB9F-0555-4688-867C-CA36C6F8D12D}" type="slidenum">
              <a:rPr lang="en-IN" smtClean="0"/>
              <a:t>‹#›</a:t>
            </a:fld>
            <a:endParaRPr lang="en-IN"/>
          </a:p>
        </p:txBody>
      </p:sp>
    </p:spTree>
    <p:extLst>
      <p:ext uri="{BB962C8B-B14F-4D97-AF65-F5344CB8AC3E}">
        <p14:creationId xmlns:p14="http://schemas.microsoft.com/office/powerpoint/2010/main" val="329153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opus.com/inward/record.uri?eid=2-s2.0-85041895038&amp;partnerID=40&amp;md5=2f0b0c5191a82bc0c3f0daf67d73bc81" TargetMode="External"/><Relationship Id="rId2" Type="http://schemas.openxmlformats.org/officeDocument/2006/relationships/hyperlink" Target="https://doi.org/10.15680/IJIRSET.2016.0505545" TargetMode="External"/><Relationship Id="rId1" Type="http://schemas.openxmlformats.org/officeDocument/2006/relationships/slideLayout" Target="../slideLayouts/slideLayout13.xml"/><Relationship Id="rId5" Type="http://schemas.openxmlformats.org/officeDocument/2006/relationships/hyperlink" Target="http://www.ijedr.org/" TargetMode="External"/><Relationship Id="rId4" Type="http://schemas.openxmlformats.org/officeDocument/2006/relationships/hyperlink" Target="https://doi.org/10.13005/ojcst/10.02.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In this system we are implementing heart disease prediction using Logistic Regression Algorithm.                                           </a:t>
            </a:r>
            <a:endParaRPr lang="en-IN" spc="-1"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Input can be given through manual entry and CSV dataset file , after taking the input the algorithm applied on the input is Logistic expression.</a:t>
            </a:r>
          </a:p>
          <a:p>
            <a:pPr marL="400590" indent="-285750">
              <a:lnSpc>
                <a:spcPct val="115000"/>
              </a:lnSpc>
              <a:buClr>
                <a:srgbClr val="000000"/>
              </a:buCl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proposed system will add some more parameters significant to heart attack with their weight, age and the priority levels are by consulting expertise doctors and the medical experts.</a:t>
            </a:r>
            <a:r>
              <a:rPr lang="en-IN" spc="-1" dirty="0">
                <a:solidFill>
                  <a:srgbClr val="000000"/>
                </a:solidFill>
                <a:latin typeface="Times New Roman" panose="02020603050405020304" pitchFamily="18" charset="0"/>
                <a:ea typeface="Old Standard TT"/>
                <a:cs typeface="Times New Roman" panose="02020603050405020304" pitchFamily="18" charset="0"/>
              </a:rPr>
              <a:t>            </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4" name="Picture 3">
            <a:extLst>
              <a:ext uri="{FF2B5EF4-FFF2-40B4-BE49-F238E27FC236}">
                <a16:creationId xmlns:a16="http://schemas.microsoft.com/office/drawing/2014/main" id="{54C5561B-52C4-472A-9D52-5244D13F2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520" y="1171440"/>
            <a:ext cx="3088480" cy="3768860"/>
          </a:xfrm>
          <a:prstGeom prst="rect">
            <a:avLst/>
          </a:prstGeom>
        </p:spPr>
      </p:pic>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639" y="199176"/>
            <a:ext cx="7898029" cy="45719"/>
          </a:xfrm>
        </p:spPr>
        <p:txBody>
          <a:bodyPr/>
          <a:lstStyle/>
          <a:p>
            <a:r>
              <a:rPr lang="en-IN" dirty="0"/>
              <a:t> </a:t>
            </a:r>
          </a:p>
        </p:txBody>
      </p:sp>
      <p:sp>
        <p:nvSpPr>
          <p:cNvPr id="3" name="Subtitle 2"/>
          <p:cNvSpPr>
            <a:spLocks noGrp="1"/>
          </p:cNvSpPr>
          <p:nvPr>
            <p:ph type="subTitle"/>
          </p:nvPr>
        </p:nvSpPr>
        <p:spPr>
          <a:xfrm>
            <a:off x="457200" y="452673"/>
            <a:ext cx="8378982" cy="4454305"/>
          </a:xfrm>
        </p:spPr>
        <p:txBody>
          <a:bodyPr/>
          <a:lstStyle/>
          <a:p>
            <a:pPr marL="0" indent="0">
              <a:buNone/>
            </a:pPr>
            <a:r>
              <a:rPr lang="en-IN" dirty="0"/>
              <a:t> </a:t>
            </a:r>
          </a:p>
        </p:txBody>
      </p:sp>
      <p:pic>
        <p:nvPicPr>
          <p:cNvPr id="4" name="Picture 3">
            <a:extLst>
              <a:ext uri="{FF2B5EF4-FFF2-40B4-BE49-F238E27FC236}">
                <a16:creationId xmlns:a16="http://schemas.microsoft.com/office/drawing/2014/main" id="{941619D8-3915-4D16-A932-EFD997187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975" y="308561"/>
            <a:ext cx="2925432" cy="4512384"/>
          </a:xfrm>
          <a:prstGeom prst="rect">
            <a:avLst/>
          </a:prstGeom>
        </p:spPr>
      </p:pic>
    </p:spTree>
    <p:extLst>
      <p:ext uri="{BB962C8B-B14F-4D97-AF65-F5344CB8AC3E}">
        <p14:creationId xmlns:p14="http://schemas.microsoft.com/office/powerpoint/2010/main" val="34410811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Times New Roman" panose="02020603050405020304" pitchFamily="18" charset="0"/>
                <a:cs typeface="Times New Roman" panose="02020603050405020304" pitchFamily="18" charset="0"/>
              </a:rPr>
              <a:t>3. Implementation</a:t>
            </a:r>
            <a:endPar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47524-CF6D-4108-9C5B-B9C1CDD12039}"/>
              </a:ext>
            </a:extLst>
          </p:cNvPr>
          <p:cNvPicPr>
            <a:picLocks noChangeAspect="1"/>
          </p:cNvPicPr>
          <p:nvPr/>
        </p:nvPicPr>
        <p:blipFill rotWithShape="1">
          <a:blip r:embed="rId2"/>
          <a:srcRect t="17025" b="3942"/>
          <a:stretch/>
        </p:blipFill>
        <p:spPr>
          <a:xfrm>
            <a:off x="1091609" y="1176670"/>
            <a:ext cx="7067108" cy="3125972"/>
          </a:xfrm>
          <a:prstGeom prst="rect">
            <a:avLst/>
          </a:prstGeom>
        </p:spPr>
      </p:pic>
    </p:spTree>
    <p:extLst>
      <p:ext uri="{BB962C8B-B14F-4D97-AF65-F5344CB8AC3E}">
        <p14:creationId xmlns:p14="http://schemas.microsoft.com/office/powerpoint/2010/main" val="190061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BB5ED6-E12B-472D-93EA-F263C2448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6" y="454774"/>
            <a:ext cx="8016949" cy="4233951"/>
          </a:xfrm>
          <a:prstGeom prst="rect">
            <a:avLst/>
          </a:prstGeom>
        </p:spPr>
      </p:pic>
      <p:sp>
        <p:nvSpPr>
          <p:cNvPr id="8" name="TextBox 7">
            <a:extLst>
              <a:ext uri="{FF2B5EF4-FFF2-40B4-BE49-F238E27FC236}">
                <a16:creationId xmlns:a16="http://schemas.microsoft.com/office/drawing/2014/main" id="{6973F89B-215F-40EF-ABCD-B9331BCE22EC}"/>
              </a:ext>
            </a:extLst>
          </p:cNvPr>
          <p:cNvSpPr txBox="1"/>
          <p:nvPr/>
        </p:nvSpPr>
        <p:spPr>
          <a:xfrm>
            <a:off x="510363" y="106326"/>
            <a:ext cx="406163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46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000" b="1" strike="noStrike" spc="-1" dirty="0">
                <a:solidFill>
                  <a:srgbClr val="FFFBF0"/>
                </a:solidFill>
                <a:latin typeface="Times New Roman" panose="02020603050405020304" pitchFamily="18" charset="0"/>
                <a:ea typeface="Old Standard TT"/>
                <a:cs typeface="Times New Roman" panose="02020603050405020304" pitchFamily="18" charset="0"/>
              </a:rPr>
              <a:t>5. Result</a:t>
            </a:r>
          </a:p>
          <a:p>
            <a:r>
              <a:rPr lang="en-US" sz="1600" dirty="0">
                <a:solidFill>
                  <a:schemeClr val="bg1"/>
                </a:solidFill>
                <a:latin typeface="Times New Roman" panose="02020603050405020304" pitchFamily="18" charset="0"/>
                <a:cs typeface="Times New Roman" panose="02020603050405020304" pitchFamily="18" charset="0"/>
              </a:rPr>
              <a:t>During the course of the project. We were able to make a heart disease detection system using Logistic Regression.</a:t>
            </a:r>
            <a:endParaRPr lang="en-IN" sz="1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IN" sz="4200" b="0" strike="noStrike" spc="-1" dirty="0">
              <a:latin typeface="Times New Roman" panose="02020603050405020304" pitchFamily="18" charset="0"/>
              <a:cs typeface="Times New Roman" panose="02020603050405020304" pitchFamily="18" charset="0"/>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6. Conclusion and Future Scope</a:t>
            </a:r>
            <a:endParaRPr lang="en-IN" sz="4200" b="0" strike="noStrike" spc="-1" dirty="0">
              <a:latin typeface="Times New Roman" panose="02020603050405020304" pitchFamily="18" charset="0"/>
              <a:cs typeface="Times New Roman" panose="02020603050405020304" pitchFamily="18" charset="0"/>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84" y="227144"/>
            <a:ext cx="6150248" cy="780443"/>
          </a:xfrm>
        </p:spPr>
        <p:txBody>
          <a:bodyPr/>
          <a:lstStyle/>
          <a:p>
            <a:r>
              <a:rPr lang="en-IN" sz="3000" b="1" dirty="0">
                <a:latin typeface="Times New Roman" panose="02020603050405020304" pitchFamily="18" charset="0"/>
                <a:cs typeface="Times New Roman" panose="02020603050405020304" pitchFamily="18" charset="0"/>
              </a:rPr>
              <a:t>6.1 Conclusion</a:t>
            </a:r>
          </a:p>
        </p:txBody>
      </p:sp>
      <p:sp>
        <p:nvSpPr>
          <p:cNvPr id="3" name="Subtitle 2"/>
          <p:cNvSpPr>
            <a:spLocks noGrp="1"/>
          </p:cNvSpPr>
          <p:nvPr>
            <p:ph type="subTitle"/>
          </p:nvPr>
        </p:nvSpPr>
        <p:spPr>
          <a:xfrm>
            <a:off x="681431" y="1110866"/>
            <a:ext cx="7830281" cy="130618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use of machine learning techniques can be applied to detection of heart-health status but different degrees of accuracy can be obtained. The study has shown the prediction accuracy of three machine learning models to predict the presence or absence of heart diseases.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5712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7804"/>
            <a:ext cx="8069435" cy="792092"/>
          </a:xfrm>
        </p:spPr>
        <p:txBody>
          <a:bodyPr/>
          <a:lstStyle/>
          <a:p>
            <a:r>
              <a:rPr lang="en-IN" sz="3200" b="1" dirty="0">
                <a:latin typeface="Times New Roman" panose="02020603050405020304" pitchFamily="18" charset="0"/>
                <a:cs typeface="Times New Roman" panose="02020603050405020304" pitchFamily="18" charset="0"/>
              </a:rPr>
              <a:t>6.2 </a:t>
            </a:r>
            <a:r>
              <a:rPr lang="en-IN" sz="3000" b="1" dirty="0">
                <a:latin typeface="Times New Roman" panose="02020603050405020304" pitchFamily="18" charset="0"/>
                <a:cs typeface="Times New Roman" panose="02020603050405020304" pitchFamily="18" charset="0"/>
              </a:rPr>
              <a:t>Future</a:t>
            </a:r>
            <a:r>
              <a:rPr lang="en-IN" sz="3200" b="1" dirty="0">
                <a:latin typeface="Times New Roman" panose="02020603050405020304" pitchFamily="18" charset="0"/>
                <a:cs typeface="Times New Roman" panose="02020603050405020304" pitchFamily="18" charset="0"/>
              </a:rPr>
              <a:t> Scope</a:t>
            </a:r>
          </a:p>
        </p:txBody>
      </p:sp>
      <p:sp>
        <p:nvSpPr>
          <p:cNvPr id="3" name="Subtitle 2"/>
          <p:cNvSpPr>
            <a:spLocks noGrp="1"/>
          </p:cNvSpPr>
          <p:nvPr>
            <p:ph type="subTitle"/>
          </p:nvPr>
        </p:nvSpPr>
        <p:spPr>
          <a:xfrm>
            <a:off x="457199" y="1129896"/>
            <a:ext cx="7743280" cy="1555062"/>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study will be extended to adapt the models to be used in mobile applications, it will also consider the identification of various categories of heart diseases.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can also add diet recommendation features according to the category of the heart disease detected.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9615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300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FFFBF0"/>
                </a:solidFill>
                <a:latin typeface="Times New Roman"/>
                <a:ea typeface="Times New Roman"/>
              </a:rPr>
              <a:t>                                           </a:t>
            </a:r>
            <a:r>
              <a:rPr lang="en-IN" sz="1800" b="0" strike="noStrike" spc="-1" dirty="0">
                <a:latin typeface="Times New Roman"/>
                <a:ea typeface="Times New Roman"/>
              </a:rPr>
              <a:t>A Project </a:t>
            </a:r>
            <a:r>
              <a:rPr lang="en-IN" spc="-1" dirty="0">
                <a:latin typeface="Times New Roman"/>
                <a:ea typeface="Times New Roman"/>
              </a:rPr>
              <a:t>Presentation</a:t>
            </a:r>
            <a:r>
              <a:rPr lang="en-IN" sz="1800" b="0" strike="noStrike" spc="-1" dirty="0">
                <a:latin typeface="Times New Roman"/>
                <a:ea typeface="Times New Roman"/>
              </a:rPr>
              <a:t> on</a:t>
            </a:r>
            <a:br>
              <a:rPr dirty="0"/>
            </a:br>
            <a:r>
              <a:rPr lang="en-US" dirty="0"/>
              <a:t>                      </a:t>
            </a:r>
            <a:r>
              <a:rPr lang="en-IN" sz="2400" b="1" spc="-1" dirty="0">
                <a:latin typeface="Times New Roman"/>
              </a:rPr>
              <a:t>Heart Disease Detection System </a:t>
            </a:r>
            <a:br>
              <a:rPr dirty="0"/>
            </a:br>
            <a:r>
              <a:rPr lang="en-US" dirty="0"/>
              <a:t>                     </a:t>
            </a:r>
            <a:r>
              <a:rPr lang="en-IN" sz="1800" b="0" strike="noStrike" spc="-1" dirty="0">
                <a:latin typeface="Times New Roman"/>
                <a:ea typeface="Times New Roman"/>
              </a:rPr>
              <a:t>Submitted in partial fulfilment of the degree of</a:t>
            </a:r>
            <a:br>
              <a:rPr dirty="0"/>
            </a:br>
            <a:r>
              <a:rPr lang="en-US" dirty="0"/>
              <a:t>                                    </a:t>
            </a:r>
            <a:r>
              <a:rPr lang="en-IN" sz="1800" b="0" strike="noStrike" spc="-1" dirty="0">
                <a:latin typeface="Times New Roman"/>
                <a:ea typeface="Times New Roman"/>
              </a:rPr>
              <a:t>Bachelor of Engineering(Sem-6)</a:t>
            </a:r>
          </a:p>
          <a:p>
            <a:pPr>
              <a:lnSpc>
                <a:spcPct val="100000"/>
              </a:lnSpc>
            </a:pPr>
            <a:br>
              <a:rPr dirty="0"/>
            </a:br>
            <a:r>
              <a:rPr lang="en-US" dirty="0"/>
              <a:t>                                                     </a:t>
            </a:r>
            <a:r>
              <a:rPr lang="en-IN" sz="1800" b="0" strike="noStrike" spc="-1" dirty="0">
                <a:solidFill>
                  <a:srgbClr val="FFFBF0"/>
                </a:solidFill>
                <a:latin typeface="Times New Roman"/>
                <a:ea typeface="Times New Roman"/>
              </a:rPr>
              <a:t>in</a:t>
            </a:r>
            <a:br>
              <a:rPr dirty="0"/>
            </a:br>
            <a:r>
              <a:rPr lang="en-US" dirty="0"/>
              <a:t>                         </a:t>
            </a:r>
            <a:r>
              <a:rPr lang="en-IN" sz="1800" b="1" strike="noStrike" spc="-1" dirty="0">
                <a:solidFill>
                  <a:srgbClr val="FFFBF0"/>
                </a:solidFill>
                <a:latin typeface="Times New Roman"/>
                <a:ea typeface="Times New Roman"/>
              </a:rPr>
              <a:t>INFORMATION TECHNOLOGY</a:t>
            </a:r>
            <a:br>
              <a:rPr dirty="0"/>
            </a:br>
            <a:r>
              <a:rPr lang="en-US" dirty="0"/>
              <a:t>                                                    </a:t>
            </a:r>
            <a:r>
              <a:rPr lang="en-IN" sz="1800" b="0" strike="noStrike" spc="-1" dirty="0">
                <a:solidFill>
                  <a:srgbClr val="FFFBF0"/>
                </a:solidFill>
                <a:latin typeface="Times New Roman"/>
                <a:ea typeface="Times New Roman"/>
              </a:rPr>
              <a:t>By</a:t>
            </a:r>
            <a:br>
              <a:rPr dirty="0"/>
            </a:br>
            <a:r>
              <a:rPr lang="en-US" dirty="0"/>
              <a:t>                                   </a:t>
            </a:r>
            <a:r>
              <a:rPr lang="en-IN" spc="-1" dirty="0">
                <a:solidFill>
                  <a:srgbClr val="FFFBF0"/>
                </a:solidFill>
                <a:latin typeface="Times New Roman"/>
              </a:rPr>
              <a:t>Samiksha Pawar </a:t>
            </a:r>
            <a:r>
              <a:rPr lang="en-IN" sz="1800" b="0" strike="noStrike" spc="-1" dirty="0">
                <a:solidFill>
                  <a:srgbClr val="FFFBF0"/>
                </a:solidFill>
                <a:latin typeface="Times New Roman"/>
                <a:ea typeface="Times New Roman"/>
              </a:rPr>
              <a:t>(19104020)</a:t>
            </a:r>
            <a:br>
              <a:rPr dirty="0"/>
            </a:br>
            <a:r>
              <a:rPr lang="en-US" dirty="0"/>
              <a:t>                                 </a:t>
            </a:r>
            <a:r>
              <a:rPr lang="en-IN" spc="-1" dirty="0" err="1">
                <a:solidFill>
                  <a:srgbClr val="FFFBF0"/>
                </a:solidFill>
                <a:latin typeface="Times New Roman"/>
              </a:rPr>
              <a:t>Shreyasha</a:t>
            </a:r>
            <a:r>
              <a:rPr lang="en-IN" spc="-1" dirty="0">
                <a:solidFill>
                  <a:srgbClr val="FFFBF0"/>
                </a:solidFill>
                <a:latin typeface="Times New Roman"/>
              </a:rPr>
              <a:t> Vinerkar </a:t>
            </a:r>
            <a:r>
              <a:rPr lang="en-IN" sz="1800" b="0" strike="noStrike" spc="-1" dirty="0">
                <a:solidFill>
                  <a:srgbClr val="FFFBF0"/>
                </a:solidFill>
                <a:latin typeface="Times New Roman"/>
                <a:ea typeface="Times New Roman"/>
              </a:rPr>
              <a:t>(19104032)</a:t>
            </a:r>
            <a:br>
              <a:rPr dirty="0"/>
            </a:br>
            <a:r>
              <a:rPr lang="en-US" dirty="0"/>
              <a:t>                                     </a:t>
            </a:r>
            <a:r>
              <a:rPr lang="en-IN" spc="-1" dirty="0" err="1">
                <a:solidFill>
                  <a:srgbClr val="FFFBF0"/>
                </a:solidFill>
                <a:latin typeface="Times New Roman"/>
              </a:rPr>
              <a:t>Ragini</a:t>
            </a:r>
            <a:r>
              <a:rPr lang="en-IN" spc="-1" dirty="0">
                <a:solidFill>
                  <a:srgbClr val="FFFBF0"/>
                </a:solidFill>
                <a:latin typeface="Times New Roman"/>
              </a:rPr>
              <a:t> Pandey </a:t>
            </a:r>
            <a:r>
              <a:rPr lang="en-IN" sz="1800" b="0" strike="noStrike" spc="-1" dirty="0">
                <a:solidFill>
                  <a:srgbClr val="FFFBF0"/>
                </a:solidFill>
                <a:latin typeface="Times New Roman"/>
                <a:ea typeface="Times New Roman"/>
              </a:rPr>
              <a:t>(18104065)</a:t>
            </a:r>
            <a:endParaRPr lang="en-IN" dirty="0"/>
          </a:p>
          <a:p>
            <a:pPr>
              <a:lnSpc>
                <a:spcPct val="100000"/>
              </a:lnSpc>
            </a:pPr>
            <a:endParaRPr lang="en-IN" sz="1800" b="0" strike="noStrike" spc="-1" dirty="0">
              <a:solidFill>
                <a:srgbClr val="FFFBF0"/>
              </a:solidFill>
              <a:latin typeface="Times New Roman"/>
              <a:ea typeface="Times New Roman"/>
            </a:endParaRPr>
          </a:p>
          <a:p>
            <a:pPr>
              <a:lnSpc>
                <a:spcPct val="100000"/>
              </a:lnSpc>
            </a:pPr>
            <a:r>
              <a:rPr lang="en-IN" sz="1800" b="0" strike="noStrike" spc="-1" dirty="0">
                <a:solidFill>
                  <a:srgbClr val="FFFBF0"/>
                </a:solidFill>
                <a:latin typeface="Times New Roman"/>
                <a:ea typeface="Times New Roman"/>
              </a:rPr>
              <a:t>                                         Under the Guidance of</a:t>
            </a:r>
            <a:br>
              <a:rPr dirty="0"/>
            </a:br>
            <a:r>
              <a:rPr lang="en-US" dirty="0"/>
              <a:t>                                         </a:t>
            </a:r>
            <a:r>
              <a:rPr lang="en-US" dirty="0">
                <a:solidFill>
                  <a:schemeClr val="bg2">
                    <a:lumMod val="90000"/>
                  </a:schemeClr>
                </a:solidFill>
                <a:latin typeface="Times New Roman" panose="02020603050405020304" pitchFamily="18" charset="0"/>
                <a:cs typeface="Times New Roman" panose="02020603050405020304" pitchFamily="18" charset="0"/>
              </a:rPr>
              <a:t>Prof.</a:t>
            </a:r>
            <a:r>
              <a:rPr lang="en-IN" spc="-1" dirty="0">
                <a:solidFill>
                  <a:srgbClr val="FFFBF0"/>
                </a:solidFill>
                <a:latin typeface="Times New Roman"/>
              </a:rPr>
              <a:t>Mansi </a:t>
            </a:r>
            <a:r>
              <a:rPr lang="en-IN" spc="-1" dirty="0" err="1">
                <a:solidFill>
                  <a:srgbClr val="FFFBF0"/>
                </a:solidFill>
                <a:latin typeface="Times New Roman"/>
              </a:rPr>
              <a:t>Choche</a:t>
            </a:r>
            <a:br>
              <a:rPr dirty="0"/>
            </a:br>
            <a:br>
              <a:rPr dirty="0"/>
            </a:br>
            <a:br>
              <a:rPr dirty="0"/>
            </a:br>
            <a:endParaRPr lang="en-IN" sz="1800"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263891"/>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876251"/>
            <a:ext cx="8519760" cy="405788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buFont typeface="Arial" panose="020B0604020202020204" pitchFamily="34" charset="0"/>
              <a:buChar char="•"/>
            </a:pPr>
            <a:r>
              <a:rPr lang="en-IN" sz="1480" dirty="0">
                <a:solidFill>
                  <a:srgbClr val="000000"/>
                </a:solidFill>
                <a:latin typeface="Times New Roman" panose="02020603050405020304" pitchFamily="18" charset="0"/>
                <a:cs typeface="Times New Roman" panose="02020603050405020304" pitchFamily="18" charset="0"/>
              </a:rPr>
              <a:t>A, A. S., &amp; </a:t>
            </a:r>
            <a:r>
              <a:rPr lang="en-IN" sz="1480" dirty="0" err="1">
                <a:solidFill>
                  <a:srgbClr val="000000"/>
                </a:solidFill>
                <a:latin typeface="Times New Roman" panose="02020603050405020304" pitchFamily="18" charset="0"/>
                <a:cs typeface="Times New Roman" panose="02020603050405020304" pitchFamily="18" charset="0"/>
              </a:rPr>
              <a:t>Naik</a:t>
            </a:r>
            <a:r>
              <a:rPr lang="en-IN" sz="1480" dirty="0">
                <a:solidFill>
                  <a:srgbClr val="000000"/>
                </a:solidFill>
                <a:latin typeface="Times New Roman" panose="02020603050405020304" pitchFamily="18" charset="0"/>
                <a:cs typeface="Times New Roman" panose="02020603050405020304" pitchFamily="18" charset="0"/>
              </a:rPr>
              <a:t>, C. (2016). Different Data Mining Approaches for Predicting Heart Disease, 277–281. </a:t>
            </a:r>
            <a:r>
              <a:rPr lang="en-IN" sz="1480" dirty="0">
                <a:solidFill>
                  <a:srgbClr val="000000"/>
                </a:solidFill>
                <a:latin typeface="Times New Roman" panose="02020603050405020304" pitchFamily="18" charset="0"/>
                <a:cs typeface="Times New Roman" panose="02020603050405020304" pitchFamily="18" charset="0"/>
                <a:hlinkClick r:id="rId2"/>
              </a:rPr>
              <a:t>https://doi.org/10.15680/IJIRSET.2016.0505545</a:t>
            </a:r>
            <a:endParaRPr lang="en-IN" sz="148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8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80" dirty="0" err="1">
                <a:solidFill>
                  <a:srgbClr val="000000"/>
                </a:solidFill>
                <a:latin typeface="Times New Roman" panose="02020603050405020304" pitchFamily="18" charset="0"/>
                <a:cs typeface="Times New Roman" panose="02020603050405020304" pitchFamily="18" charset="0"/>
              </a:rPr>
              <a:t>Beyene</a:t>
            </a:r>
            <a:r>
              <a:rPr lang="en-IN" sz="1480" dirty="0">
                <a:solidFill>
                  <a:srgbClr val="000000"/>
                </a:solidFill>
                <a:latin typeface="Times New Roman" panose="02020603050405020304" pitchFamily="18" charset="0"/>
                <a:cs typeface="Times New Roman" panose="02020603050405020304" pitchFamily="18" charset="0"/>
              </a:rPr>
              <a:t>, C., &amp; </a:t>
            </a:r>
            <a:r>
              <a:rPr lang="en-IN" sz="1480" dirty="0" err="1">
                <a:solidFill>
                  <a:srgbClr val="000000"/>
                </a:solidFill>
                <a:latin typeface="Times New Roman" panose="02020603050405020304" pitchFamily="18" charset="0"/>
                <a:cs typeface="Times New Roman" panose="02020603050405020304" pitchFamily="18" charset="0"/>
              </a:rPr>
              <a:t>Kamat</a:t>
            </a:r>
            <a:r>
              <a:rPr lang="en-IN" sz="1480" dirty="0">
                <a:solidFill>
                  <a:srgbClr val="000000"/>
                </a:solidFill>
                <a:latin typeface="Times New Roman" panose="02020603050405020304" pitchFamily="18" charset="0"/>
                <a:cs typeface="Times New Roman" panose="02020603050405020304" pitchFamily="18" charset="0"/>
              </a:rPr>
              <a:t>, P. (2018). Survey on prediction and analysis the occurrence of heart disease using data mining techniques. International Journal of Pure and Applied Mathematics, 118(Special Issue 8), 165–173. Retrieved from </a:t>
            </a:r>
            <a:r>
              <a:rPr lang="en-IN" sz="1480" dirty="0">
                <a:solidFill>
                  <a:srgbClr val="000000"/>
                </a:solidFill>
                <a:latin typeface="Times New Roman" panose="02020603050405020304" pitchFamily="18" charset="0"/>
                <a:cs typeface="Times New Roman" panose="02020603050405020304" pitchFamily="18" charset="0"/>
                <a:hlinkClick r:id="rId3"/>
              </a:rPr>
              <a:t>https://www.scopus.com/inward/record.uri?eid=2-s2.0-85041895038&amp;partnerID=40&amp;md5=2f0b0c5191a82bc0c3f0daf67d73bc81</a:t>
            </a:r>
            <a:endParaRPr lang="en-IN" sz="1480" dirty="0">
              <a:solidFill>
                <a:srgbClr val="000000"/>
              </a:solidFill>
              <a:latin typeface="Times New Roman" panose="02020603050405020304" pitchFamily="18" charset="0"/>
              <a:cs typeface="Times New Roman" panose="02020603050405020304" pitchFamily="18" charset="0"/>
            </a:endParaRPr>
          </a:p>
          <a:p>
            <a:r>
              <a:rPr lang="en-IN" sz="1480"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480" dirty="0">
                <a:solidFill>
                  <a:srgbClr val="000000"/>
                </a:solidFill>
                <a:latin typeface="Times New Roman" panose="02020603050405020304" pitchFamily="18" charset="0"/>
                <a:cs typeface="Times New Roman" panose="02020603050405020304" pitchFamily="18" charset="0"/>
              </a:rPr>
              <a:t>https://www.researchgate.net/publication/331589020_Heart_Disease_Prediction_System</a:t>
            </a:r>
          </a:p>
          <a:p>
            <a:pPr marL="285750" indent="-285750">
              <a:buFont typeface="Arial" panose="020B0604020202020204" pitchFamily="34" charset="0"/>
              <a:buChar char="•"/>
            </a:pPr>
            <a:r>
              <a:rPr lang="en-IN" sz="1480" dirty="0" err="1">
                <a:solidFill>
                  <a:srgbClr val="000000"/>
                </a:solidFill>
                <a:latin typeface="Times New Roman" panose="02020603050405020304" pitchFamily="18" charset="0"/>
                <a:cs typeface="Times New Roman" panose="02020603050405020304" pitchFamily="18" charset="0"/>
              </a:rPr>
              <a:t>Kirmani</a:t>
            </a:r>
            <a:r>
              <a:rPr lang="en-IN" sz="1480" dirty="0">
                <a:solidFill>
                  <a:srgbClr val="000000"/>
                </a:solidFill>
                <a:latin typeface="Times New Roman" panose="02020603050405020304" pitchFamily="18" charset="0"/>
                <a:cs typeface="Times New Roman" panose="02020603050405020304" pitchFamily="18" charset="0"/>
              </a:rPr>
              <a:t>, M. (2017). Cardiovascular Disease Prediction using Data Mining Techniques. Oriental Journal of Computer Science and Technology, 10(2), 520–528. </a:t>
            </a:r>
            <a:r>
              <a:rPr lang="en-IN" sz="1480" dirty="0">
                <a:solidFill>
                  <a:srgbClr val="000000"/>
                </a:solidFill>
                <a:latin typeface="Times New Roman" panose="02020603050405020304" pitchFamily="18" charset="0"/>
                <a:cs typeface="Times New Roman" panose="02020603050405020304" pitchFamily="18" charset="0"/>
                <a:hlinkClick r:id="rId4"/>
              </a:rPr>
              <a:t>https://doi.org/10.13005/ojcst/10.02.38</a:t>
            </a:r>
            <a:endParaRPr lang="en-IN" sz="148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8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80" dirty="0" err="1">
                <a:solidFill>
                  <a:srgbClr val="000000"/>
                </a:solidFill>
                <a:latin typeface="Times New Roman" panose="02020603050405020304" pitchFamily="18" charset="0"/>
                <a:cs typeface="Times New Roman" panose="02020603050405020304" pitchFamily="18" charset="0"/>
              </a:rPr>
              <a:t>Polaraju</a:t>
            </a:r>
            <a:r>
              <a:rPr lang="en-IN" sz="1480" dirty="0">
                <a:solidFill>
                  <a:srgbClr val="000000"/>
                </a:solidFill>
                <a:latin typeface="Times New Roman" panose="02020603050405020304" pitchFamily="18" charset="0"/>
                <a:cs typeface="Times New Roman" panose="02020603050405020304" pitchFamily="18" charset="0"/>
              </a:rPr>
              <a:t>, K., </a:t>
            </a:r>
            <a:r>
              <a:rPr lang="en-IN" sz="1480" dirty="0" err="1">
                <a:solidFill>
                  <a:srgbClr val="000000"/>
                </a:solidFill>
                <a:latin typeface="Times New Roman" panose="02020603050405020304" pitchFamily="18" charset="0"/>
                <a:cs typeface="Times New Roman" panose="02020603050405020304" pitchFamily="18" charset="0"/>
              </a:rPr>
              <a:t>Durga</a:t>
            </a:r>
            <a:r>
              <a:rPr lang="en-IN" sz="1480" dirty="0">
                <a:solidFill>
                  <a:srgbClr val="000000"/>
                </a:solidFill>
                <a:latin typeface="Times New Roman" panose="02020603050405020304" pitchFamily="18" charset="0"/>
                <a:cs typeface="Times New Roman" panose="02020603050405020304" pitchFamily="18" charset="0"/>
              </a:rPr>
              <a:t> Prasad, D., &amp; Tech Scholar, M. (2017). Prediction of Heart Disease using Multiple Linear Regression Model. International Journal of Engineering Development and Research, 5(4), 2321–9939. Retrieved from </a:t>
            </a:r>
            <a:r>
              <a:rPr lang="en-IN" sz="1480" dirty="0">
                <a:solidFill>
                  <a:srgbClr val="000000"/>
                </a:solidFill>
                <a:latin typeface="Times New Roman" panose="02020603050405020304" pitchFamily="18" charset="0"/>
                <a:cs typeface="Times New Roman" panose="02020603050405020304" pitchFamily="18" charset="0"/>
                <a:hlinkClick r:id="rId5"/>
              </a:rPr>
              <a:t>www.ijedr.org</a:t>
            </a:r>
            <a:endParaRPr lang="en-IN" sz="148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8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2067592"/>
            <a:ext cx="8118000" cy="85267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dirty="0">
                <a:solidFill>
                  <a:srgbClr val="FFFBF0"/>
                </a:solidFill>
                <a:latin typeface="Times New Roman"/>
                <a:ea typeface="Times New Roman"/>
              </a:rPr>
              <a:t>1.Project Conception and Initiation</a:t>
            </a:r>
            <a:endParaRPr lang="en-IN" sz="4000" b="0" strike="noStrike" spc="-1" dirty="0">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     The main objective of this research is to develop a heart prediction system. The system can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discover and extract hidden knowledge associated with diseases from a historical heart data set</a:t>
            </a: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Provides new approach to concealed patterns in the data.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Helps avoid human biasness.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To implement Logistic Regression that classifies the disease as per the input of the user.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Reduce the cost of medical tests.</a:t>
            </a:r>
          </a:p>
          <a:p>
            <a:pPr marL="457200" indent="-227880">
              <a:lnSpc>
                <a:spcPct val="115000"/>
              </a:lnSpc>
            </a:pPr>
            <a:endParaRPr lang="en-IN" sz="1800"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31" y="331980"/>
            <a:ext cx="8014105" cy="640662"/>
          </a:xfrm>
        </p:spPr>
        <p:txBody>
          <a:bodyPr/>
          <a:lstStyle/>
          <a:p>
            <a:r>
              <a:rPr lang="en-IN" sz="3200" b="1" dirty="0">
                <a:latin typeface="Times New Roman" panose="02020603050405020304" pitchFamily="18" charset="0"/>
                <a:cs typeface="Times New Roman" panose="02020603050405020304" pitchFamily="18" charset="0"/>
              </a:rPr>
              <a:t>1.2 </a:t>
            </a:r>
            <a:r>
              <a:rPr lang="en-IN" sz="3000" b="1" dirty="0">
                <a:latin typeface="Times New Roman" panose="02020603050405020304" pitchFamily="18" charset="0"/>
                <a:cs typeface="Times New Roman" panose="02020603050405020304" pitchFamily="18" charset="0"/>
              </a:rPr>
              <a:t>Literature</a:t>
            </a:r>
            <a:r>
              <a:rPr lang="en-IN" sz="3200" b="1"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Review</a:t>
            </a:r>
          </a:p>
        </p:txBody>
      </p:sp>
      <p:sp>
        <p:nvSpPr>
          <p:cNvPr id="4" name="TextBox 3">
            <a:extLst>
              <a:ext uri="{FF2B5EF4-FFF2-40B4-BE49-F238E27FC236}">
                <a16:creationId xmlns:a16="http://schemas.microsoft.com/office/drawing/2014/main" id="{EF33AEE5-805F-4C42-9B21-276616F26B55}"/>
              </a:ext>
            </a:extLst>
          </p:cNvPr>
          <p:cNvSpPr txBox="1"/>
          <p:nvPr/>
        </p:nvSpPr>
        <p:spPr>
          <a:xfrm>
            <a:off x="320331" y="972642"/>
            <a:ext cx="8014105" cy="2800767"/>
          </a:xfrm>
          <a:prstGeom prst="rect">
            <a:avLst/>
          </a:prstGeom>
          <a:noFill/>
        </p:spPr>
        <p:txBody>
          <a:bodyPr wrap="square" rtlCol="0">
            <a:spAutoFit/>
          </a:bodyPr>
          <a:lstStyle/>
          <a:p>
            <a:pPr marL="285750" indent="-285750" algn="l">
              <a:buFont typeface="Arial" panose="020B0604020202020204" pitchFamily="34" charset="0"/>
              <a:buChar char="•"/>
            </a:pPr>
            <a:r>
              <a:rPr lang="en-IN" sz="1400" b="0" i="0" dirty="0">
                <a:solidFill>
                  <a:srgbClr val="000000"/>
                </a:solidFill>
                <a:effectLst/>
                <a:latin typeface="Times New Roman" panose="02020603050405020304" pitchFamily="18" charset="0"/>
                <a:cs typeface="Times New Roman" panose="02020603050405020304" pitchFamily="18" charset="0"/>
              </a:rPr>
              <a:t>(</a:t>
            </a:r>
            <a:r>
              <a:rPr lang="en-IN" sz="1400" b="0" i="0" dirty="0" err="1">
                <a:solidFill>
                  <a:srgbClr val="000000"/>
                </a:solidFill>
                <a:effectLst/>
                <a:latin typeface="Times New Roman" panose="02020603050405020304" pitchFamily="18" charset="0"/>
                <a:cs typeface="Times New Roman" panose="02020603050405020304" pitchFamily="18" charset="0"/>
              </a:rPr>
              <a:t>Beyene</a:t>
            </a:r>
            <a:r>
              <a:rPr lang="en-IN" sz="1400" b="0" i="0" dirty="0">
                <a:solidFill>
                  <a:srgbClr val="000000"/>
                </a:solidFill>
                <a:effectLst/>
                <a:latin typeface="Times New Roman" panose="02020603050405020304" pitchFamily="18" charset="0"/>
                <a:cs typeface="Times New Roman" panose="02020603050405020304" pitchFamily="18" charset="0"/>
              </a:rPr>
              <a:t> &amp; </a:t>
            </a:r>
            <a:r>
              <a:rPr lang="en-IN" sz="1400" b="0" i="0" dirty="0" err="1">
                <a:solidFill>
                  <a:srgbClr val="000000"/>
                </a:solidFill>
                <a:effectLst/>
                <a:latin typeface="Times New Roman" panose="02020603050405020304" pitchFamily="18" charset="0"/>
                <a:cs typeface="Times New Roman" panose="02020603050405020304" pitchFamily="18" charset="0"/>
              </a:rPr>
              <a:t>Kamat</a:t>
            </a:r>
            <a:r>
              <a:rPr lang="en-IN" sz="1400" b="0" i="0" dirty="0">
                <a:solidFill>
                  <a:srgbClr val="000000"/>
                </a:solidFill>
                <a:effectLst/>
                <a:latin typeface="Times New Roman" panose="02020603050405020304" pitchFamily="18" charset="0"/>
                <a:cs typeface="Times New Roman" panose="02020603050405020304" pitchFamily="18" charset="0"/>
              </a:rPr>
              <a:t>, 2018) ⁠recommended different algorithms like Naive Bayes, Classification Tree, KNN, Logistic Regression, SVM and ANN. The Logistic Regression gives better accuracy compared to other algorithms.</a:t>
            </a:r>
          </a:p>
          <a:p>
            <a:pPr marL="285750" indent="-285750" algn="l">
              <a:buFont typeface="Arial" panose="020B0604020202020204" pitchFamily="34" charset="0"/>
              <a:buChar char="•"/>
            </a:pPr>
            <a:r>
              <a:rPr lang="en-IN" sz="1400" b="0" i="0" dirty="0">
                <a:solidFill>
                  <a:srgbClr val="000000"/>
                </a:solidFill>
                <a:effectLst/>
                <a:latin typeface="Times New Roman" panose="02020603050405020304" pitchFamily="18" charset="0"/>
                <a:cs typeface="Times New Roman" panose="02020603050405020304" pitchFamily="18" charset="0"/>
              </a:rPr>
              <a:t>(</a:t>
            </a:r>
            <a:r>
              <a:rPr lang="en-IN" sz="1400" b="0" i="0" dirty="0" err="1">
                <a:solidFill>
                  <a:srgbClr val="000000"/>
                </a:solidFill>
                <a:effectLst/>
                <a:latin typeface="Times New Roman" panose="02020603050405020304" pitchFamily="18" charset="0"/>
                <a:cs typeface="Times New Roman" panose="02020603050405020304" pitchFamily="18" charset="0"/>
              </a:rPr>
              <a:t>Beyene</a:t>
            </a:r>
            <a:r>
              <a:rPr lang="en-IN" sz="1400" b="0" i="0" dirty="0">
                <a:solidFill>
                  <a:srgbClr val="000000"/>
                </a:solidFill>
                <a:effectLst/>
                <a:latin typeface="Times New Roman" panose="02020603050405020304" pitchFamily="18" charset="0"/>
                <a:cs typeface="Times New Roman" panose="02020603050405020304" pitchFamily="18" charset="0"/>
              </a:rPr>
              <a:t> &amp; </a:t>
            </a:r>
            <a:r>
              <a:rPr lang="en-IN" sz="1400" b="0" i="0" dirty="0" err="1">
                <a:solidFill>
                  <a:srgbClr val="000000"/>
                </a:solidFill>
                <a:effectLst/>
                <a:latin typeface="Times New Roman" panose="02020603050405020304" pitchFamily="18" charset="0"/>
                <a:cs typeface="Times New Roman" panose="02020603050405020304" pitchFamily="18" charset="0"/>
              </a:rPr>
              <a:t>Kamat</a:t>
            </a:r>
            <a:r>
              <a:rPr lang="en-IN" sz="1400" b="0" i="0" dirty="0">
                <a:solidFill>
                  <a:srgbClr val="000000"/>
                </a:solidFill>
                <a:effectLst/>
                <a:latin typeface="Times New Roman" panose="02020603050405020304" pitchFamily="18" charset="0"/>
                <a:cs typeface="Times New Roman" panose="02020603050405020304" pitchFamily="18" charset="0"/>
              </a:rPr>
              <a:t>, 2018) ⁠ suggested Heart Disease Prediction </a:t>
            </a:r>
          </a:p>
          <a:p>
            <a:pPr algn="l"/>
            <a:r>
              <a:rPr lang="en-IN" sz="1400" b="0" i="0" dirty="0">
                <a:solidFill>
                  <a:srgbClr val="000000"/>
                </a:solidFill>
                <a:effectLst/>
                <a:latin typeface="Times New Roman" panose="02020603050405020304" pitchFamily="18" charset="0"/>
                <a:cs typeface="Times New Roman" panose="02020603050405020304" pitchFamily="18" charset="0"/>
              </a:rPr>
              <a:t>      System using Data Mining Techniques</a:t>
            </a: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 &amp; Naik, 2016) ⁠ recommended to develop the prediction system which will diagnosis the heart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disease from patient’s medical data set. 13 risk factors of input attributes have considered to build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the system. After analysis of the data from the dataset, data cleaning and data integration was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performed. He used k-means and naïve Bayes to predict heart disease. This paper is to build the </a:t>
            </a:r>
          </a:p>
          <a:p>
            <a:pPr algn="l"/>
            <a:r>
              <a:rPr lang="en-US" sz="1400" b="0" i="0" dirty="0">
                <a:solidFill>
                  <a:srgbClr val="000000"/>
                </a:solidFill>
                <a:effectLst/>
                <a:latin typeface="Times New Roman" panose="02020603050405020304" pitchFamily="18" charset="0"/>
                <a:cs typeface="Times New Roman" panose="02020603050405020304" pitchFamily="18" charset="0"/>
              </a:rPr>
              <a:t>       system using historical heart database that gives diagnosis.</a:t>
            </a:r>
          </a:p>
          <a:p>
            <a:pPr marL="285750" indent="-285750" algn="l">
              <a:buFont typeface="Arial" panose="020B0604020202020204" pitchFamily="34" charset="0"/>
              <a:buChar char="•"/>
            </a:pP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86744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major challenge in heart disease is its detection. There are instruments available which can predict heart disease but either they are expensive or are not efficient to calculate chance of heart disease in human.</a:t>
            </a: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 However, it is not possible to monitor patients every day in all cases accurately and consultation of a patient for 24 hours by a doctor is not available since it requires more sapience, time and expertise.</a:t>
            </a: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 Since we have a good amount of data in today’s world, we can use various machine learning algorithms to analyze the data for hidden patterns. The hidden patterns can be used for health diagnosis in medicinal data</a:t>
            </a:r>
            <a:r>
              <a:rPr lang="en-IN" spc="-1" dirty="0">
                <a:solidFill>
                  <a:srgbClr val="000000"/>
                </a:solidFill>
                <a:latin typeface="Old Standard TT"/>
              </a:rPr>
              <a:t>.</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integration of clinical decision support with computer-based patient records could reduce medical errors, enhance patient safety, decrease unwanted practice variation, and improve patient outcome.</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potential to generate a knowledge-rich environment which can help to significantly improve the quality of clinical decisions.</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Jupyter Notebook</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Google Collab</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Python 3.10.2</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Flask</a:t>
            </a:r>
            <a:r>
              <a:rPr lang="en-IN"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285750" indent="-285750">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HTML</a:t>
            </a:r>
            <a:r>
              <a:rPr lang="en-IN"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285750" indent="-285750">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CSS</a:t>
            </a:r>
          </a:p>
          <a:p>
            <a:pPr marL="457200" indent="-227880">
              <a:lnSpc>
                <a:spcPct val="115000"/>
              </a:lnSpc>
            </a:pPr>
            <a:endParaRPr lang="en-IN"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1787</TotalTime>
  <Words>954</Words>
  <Application>Microsoft Office PowerPoint</Application>
  <PresentationFormat>On-screen Show (16:9)</PresentationFormat>
  <Paragraphs>68</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1.2 Literature Review</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6.1 Conclusion</vt:lpstr>
      <vt:lpstr>6.2 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Sneha pawar</cp:lastModifiedBy>
  <cp:revision>20</cp:revision>
  <dcterms:modified xsi:type="dcterms:W3CDTF">2022-04-24T16:37:00Z</dcterms:modified>
  <dc:language>en-IN</dc:language>
</cp:coreProperties>
</file>