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256" r:id="rId3"/>
    <p:sldId id="257" r:id="rId4"/>
    <p:sldId id="258" r:id="rId5"/>
    <p:sldId id="260" r:id="rId6"/>
    <p:sldId id="281" r:id="rId7"/>
    <p:sldId id="262" r:id="rId8"/>
    <p:sldId id="263" r:id="rId9"/>
    <p:sldId id="264" r:id="rId10"/>
    <p:sldId id="266" r:id="rId11"/>
    <p:sldId id="267" r:id="rId12"/>
    <p:sldId id="268" r:id="rId13"/>
    <p:sldId id="296" r:id="rId14"/>
    <p:sldId id="297" r:id="rId15"/>
    <p:sldId id="272" r:id="rId16"/>
    <p:sldId id="298" r:id="rId17"/>
    <p:sldId id="274" r:id="rId18"/>
    <p:sldId id="300" r:id="rId19"/>
    <p:sldId id="275" r:id="rId20"/>
    <p:sldId id="293" r:id="rId21"/>
    <p:sldId id="276" r:id="rId22"/>
    <p:sldId id="278" r:id="rId2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3EFD42F7-718C-4B98-AAEC-167E6DDD60A7}" type="datetimeFigureOut">
              <a:rPr lang="en-US" smtClean="0"/>
              <a:t>4/23/2022</a:t>
            </a:fld>
            <a:endParaRPr lang="en-US"/>
          </a:p>
        </p:txBody>
      </p:sp>
      <p:sp>
        <p:nvSpPr>
          <p:cNvPr id="4" name="Slide Image Placeholder 3"/>
          <p:cNvSpPr>
            <a:spLocks noGrp="1" noRot="1" noChangeAspect="1"/>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968" y="5145282"/>
            <a:ext cx="6047740" cy="420977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altLang="en-US"/>
              <a:t>This is a flow diagram of our chess engine. After registering move from the user we need to validate the move whether it is legal or not. explain stuff...... In move generation game tree of possible board positions is created. Search function will search that game tree and find the optimal move with  position evaluation.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panose="020B0604020202020204"/>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panose="020B0604020202020204"/>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panose="020B0604020202020204"/>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panose="020B0604020202020204"/>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panose="020B0604020202020204"/>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a:fillRect/>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a:solidFill>
                  <a:srgbClr val="FFFBF0"/>
                </a:solidFill>
                <a:latin typeface="Times New Roman" panose="02020603050405020304"/>
                <a:ea typeface="Times New Roman" panose="02020603050405020304"/>
              </a:rPr>
              <a:t>Department of Information Technology</a:t>
            </a:r>
            <a:endParaRPr lang="en-IN" sz="3000" b="0" strike="noStrike" spc="-1">
              <a:latin typeface="Arial" panose="020B0604020202020204"/>
            </a:endParaRPr>
          </a:p>
          <a:p>
            <a:pPr algn="ctr">
              <a:lnSpc>
                <a:spcPct val="100000"/>
              </a:lnSpc>
            </a:pPr>
            <a:r>
              <a:rPr lang="en-IN" sz="3000" b="1" strike="noStrike" spc="-1">
                <a:solidFill>
                  <a:srgbClr val="FFFBF0"/>
                </a:solidFill>
                <a:latin typeface="Times New Roman" panose="02020603050405020304"/>
                <a:ea typeface="Times New Roman" panose="02020603050405020304"/>
              </a:rPr>
              <a:t>NBA Accredited</a:t>
            </a:r>
            <a:br>
              <a:rPr lang="en-IN" sz="3000" b="1" strike="noStrike" spc="-1">
                <a:solidFill>
                  <a:srgbClr val="FFFBF0"/>
                </a:solidFill>
                <a:latin typeface="Times New Roman" panose="02020603050405020304"/>
                <a:ea typeface="Times New Roman" panose="02020603050405020304"/>
              </a:rPr>
            </a:br>
            <a:r>
              <a:rPr lang="en-IN" sz="2400" b="0" strike="noStrike" spc="-1">
                <a:solidFill>
                  <a:srgbClr val="FFFBF0"/>
                </a:solidFill>
                <a:latin typeface="Times New Roman" panose="02020603050405020304"/>
                <a:ea typeface="Times New Roman" panose="02020603050405020304"/>
              </a:rPr>
              <a:t>A.P. Shah Institute of Technology</a:t>
            </a:r>
            <a:br>
              <a:rPr lang="en-IN" sz="2400" b="0" strike="noStrike" spc="-1">
                <a:solidFill>
                  <a:srgbClr val="FFFBF0"/>
                </a:solidFill>
                <a:latin typeface="Times New Roman" panose="02020603050405020304"/>
                <a:ea typeface="Times New Roman" panose="02020603050405020304"/>
              </a:rPr>
            </a:br>
            <a:r>
              <a:rPr lang="en-IN" sz="2400" b="0" strike="noStrike" spc="-1">
                <a:solidFill>
                  <a:srgbClr val="FFFBF0"/>
                </a:solidFill>
                <a:latin typeface="Times New Roman" panose="02020603050405020304"/>
                <a:ea typeface="Times New Roman" panose="02020603050405020304"/>
              </a:rPr>
              <a:t>G.B.Road,Kasarvadavli, Thane(W), Mumbai-400615</a:t>
            </a:r>
            <a:br>
              <a:rPr lang="en-IN" sz="2400" b="0" strike="noStrike" spc="-1">
                <a:solidFill>
                  <a:srgbClr val="FFFBF0"/>
                </a:solidFill>
                <a:latin typeface="Times New Roman" panose="02020603050405020304"/>
                <a:ea typeface="Times New Roman" panose="02020603050405020304"/>
              </a:rPr>
            </a:br>
            <a:r>
              <a:rPr lang="en-IN" sz="2400" b="0" strike="noStrike" spc="-1">
                <a:solidFill>
                  <a:srgbClr val="FFFBF0"/>
                </a:solidFill>
                <a:latin typeface="Times New Roman" panose="02020603050405020304"/>
                <a:ea typeface="Times New Roman" panose="02020603050405020304"/>
              </a:rPr>
              <a:t>UNIVERSITY OF MUMBAI</a:t>
            </a:r>
            <a:br>
              <a:rPr lang="en-IN" sz="2400" b="0" strike="noStrike" spc="-1">
                <a:solidFill>
                  <a:srgbClr val="FFFBF0"/>
                </a:solidFill>
                <a:latin typeface="Times New Roman" panose="02020603050405020304"/>
                <a:ea typeface="Times New Roman" panose="02020603050405020304"/>
              </a:rPr>
            </a:br>
            <a:r>
              <a:rPr lang="en-IN" sz="2400" b="0" strike="noStrike" spc="-1">
                <a:solidFill>
                  <a:srgbClr val="FFFBF0"/>
                </a:solidFill>
                <a:latin typeface="Times New Roman" panose="02020603050405020304"/>
                <a:ea typeface="Times New Roman" panose="02020603050405020304"/>
              </a:rPr>
              <a:t>Academic Year 2021-2022</a:t>
            </a:r>
            <a:endParaRPr lang="en-IN" sz="2400" b="0" strike="noStrike" spc="-1">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2.1 Proposed System</a:t>
            </a:r>
            <a:endParaRPr lang="en-IN" sz="3000" b="0" strike="noStrike" spc="-1">
              <a:latin typeface="Arial" panose="020B0604020202020204"/>
            </a:endParaRPr>
          </a:p>
        </p:txBody>
      </p:sp>
      <p:sp>
        <p:nvSpPr>
          <p:cNvPr id="101" name="CustomShape 2"/>
          <p:cNvSpPr/>
          <p:nvPr/>
        </p:nvSpPr>
        <p:spPr>
          <a:xfrm>
            <a:off x="311785" y="1171575"/>
            <a:ext cx="8519795" cy="361632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265" algn="just">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In chess we are using a game tree which is a directed graph whose nodes are positions in the game and edges are moves the player make.</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342265" algn="just">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Game tree will have all required states of a particular chess game.</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342265" algn="just">
              <a:lnSpc>
                <a:spcPct val="150000"/>
              </a:lnSpc>
              <a:buClr>
                <a:srgbClr val="000000"/>
              </a:buClr>
              <a:buFont typeface="Old Standard TT"/>
              <a:buChar char="●"/>
            </a:pPr>
            <a:r>
              <a:rPr lang="en-IN" sz="1800" b="0" strike="noStrike" spc="-1">
                <a:latin typeface="Times New Roman" panose="02020603050405020304" charset="0"/>
                <a:cs typeface="Times New Roman" panose="02020603050405020304" charset="0"/>
              </a:rPr>
              <a:t>For finding the best possible move from the Game tree, Searching algorithms like Min-Max will be used with </a:t>
            </a:r>
            <a:r>
              <a:rPr lang="en-IN" spc="-1">
                <a:latin typeface="Times New Roman" panose="02020603050405020304" charset="0"/>
                <a:cs typeface="Times New Roman" panose="02020603050405020304" charset="0"/>
                <a:sym typeface="+mn-ea"/>
              </a:rPr>
              <a:t>iterative deepening</a:t>
            </a:r>
            <a:r>
              <a:rPr lang="en-IN" sz="1800" b="0" strike="noStrike" spc="-1">
                <a:latin typeface="Times New Roman" panose="02020603050405020304" charset="0"/>
                <a:cs typeface="Times New Roman" panose="02020603050405020304" charset="0"/>
              </a:rPr>
              <a:t>. To increase the computation speed we will use Alpha-Beta prunning.</a:t>
            </a:r>
          </a:p>
          <a:p>
            <a:pPr marL="457200" indent="-342265" algn="just">
              <a:lnSpc>
                <a:spcPct val="150000"/>
              </a:lnSpc>
              <a:buClr>
                <a:srgbClr val="000000"/>
              </a:buClr>
              <a:buFont typeface="Old Standard TT"/>
              <a:buChar char="●"/>
            </a:pPr>
            <a:r>
              <a:rPr lang="en-IN" sz="1800" b="0" strike="noStrike" spc="-1">
                <a:latin typeface="Times New Roman" panose="02020603050405020304" charset="0"/>
                <a:cs typeface="Times New Roman" panose="02020603050405020304" charset="0"/>
              </a:rPr>
              <a:t>For special rules in chess such as Castling, Pawn promotion, en passant special boolean functions will be use to determine if such rules are applicable or not.</a:t>
            </a:r>
          </a:p>
          <a:p>
            <a:pPr marL="457200" indent="-342265">
              <a:lnSpc>
                <a:spcPct val="115000"/>
              </a:lnSpc>
              <a:buClr>
                <a:srgbClr val="000000"/>
              </a:buClr>
              <a:buFont typeface="Old Standard TT"/>
              <a:buChar char="●"/>
            </a:pP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2.2 Design(Flow Of Modules)</a:t>
            </a:r>
            <a:endParaRPr lang="en-IN" sz="3000" b="0" strike="noStrike" spc="-1">
              <a:latin typeface="Arial" panose="020B0604020202020204"/>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nSpc>
                <a:spcPct val="115000"/>
              </a:lnSpc>
              <a:buClr>
                <a:srgbClr val="000000"/>
              </a:buClr>
              <a:buFont typeface="Old Standard TT"/>
              <a:buNone/>
            </a:pPr>
            <a:r>
              <a:rPr lang="en-IN" sz="1800" b="0" strike="noStrike" spc="-1">
                <a:solidFill>
                  <a:srgbClr val="000000"/>
                </a:solidFill>
                <a:latin typeface="Times New Roman" panose="02020603050405020304" charset="0"/>
                <a:ea typeface="Old Standard TT"/>
                <a:cs typeface="Times New Roman" panose="02020603050405020304" charset="0"/>
              </a:rPr>
              <a:t>   Chess Engine Flow chart:-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pic>
        <p:nvPicPr>
          <p:cNvPr id="2" name="Picture 1" descr="ChessFLowChart"/>
          <p:cNvPicPr>
            <a:picLocks noChangeAspect="1"/>
          </p:cNvPicPr>
          <p:nvPr/>
        </p:nvPicPr>
        <p:blipFill>
          <a:blip r:embed="rId3"/>
          <a:stretch>
            <a:fillRect/>
          </a:stretch>
        </p:blipFill>
        <p:spPr>
          <a:xfrm>
            <a:off x="3157855" y="1057275"/>
            <a:ext cx="2827020" cy="3966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2.2 Design(Flow Of Modules)</a:t>
            </a:r>
            <a:endParaRPr lang="en-IN" sz="3000" b="0" strike="noStrike" spc="-1">
              <a:latin typeface="Arial" panose="020B0604020202020204"/>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nSpc>
                <a:spcPct val="115000"/>
              </a:lnSpc>
              <a:buClr>
                <a:srgbClr val="000000"/>
              </a:buClr>
              <a:buFont typeface="Old Standard TT"/>
              <a:buNone/>
            </a:pPr>
            <a:r>
              <a:rPr lang="en-IN" sz="1800" b="0" strike="noStrike" spc="-1">
                <a:solidFill>
                  <a:srgbClr val="000000"/>
                </a:solidFill>
                <a:latin typeface="Times New Roman" panose="02020603050405020304" charset="0"/>
                <a:ea typeface="Old Standard TT"/>
                <a:cs typeface="Times New Roman" panose="02020603050405020304" charset="0"/>
              </a:rPr>
              <a:t>   Search function :- Min-Max Algorithms</a:t>
            </a:r>
          </a:p>
          <a:p>
            <a:pPr marL="114935" indent="0">
              <a:lnSpc>
                <a:spcPct val="115000"/>
              </a:lnSpc>
              <a:buClr>
                <a:srgbClr val="000000"/>
              </a:buClr>
              <a:buFont typeface="Old Standard TT"/>
              <a:buNone/>
            </a:pPr>
            <a:r>
              <a:rPr lang="en-IN" sz="1800" b="0" strike="noStrike" spc="-1">
                <a:solidFill>
                  <a:srgbClr val="000000"/>
                </a:solidFill>
                <a:latin typeface="Times New Roman" panose="02020603050405020304" charset="0"/>
                <a:ea typeface="Old Standard TT"/>
                <a:cs typeface="Times New Roman" panose="02020603050405020304" charset="0"/>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pic>
        <p:nvPicPr>
          <p:cNvPr id="3" name="Picture 2" descr="min max"/>
          <p:cNvPicPr>
            <a:picLocks noChangeAspect="1"/>
          </p:cNvPicPr>
          <p:nvPr/>
        </p:nvPicPr>
        <p:blipFill>
          <a:blip r:embed="rId3"/>
          <a:stretch>
            <a:fillRect/>
          </a:stretch>
        </p:blipFill>
        <p:spPr>
          <a:xfrm>
            <a:off x="821055" y="1641475"/>
            <a:ext cx="3171190" cy="3200400"/>
          </a:xfrm>
          <a:prstGeom prst="rect">
            <a:avLst/>
          </a:prstGeom>
        </p:spPr>
      </p:pic>
      <p:pic>
        <p:nvPicPr>
          <p:cNvPr id="4" name="Picture 3" descr="min max 2"/>
          <p:cNvPicPr>
            <a:picLocks noChangeAspect="1"/>
          </p:cNvPicPr>
          <p:nvPr/>
        </p:nvPicPr>
        <p:blipFill>
          <a:blip r:embed="rId4"/>
          <a:stretch>
            <a:fillRect/>
          </a:stretch>
        </p:blipFill>
        <p:spPr>
          <a:xfrm>
            <a:off x="4405630" y="1814830"/>
            <a:ext cx="4602480" cy="2604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2.2 Design(Flow Of Modules)</a:t>
            </a:r>
            <a:endParaRPr lang="en-IN" sz="3000" b="0" strike="noStrike" spc="-1">
              <a:latin typeface="Arial" panose="020B0604020202020204"/>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nSpc>
                <a:spcPct val="115000"/>
              </a:lnSpc>
              <a:buClr>
                <a:srgbClr val="000000"/>
              </a:buClr>
              <a:buFont typeface="Old Standard TT"/>
              <a:buNone/>
            </a:pPr>
            <a:r>
              <a:rPr lang="en-IN" sz="1800" b="0" strike="noStrike" spc="-1">
                <a:solidFill>
                  <a:srgbClr val="000000"/>
                </a:solidFill>
                <a:latin typeface="Times New Roman" panose="02020603050405020304" charset="0"/>
                <a:ea typeface="Old Standard TT"/>
                <a:cs typeface="Times New Roman" panose="02020603050405020304" charset="0"/>
              </a:rPr>
              <a:t>  Evaluation function :-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pic>
        <p:nvPicPr>
          <p:cNvPr id="3" name="Picture 2" descr="piece value"/>
          <p:cNvPicPr>
            <a:picLocks noChangeAspect="1"/>
          </p:cNvPicPr>
          <p:nvPr/>
        </p:nvPicPr>
        <p:blipFill>
          <a:blip r:embed="rId2"/>
          <a:stretch>
            <a:fillRect/>
          </a:stretch>
        </p:blipFill>
        <p:spPr>
          <a:xfrm>
            <a:off x="659765" y="1694180"/>
            <a:ext cx="2322195" cy="2750820"/>
          </a:xfrm>
          <a:prstGeom prst="rect">
            <a:avLst/>
          </a:prstGeom>
        </p:spPr>
      </p:pic>
      <p:pic>
        <p:nvPicPr>
          <p:cNvPr id="4" name="Picture 3" descr="piece matrix"/>
          <p:cNvPicPr>
            <a:picLocks noChangeAspect="1"/>
          </p:cNvPicPr>
          <p:nvPr/>
        </p:nvPicPr>
        <p:blipFill>
          <a:blip r:embed="rId3"/>
          <a:srcRect b="35191"/>
          <a:stretch>
            <a:fillRect/>
          </a:stretch>
        </p:blipFill>
        <p:spPr>
          <a:xfrm>
            <a:off x="3957955" y="1593215"/>
            <a:ext cx="4658360" cy="29521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Times New Roman" panose="02020603050405020304" charset="0"/>
                <a:cs typeface="Times New Roman" panose="02020603050405020304" charset="0"/>
              </a:rPr>
              <a:t>3. Implementation</a:t>
            </a:r>
            <a:endParaRPr lang="en-IN" sz="4200" b="1" strike="noStrike" spc="-1">
              <a:solidFill>
                <a:srgbClr val="FFFBF0"/>
              </a:solidFill>
              <a:latin typeface="Times New Roman" panose="02020603050405020304" charset="0"/>
              <a:ea typeface="Old Standard TT"/>
              <a:cs typeface="Times New Roman" panose="02020603050405020304" charset="0"/>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latin typeface="Times New Roman" panose="02020603050405020304" charset="0"/>
                <a:cs typeface="Times New Roman" panose="02020603050405020304" charset="0"/>
              </a:rPr>
              <a:t>3.1 GUI ( Web App )</a:t>
            </a: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nSpc>
                <a:spcPct val="115000"/>
              </a:lnSpc>
              <a:buClr>
                <a:srgbClr val="000000"/>
              </a:buClr>
              <a:buFont typeface="Old Standard TT"/>
              <a:buNone/>
            </a:pP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pic>
        <p:nvPicPr>
          <p:cNvPr id="3" name="Picture 2"/>
          <p:cNvPicPr>
            <a:picLocks noChangeAspect="1"/>
          </p:cNvPicPr>
          <p:nvPr/>
        </p:nvPicPr>
        <p:blipFill>
          <a:blip r:embed="rId2"/>
          <a:srcRect t="23594" b="851"/>
          <a:stretch>
            <a:fillRect/>
          </a:stretch>
        </p:blipFill>
        <p:spPr>
          <a:xfrm>
            <a:off x="687070" y="1189355"/>
            <a:ext cx="7770495" cy="3378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Times New Roman" panose="02020603050405020304" charset="0"/>
                <a:ea typeface="Old Standard TT"/>
                <a:cs typeface="Times New Roman" panose="02020603050405020304" charset="0"/>
              </a:rPr>
              <a:t>4. Result</a:t>
            </a:r>
            <a:endParaRPr lang="en-IN" sz="4200" b="0" strike="noStrike" spc="-1">
              <a:latin typeface="Times New Roman" panose="02020603050405020304" charset="0"/>
              <a:cs typeface="Times New Roman" panose="02020603050405020304" charset="0"/>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latin typeface="Times New Roman" panose="02020603050405020304" charset="0"/>
                <a:cs typeface="Times New Roman" panose="02020603050405020304" charset="0"/>
              </a:rPr>
              <a:t>4.1 Chess Engine ( </a:t>
            </a:r>
            <a:r>
              <a:rPr lang="en-IN" sz="3000" b="1" spc="-1" dirty="0">
                <a:latin typeface="Times New Roman" panose="02020603050405020304" charset="0"/>
                <a:cs typeface="Times New Roman" panose="02020603050405020304" charset="0"/>
              </a:rPr>
              <a:t>Gameplay </a:t>
            </a:r>
            <a:r>
              <a:rPr lang="en-IN" sz="3000" b="1" strike="noStrike" spc="-1" dirty="0">
                <a:latin typeface="Times New Roman" panose="02020603050405020304" charset="0"/>
                <a:cs typeface="Times New Roman" panose="02020603050405020304" charset="0"/>
              </a:rPr>
              <a:t>)</a:t>
            </a: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nSpc>
                <a:spcPct val="115000"/>
              </a:lnSpc>
              <a:buClr>
                <a:srgbClr val="000000"/>
              </a:buClr>
              <a:buFont typeface="Old Standard TT"/>
              <a:buNone/>
            </a:pP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pic>
        <p:nvPicPr>
          <p:cNvPr id="6" name="Picture 5">
            <a:extLst>
              <a:ext uri="{FF2B5EF4-FFF2-40B4-BE49-F238E27FC236}">
                <a16:creationId xmlns:a16="http://schemas.microsoft.com/office/drawing/2014/main" id="{0B87F022-F9FA-48AD-8384-74B265B21472}"/>
              </a:ext>
            </a:extLst>
          </p:cNvPr>
          <p:cNvPicPr>
            <a:picLocks noChangeAspect="1"/>
          </p:cNvPicPr>
          <p:nvPr/>
        </p:nvPicPr>
        <p:blipFill>
          <a:blip r:embed="rId2"/>
          <a:stretch>
            <a:fillRect/>
          </a:stretch>
        </p:blipFill>
        <p:spPr>
          <a:xfrm>
            <a:off x="918129" y="1177273"/>
            <a:ext cx="3548175" cy="3503190"/>
          </a:xfrm>
          <a:prstGeom prst="rect">
            <a:avLst/>
          </a:prstGeom>
        </p:spPr>
      </p:pic>
      <p:pic>
        <p:nvPicPr>
          <p:cNvPr id="8" name="Picture 7">
            <a:extLst>
              <a:ext uri="{FF2B5EF4-FFF2-40B4-BE49-F238E27FC236}">
                <a16:creationId xmlns:a16="http://schemas.microsoft.com/office/drawing/2014/main" id="{D24C22C4-E347-4D21-93CE-7904BF66FC04}"/>
              </a:ext>
            </a:extLst>
          </p:cNvPr>
          <p:cNvPicPr>
            <a:picLocks noChangeAspect="1"/>
          </p:cNvPicPr>
          <p:nvPr/>
        </p:nvPicPr>
        <p:blipFill>
          <a:blip r:embed="rId3"/>
          <a:stretch>
            <a:fillRect/>
          </a:stretch>
        </p:blipFill>
        <p:spPr>
          <a:xfrm>
            <a:off x="5045236" y="1171440"/>
            <a:ext cx="3503409" cy="3509023"/>
          </a:xfrm>
          <a:prstGeom prst="rect">
            <a:avLst/>
          </a:prstGeom>
        </p:spPr>
      </p:pic>
      <p:sp>
        <p:nvSpPr>
          <p:cNvPr id="9" name="Arrow: Right 8">
            <a:extLst>
              <a:ext uri="{FF2B5EF4-FFF2-40B4-BE49-F238E27FC236}">
                <a16:creationId xmlns:a16="http://schemas.microsoft.com/office/drawing/2014/main" id="{7200AFFE-D0FD-4359-96EC-F651483B9CCE}"/>
              </a:ext>
            </a:extLst>
          </p:cNvPr>
          <p:cNvSpPr/>
          <p:nvPr/>
        </p:nvSpPr>
        <p:spPr>
          <a:xfrm rot="18745157">
            <a:off x="2463403" y="3061307"/>
            <a:ext cx="907801" cy="184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EE2083CB-ED67-42D2-831B-4AEF24A80949}"/>
              </a:ext>
            </a:extLst>
          </p:cNvPr>
          <p:cNvSpPr/>
          <p:nvPr/>
        </p:nvSpPr>
        <p:spPr>
          <a:xfrm rot="3569252">
            <a:off x="6833674" y="2113271"/>
            <a:ext cx="785842" cy="13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Times New Roman" panose="02020603050405020304" charset="0"/>
                <a:ea typeface="Old Standard TT"/>
                <a:cs typeface="Times New Roman" panose="02020603050405020304" charset="0"/>
              </a:rPr>
              <a:t>5. Conclusion and Future Scope</a:t>
            </a:r>
            <a:endParaRPr lang="en-IN" sz="4200" b="0" strike="noStrike" spc="-1">
              <a:latin typeface="Times New Roman" panose="02020603050405020304" charset="0"/>
              <a:cs typeface="Times New Roman" panose="02020603050405020304" charset="0"/>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 Conclusion &amp; Future Scope</a:t>
            </a:r>
            <a:endParaRPr lang="en-IN" sz="3000" b="0" strike="noStrike" spc="-1">
              <a:latin typeface="Arial" panose="020B0604020202020204"/>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935" indent="0" algn="just">
              <a:lnSpc>
                <a:spcPct val="115000"/>
              </a:lnSpc>
              <a:buClr>
                <a:srgbClr val="000000"/>
              </a:buClr>
              <a:buFont typeface="Old Standard TT"/>
              <a:buNone/>
            </a:pPr>
            <a:r>
              <a:rPr lang="en-IN" sz="1800" b="0" strike="noStrike" spc="-1">
                <a:solidFill>
                  <a:srgbClr val="000000"/>
                </a:solidFill>
                <a:latin typeface="Times New Roman" panose="02020603050405020304" charset="0"/>
                <a:ea typeface="Old Standard TT"/>
                <a:cs typeface="Times New Roman" panose="02020603050405020304" charset="0"/>
              </a:rPr>
              <a:t>	In this project “ Chess AI ” we presented the classic and standard version of chess AI implemented as a GUI. The strength of even a simple chess-playing algorithm is that it doesn’t make stupid mistakes. We've been able to program a chess-playing algorithm that can play chess.</a:t>
            </a:r>
          </a:p>
          <a:p>
            <a:pPr marL="114935" indent="0" algn="just">
              <a:lnSpc>
                <a:spcPct val="115000"/>
              </a:lnSpc>
              <a:buClr>
                <a:srgbClr val="000000"/>
              </a:buClr>
              <a:buFont typeface="Old Standard TT"/>
              <a:buNone/>
            </a:pPr>
            <a:r>
              <a:rPr lang="en-IN" sz="1800" b="0" strike="noStrike" spc="-1">
                <a:solidFill>
                  <a:srgbClr val="000000"/>
                </a:solidFill>
                <a:latin typeface="Old Standard TT"/>
                <a:ea typeface="Old Standard TT"/>
              </a:rPr>
              <a:t>	</a:t>
            </a:r>
            <a:r>
              <a:rPr lang="en-IN" sz="1800" b="0" strike="noStrike" spc="-1">
                <a:solidFill>
                  <a:srgbClr val="000000"/>
                </a:solidFill>
                <a:latin typeface="Times New Roman" panose="02020603050405020304" charset="0"/>
                <a:ea typeface="Old Standard TT"/>
                <a:cs typeface="Times New Roman" panose="02020603050405020304" charset="0"/>
              </a:rPr>
              <a:t>Eventhough we can play chess our algorithm lacks strategic understanding like sacrificing a piece for a future better position. Also restricting the depth of the algorithm would result in “horizon effect”. To overcome this problem we could use Quiescence Searching algorithm to increase the depth we can search for good moves.</a:t>
            </a:r>
          </a:p>
          <a:p>
            <a:pPr marL="457200" indent="-227965">
              <a:lnSpc>
                <a:spcPct val="115000"/>
              </a:lnSpc>
            </a:pPr>
            <a:endParaRPr lang="en-IN" sz="1800" b="0" strike="noStrike" spc="-1">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a:solidFill>
                  <a:srgbClr val="FFFBF0"/>
                </a:solidFill>
                <a:latin typeface="Times New Roman" panose="02020603050405020304"/>
                <a:ea typeface="Times New Roman" panose="02020603050405020304"/>
              </a:rPr>
              <a:t>                                                    A Project Presentation on</a:t>
            </a:r>
            <a:br>
              <a:rPr lang="en-IN" sz="1800" b="0" strike="noStrike" spc="-1">
                <a:solidFill>
                  <a:srgbClr val="FFFBF0"/>
                </a:solidFill>
                <a:latin typeface="Times New Roman" panose="02020603050405020304"/>
                <a:ea typeface="Times New Roman" panose="02020603050405020304"/>
              </a:rPr>
            </a:br>
            <a:r>
              <a:rPr lang="en-IN" sz="2400" b="1" strike="noStrike" spc="-1">
                <a:solidFill>
                  <a:srgbClr val="FFFBF0"/>
                </a:solidFill>
                <a:latin typeface="Times New Roman" panose="02020603050405020304"/>
                <a:ea typeface="Times New Roman" panose="02020603050405020304"/>
              </a:rPr>
              <a:t>Chess AI</a:t>
            </a:r>
            <a:br>
              <a:rPr lang="en-IN" sz="2400" b="1"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Submitted in partial fulfillment of the degree of</a:t>
            </a:r>
            <a:br>
              <a:rPr lang="en-IN" sz="1800" b="0"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Bachelor of Engineering(Sem-6)</a:t>
            </a:r>
            <a:br>
              <a:rPr lang="en-IN" sz="1800" b="0"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in</a:t>
            </a:r>
            <a:br>
              <a:rPr lang="en-IN" sz="1800" b="0" strike="noStrike" spc="-1">
                <a:solidFill>
                  <a:srgbClr val="FFFBF0"/>
                </a:solidFill>
                <a:latin typeface="Times New Roman" panose="02020603050405020304"/>
                <a:ea typeface="Times New Roman" panose="02020603050405020304"/>
              </a:rPr>
            </a:br>
            <a:r>
              <a:rPr lang="en-IN" sz="1800" b="1" strike="noStrike" spc="-1">
                <a:solidFill>
                  <a:srgbClr val="FFFBF0"/>
                </a:solidFill>
                <a:latin typeface="Times New Roman" panose="02020603050405020304"/>
                <a:ea typeface="Times New Roman" panose="02020603050405020304"/>
              </a:rPr>
              <a:t>INFORMATION TECHNOLOGY</a:t>
            </a:r>
            <a:br>
              <a:rPr lang="en-IN" sz="1800" b="1"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By</a:t>
            </a:r>
            <a:br>
              <a:rPr lang="en-IN" sz="1800" b="0"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Ayush Jain (18104005)</a:t>
            </a:r>
            <a:br>
              <a:rPr lang="en-IN" sz="1800" b="0"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Anand Morye (19104018)</a:t>
            </a:r>
            <a:br>
              <a:rPr lang="en-IN" sz="1800" b="0"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Neel Dudheliya (19104049)</a:t>
            </a:r>
            <a:br>
              <a:rPr lang="en-IN" sz="1800" b="0" strike="noStrike" spc="-1">
                <a:solidFill>
                  <a:srgbClr val="FFFBF0"/>
                </a:solidFill>
                <a:latin typeface="Times New Roman" panose="02020603050405020304"/>
                <a:ea typeface="Times New Roman" panose="02020603050405020304"/>
              </a:rPr>
            </a:br>
            <a:br>
              <a:rPr lang="en-IN" sz="1800" b="0"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Under the Guidance of</a:t>
            </a:r>
            <a:br>
              <a:rPr lang="en-IN" sz="1800" b="0" strike="noStrike" spc="-1">
                <a:solidFill>
                  <a:srgbClr val="FFFBF0"/>
                </a:solidFill>
                <a:latin typeface="Times New Roman" panose="02020603050405020304"/>
                <a:ea typeface="Times New Roman" panose="02020603050405020304"/>
              </a:rPr>
            </a:br>
            <a:r>
              <a:rPr lang="en-IN" sz="1800" b="0" strike="noStrike" spc="-1">
                <a:solidFill>
                  <a:srgbClr val="FFFBF0"/>
                </a:solidFill>
                <a:latin typeface="Times New Roman" panose="02020603050405020304"/>
                <a:ea typeface="Times New Roman" panose="02020603050405020304"/>
              </a:rPr>
              <a:t>Prof. Jayshree Jha</a:t>
            </a:r>
            <a:br>
              <a:rPr lang="en-IN" sz="1800" b="0" strike="noStrike" spc="-1">
                <a:solidFill>
                  <a:srgbClr val="FFFBF0"/>
                </a:solidFill>
                <a:latin typeface="Times New Roman" panose="02020603050405020304"/>
                <a:ea typeface="Times New Roman" panose="02020603050405020304"/>
              </a:rPr>
            </a:br>
            <a:br>
              <a:rPr lang="en-IN" sz="1800" b="0" strike="noStrike" spc="-1">
                <a:solidFill>
                  <a:srgbClr val="FFFBF0"/>
                </a:solidFill>
                <a:latin typeface="Times New Roman" panose="02020603050405020304"/>
                <a:ea typeface="Times New Roman" panose="02020603050405020304"/>
              </a:rPr>
            </a:br>
            <a:br>
              <a:rPr lang="en-IN" sz="1800" b="0" strike="noStrike" spc="-1">
                <a:solidFill>
                  <a:srgbClr val="FFFBF0"/>
                </a:solidFill>
                <a:latin typeface="Times New Roman" panose="02020603050405020304"/>
                <a:ea typeface="Times New Roman" panose="02020603050405020304"/>
              </a:rPr>
            </a:br>
            <a:br>
              <a:rPr lang="en-IN" sz="1800" b="0" strike="noStrike" spc="-1">
                <a:solidFill>
                  <a:srgbClr val="FFFBF0"/>
                </a:solidFill>
                <a:latin typeface="Times New Roman" panose="02020603050405020304"/>
                <a:ea typeface="Times New Roman" panose="02020603050405020304"/>
              </a:rPr>
            </a:br>
            <a:br>
              <a:rPr lang="en-IN" sz="1800" b="0" strike="noStrike" spc="-1">
                <a:solidFill>
                  <a:srgbClr val="FFFBF0"/>
                </a:solidFill>
                <a:latin typeface="Times New Roman" panose="02020603050405020304"/>
                <a:ea typeface="Times New Roman" panose="02020603050405020304"/>
              </a:rPr>
            </a:br>
            <a:endParaRPr lang="en-IN" sz="1800" b="0" strike="noStrike" spc="-1">
              <a:latin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panose="02020603050405020304"/>
                <a:ea typeface="Times New Roman" panose="02020603050405020304"/>
              </a:rPr>
              <a:t> References</a:t>
            </a:r>
            <a:endParaRPr lang="en-IN" sz="3000" b="0" strike="noStrike" spc="-1">
              <a:latin typeface="Arial" panose="020B0604020202020204"/>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265">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Zermelo's Work - https://people.math.harvard.edu/~elkies/FS23j.03/zermelo.pdf </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342265">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FreeCodeCamp guide for understanding the workflow of chess engine - https://www.freecodecamp.org/news/simple-chess-ai-step-by-step-1d55a9266977/</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342265">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https://thesmartcoder.dev/build-a-simple-chess-ai-in-javascript/</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panose="02020603050405020304"/>
                <a:ea typeface="Times New Roman" panose="02020603050405020304"/>
              </a:rPr>
              <a:t>Thank You</a:t>
            </a:r>
            <a:endParaRPr lang="en-IN" sz="4200" b="0" strike="noStrike" spc="-1">
              <a:latin typeface="Arial" panose="020B0604020202020204"/>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panose="02020603050405020304"/>
                <a:ea typeface="Times New Roman" panose="02020603050405020304"/>
              </a:rPr>
              <a:t>1.Project Conception and Initiation</a:t>
            </a:r>
            <a:endParaRPr lang="en-IN" sz="4000" b="0" strike="noStrike" spc="-1">
              <a:latin typeface="Arial" panose="020B0604020202020204"/>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1.1 Objectives</a:t>
            </a:r>
            <a:endParaRPr lang="en-IN" sz="3000" b="0" strike="noStrike" spc="-1" dirty="0">
              <a:latin typeface="Arial" panose="020B0604020202020204"/>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265" algn="l">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To build an AI program that can play chess with a rating of at least 1500.</a:t>
            </a:r>
          </a:p>
          <a:p>
            <a:pPr marL="457200" indent="-342265" algn="l">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To build a user-friendly drag and drop UI for easy game interactions.                               </a:t>
            </a:r>
            <a:endParaRPr lang="en-IN" sz="1800" b="0" strike="noStrike" spc="-1">
              <a:latin typeface="Arial" panose="020B0604020202020204"/>
            </a:endParaRPr>
          </a:p>
          <a:p>
            <a:pPr marL="457200" indent="-342265" algn="l">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To use piece evaluation functions for better position prediction.</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342265" algn="l">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To use and optimize search algorithms like Min-Max &amp; Alpha-Beta Pruning.</a:t>
            </a:r>
          </a:p>
          <a:p>
            <a:pPr marL="457200" indent="-342265" algn="l">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To build an AI program that can follow basic chess rules &amp; regulation including piece movement, legal and illegal moves, castling,etc.</a:t>
            </a:r>
          </a:p>
          <a:p>
            <a:pPr marL="457200" indent="-342265" algn="l">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To build an AI program that can predict move upto the depth of 5.  </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117840" cy="643890"/>
          </a:xfrm>
        </p:spPr>
        <p:txBody>
          <a:bodyPr/>
          <a:lstStyle/>
          <a:p>
            <a:br>
              <a:rPr lang="en-IN" altLang="en-US">
                <a:latin typeface="Times New Roman" panose="02020603050405020304" charset="0"/>
                <a:cs typeface="Times New Roman" panose="02020603050405020304" charset="0"/>
              </a:rPr>
            </a:br>
            <a:r>
              <a:rPr lang="en-IN" altLang="en-US" sz="3000" b="1">
                <a:latin typeface="Times New Roman" panose="02020603050405020304" charset="0"/>
                <a:cs typeface="Times New Roman" panose="02020603050405020304" charset="0"/>
              </a:rPr>
              <a:t>1.2 Literature Review</a:t>
            </a:r>
            <a:br>
              <a:rPr lang="en-IN" alt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Subtitle 2"/>
          <p:cNvSpPr>
            <a:spLocks noGrp="1"/>
          </p:cNvSpPr>
          <p:nvPr>
            <p:ph type="subTitle"/>
          </p:nvPr>
        </p:nvSpPr>
        <p:spPr>
          <a:xfrm>
            <a:off x="457200" y="1210310"/>
            <a:ext cx="8228965" cy="3514725"/>
          </a:xfrm>
        </p:spPr>
        <p:txBody>
          <a:bodyPr>
            <a:normAutofit/>
          </a:bodyPr>
          <a:lstStyle/>
          <a:p>
            <a:pPr algn="just">
              <a:lnSpc>
                <a:spcPct val="150000"/>
              </a:lnSpc>
            </a:pPr>
            <a:r>
              <a:rPr lang="en-US" sz="1800">
                <a:latin typeface="Times New Roman" panose="02020603050405020304" charset="0"/>
                <a:cs typeface="Times New Roman" panose="02020603050405020304" charset="0"/>
              </a:rPr>
              <a:t>In a 1999 paper, Ulrich Schawlbe and Paul Walker discuss Zermelo’s work and contribution to the </a:t>
            </a:r>
            <a:r>
              <a:rPr lang="en-IN" altLang="en-US" sz="1800">
                <a:latin typeface="Times New Roman" panose="02020603050405020304" charset="0"/>
                <a:cs typeface="Times New Roman" panose="02020603050405020304" charset="0"/>
              </a:rPr>
              <a:t>research area</a:t>
            </a:r>
            <a:r>
              <a:rPr lang="en-US" sz="1800">
                <a:latin typeface="Times New Roman" panose="02020603050405020304" charset="0"/>
                <a:cs typeface="Times New Roman" panose="02020603050405020304" charset="0"/>
              </a:rPr>
              <a:t> of chess solvability. </a:t>
            </a:r>
            <a:r>
              <a:rPr lang="en-IN" altLang="en-US" sz="1800">
                <a:latin typeface="Times New Roman" panose="02020603050405020304" charset="0"/>
                <a:cs typeface="Times New Roman" panose="02020603050405020304" charset="0"/>
              </a:rPr>
              <a:t>The main questions he tried to answer were :</a:t>
            </a:r>
          </a:p>
          <a:p>
            <a:pPr lvl="1" algn="just">
              <a:lnSpc>
                <a:spcPct val="150000"/>
              </a:lnSpc>
            </a:pPr>
            <a:r>
              <a:rPr lang="en-IN" altLang="en-US" sz="1800">
                <a:latin typeface="Times New Roman" panose="02020603050405020304" charset="0"/>
                <a:cs typeface="Times New Roman" panose="02020603050405020304" charset="0"/>
              </a:rPr>
              <a:t>W</a:t>
            </a:r>
            <a:r>
              <a:rPr lang="en-US" sz="1800">
                <a:latin typeface="Times New Roman" panose="02020603050405020304" charset="0"/>
                <a:cs typeface="Times New Roman" panose="02020603050405020304" charset="0"/>
              </a:rPr>
              <a:t>hen is a player in a “winning” position and can this be defined in a mathematical sense?</a:t>
            </a:r>
          </a:p>
          <a:p>
            <a:pPr lvl="1" algn="just">
              <a:lnSpc>
                <a:spcPct val="150000"/>
              </a:lnSpc>
            </a:pPr>
            <a:r>
              <a:rPr lang="en-IN" altLang="en-US" sz="1800">
                <a:latin typeface="Times New Roman" panose="02020603050405020304" charset="0"/>
                <a:cs typeface="Times New Roman" panose="02020603050405020304" charset="0"/>
              </a:rPr>
              <a:t>I</a:t>
            </a:r>
            <a:r>
              <a:rPr lang="en-US" sz="1800">
                <a:latin typeface="Times New Roman" panose="02020603050405020304" charset="0"/>
                <a:cs typeface="Times New Roman" panose="02020603050405020304" charset="0"/>
              </a:rPr>
              <a:t>f a player is in a winning position, can we determine the number of moves needed to force a win?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328755"/>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1.3 Problem Definition</a:t>
            </a:r>
            <a:endParaRPr lang="en-IN" sz="3000" b="0" strike="noStrike" spc="-1" dirty="0">
              <a:latin typeface="Arial" panose="020B0604020202020204"/>
            </a:endParaRPr>
          </a:p>
        </p:txBody>
      </p:sp>
      <p:sp>
        <p:nvSpPr>
          <p:cNvPr id="91" name="CustomShape 2"/>
          <p:cNvSpPr/>
          <p:nvPr/>
        </p:nvSpPr>
        <p:spPr>
          <a:xfrm>
            <a:off x="311785" y="1057275"/>
            <a:ext cx="8519795" cy="371221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265" algn="just">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Chess is a complex game with abundant amount of possibilities. A computer program must follow the rules of chess while also develop a winning strategy.</a:t>
            </a:r>
          </a:p>
          <a:p>
            <a:pPr marL="457200" indent="-342265" algn="just">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Since the state of the game varies with each move, Keeping a track of states becomes harder.</a:t>
            </a:r>
          </a:p>
          <a:p>
            <a:pPr marL="457200" indent="-342265" algn="just">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Chess is a game with some special moves/rules that a player must follow including :-</a:t>
            </a:r>
          </a:p>
          <a:p>
            <a:pPr marL="114935" indent="0" algn="just">
              <a:lnSpc>
                <a:spcPct val="150000"/>
              </a:lnSpc>
              <a:buClr>
                <a:srgbClr val="000000"/>
              </a:buClr>
              <a:buNone/>
            </a:pPr>
            <a:r>
              <a:rPr lang="en-IN" sz="1800" b="0" strike="noStrike" spc="-1">
                <a:solidFill>
                  <a:srgbClr val="000000"/>
                </a:solidFill>
                <a:latin typeface="Old Standard TT"/>
                <a:ea typeface="Old Standard TT"/>
              </a:rPr>
              <a:t>    	</a:t>
            </a:r>
            <a:r>
              <a:rPr lang="en-IN" sz="1800" b="0" strike="noStrike" spc="-1">
                <a:solidFill>
                  <a:srgbClr val="000000"/>
                </a:solidFill>
                <a:latin typeface="Times New Roman" panose="02020603050405020304" charset="0"/>
                <a:ea typeface="Old Standard TT"/>
                <a:cs typeface="Times New Roman" panose="02020603050405020304" charset="0"/>
              </a:rPr>
              <a:t>Castling (A King and a Rook manuever).</a:t>
            </a:r>
          </a:p>
          <a:p>
            <a:pPr marL="114935" indent="0" algn="just">
              <a:lnSpc>
                <a:spcPct val="150000"/>
              </a:lnSpc>
              <a:buClr>
                <a:srgbClr val="000000"/>
              </a:buClr>
              <a:buNone/>
            </a:pPr>
            <a:r>
              <a:rPr lang="en-IN" sz="1800" b="0" strike="noStrike" spc="-1">
                <a:solidFill>
                  <a:srgbClr val="000000"/>
                </a:solidFill>
                <a:latin typeface="Times New Roman" panose="02020603050405020304" charset="0"/>
                <a:ea typeface="Old Standard TT"/>
                <a:cs typeface="Times New Roman" panose="02020603050405020304" charset="0"/>
              </a:rPr>
              <a:t>     	En Passant (a special Pawn capture).</a:t>
            </a:r>
            <a:endParaRPr lang="en-IN" sz="1800" b="0" strike="noStrike" spc="-1">
              <a:latin typeface="Arial" panose="020B0604020202020204"/>
            </a:endParaRPr>
          </a:p>
          <a:p>
            <a:pPr marL="114935" indent="0" algn="just">
              <a:lnSpc>
                <a:spcPct val="150000"/>
              </a:lnSpc>
              <a:buClr>
                <a:srgbClr val="000000"/>
              </a:buClr>
              <a:buFont typeface="Old Standard TT"/>
              <a:buNone/>
            </a:pPr>
            <a:r>
              <a:rPr lang="en-IN" sz="1800" b="0" strike="noStrike" spc="-1">
                <a:solidFill>
                  <a:srgbClr val="000000"/>
                </a:solidFill>
                <a:latin typeface="Times New Roman" panose="02020603050405020304" charset="0"/>
                <a:ea typeface="Old Standard TT"/>
                <a:cs typeface="Times New Roman" panose="02020603050405020304" charset="0"/>
              </a:rPr>
              <a:t>         	Threefold repitition (for draw).                  </a:t>
            </a:r>
            <a:endParaRPr lang="en-IN" sz="1800" b="0" strike="noStrike" spc="-1">
              <a:latin typeface="Arial" panose="020B0604020202020204"/>
            </a:endParaRPr>
          </a:p>
          <a:p>
            <a:pPr marL="457200" indent="-227965" algn="just">
              <a:lnSpc>
                <a:spcPct val="150000"/>
              </a:lnSpc>
            </a:pPr>
            <a:r>
              <a:rPr lang="en-IN" sz="1800" b="0" strike="noStrike" spc="-1">
                <a:latin typeface="Arial" panose="020B0604020202020204"/>
              </a:rPr>
              <a:t>		</a:t>
            </a:r>
            <a:r>
              <a:rPr lang="en-IN" sz="1800" b="0" strike="noStrike" spc="-1">
                <a:latin typeface="Times New Roman" panose="02020603050405020304" charset="0"/>
                <a:cs typeface="Times New Roman" panose="02020603050405020304" charset="0"/>
              </a:rPr>
              <a:t>Pawn Promotion.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1.4 Scope</a:t>
            </a:r>
            <a:endParaRPr lang="en-IN" sz="3000" b="0" strike="noStrike" spc="-1" dirty="0">
              <a:latin typeface="Arial" panose="020B0604020202020204"/>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265">
              <a:lnSpc>
                <a:spcPct val="150000"/>
              </a:lnSpc>
              <a:buClr>
                <a:srgbClr val="000000"/>
              </a:buClr>
              <a:buFont typeface="Old Standard TT"/>
              <a:buChar char="●"/>
            </a:pPr>
            <a:r>
              <a:rPr lang="en-IN" spc="-1">
                <a:solidFill>
                  <a:srgbClr val="000000"/>
                </a:solidFill>
                <a:latin typeface="Times New Roman" panose="02020603050405020304" charset="0"/>
                <a:ea typeface="Old Standard TT"/>
                <a:cs typeface="Times New Roman" panose="02020603050405020304" charset="0"/>
                <a:sym typeface="+mn-ea"/>
              </a:rPr>
              <a:t>User can train himself in single-player offline mode and test its skill against the AI</a:t>
            </a:r>
            <a:endParaRPr lang="en-IN" b="0" strike="noStrike" spc="-1">
              <a:latin typeface="Times New Roman" panose="02020603050405020304" charset="0"/>
              <a:cs typeface="Times New Roman" panose="02020603050405020304" charset="0"/>
            </a:endParaRPr>
          </a:p>
          <a:p>
            <a:pPr marL="457200" indent="-342265">
              <a:lnSpc>
                <a:spcPct val="150000"/>
              </a:lnSpc>
              <a:buClr>
                <a:srgbClr val="000000"/>
              </a:buClr>
              <a:buFont typeface="Old Standard TT"/>
              <a:buChar char="●"/>
            </a:pPr>
            <a:r>
              <a:rPr lang="en-IN" spc="-1">
                <a:solidFill>
                  <a:srgbClr val="000000"/>
                </a:solidFill>
                <a:latin typeface="Times New Roman" panose="02020603050405020304" charset="0"/>
                <a:ea typeface="Old Standard TT"/>
                <a:cs typeface="Times New Roman" panose="02020603050405020304" charset="0"/>
                <a:sym typeface="+mn-ea"/>
              </a:rPr>
              <a:t>User can make new strategies and test his pre-game strategies against the AI</a:t>
            </a:r>
            <a:endParaRPr lang="en-IN" b="0" strike="noStrike" spc="-1">
              <a:latin typeface="Times New Roman" panose="02020603050405020304" charset="0"/>
              <a:cs typeface="Times New Roman" panose="02020603050405020304" charset="0"/>
            </a:endParaRPr>
          </a:p>
          <a:p>
            <a:pPr marL="457200" indent="-342265">
              <a:lnSpc>
                <a:spcPct val="150000"/>
              </a:lnSpc>
              <a:buClr>
                <a:srgbClr val="000000"/>
              </a:buClr>
              <a:buFont typeface="Old Standard TT"/>
              <a:buChar char="●"/>
            </a:pPr>
            <a:r>
              <a:rPr lang="en-IN" spc="-1">
                <a:solidFill>
                  <a:srgbClr val="000000"/>
                </a:solidFill>
                <a:latin typeface="Times New Roman" panose="02020603050405020304" charset="0"/>
                <a:ea typeface="Old Standard TT"/>
                <a:cs typeface="Times New Roman" panose="02020603050405020304" charset="0"/>
                <a:sym typeface="+mn-ea"/>
              </a:rPr>
              <a:t>User can increase their problem solving skills</a:t>
            </a:r>
            <a:endParaRPr lang="en-IN" b="0" strike="noStrike" spc="-1">
              <a:latin typeface="Times New Roman" panose="02020603050405020304" charset="0"/>
              <a:cs typeface="Times New Roman" panose="02020603050405020304" charset="0"/>
            </a:endParaRPr>
          </a:p>
          <a:p>
            <a:pPr marL="457200" indent="-342265">
              <a:lnSpc>
                <a:spcPct val="150000"/>
              </a:lnSpc>
              <a:buClr>
                <a:srgbClr val="000000"/>
              </a:buClr>
              <a:buFont typeface="Old Standard TT"/>
              <a:buChar char="●"/>
            </a:pPr>
            <a:r>
              <a:rPr lang="en-IN" spc="-1">
                <a:solidFill>
                  <a:srgbClr val="000000"/>
                </a:solidFill>
                <a:latin typeface="Times New Roman" panose="02020603050405020304" charset="0"/>
                <a:ea typeface="Old Standard TT"/>
                <a:cs typeface="Times New Roman" panose="02020603050405020304" charset="0"/>
                <a:sym typeface="+mn-ea"/>
              </a:rPr>
              <a:t>User can improve their concentration by playing chess</a:t>
            </a:r>
            <a:endParaRPr lang="en-IN" b="0" strike="noStrike" spc="-1">
              <a:latin typeface="Times New Roman" panose="02020603050405020304" charset="0"/>
              <a:cs typeface="Times New Roman" panose="02020603050405020304" charset="0"/>
            </a:endParaRPr>
          </a:p>
          <a:p>
            <a:pPr marL="457200" indent="-342265">
              <a:lnSpc>
                <a:spcPct val="150000"/>
              </a:lnSpc>
              <a:buClr>
                <a:srgbClr val="000000"/>
              </a:buClr>
              <a:buFont typeface="Old Standard TT"/>
              <a:buChar char="●"/>
            </a:pPr>
            <a:r>
              <a:rPr lang="en-IN" spc="-1">
                <a:solidFill>
                  <a:srgbClr val="000000"/>
                </a:solidFill>
                <a:latin typeface="Times New Roman" panose="02020603050405020304" charset="0"/>
                <a:ea typeface="Old Standard TT"/>
                <a:cs typeface="Times New Roman" panose="02020603050405020304" charset="0"/>
                <a:sym typeface="+mn-ea"/>
              </a:rPr>
              <a:t>User can increase their cognitive skills</a:t>
            </a:r>
            <a:endParaRPr lang="en-IN" b="0" strike="noStrike" spc="-1">
              <a:latin typeface="Times New Roman" panose="02020603050405020304" charset="0"/>
              <a:cs typeface="Times New Roman" panose="02020603050405020304" charset="0"/>
            </a:endParaRPr>
          </a:p>
          <a:p>
            <a:pPr marL="457200" indent="-342265">
              <a:lnSpc>
                <a:spcPct val="150000"/>
              </a:lnSpc>
              <a:buClr>
                <a:srgbClr val="000000"/>
              </a:buClr>
              <a:buFont typeface="Old Standard TT"/>
              <a:buChar char="●"/>
            </a:pPr>
            <a:r>
              <a:rPr lang="en-IN" spc="-1">
                <a:solidFill>
                  <a:srgbClr val="000000"/>
                </a:solidFill>
                <a:latin typeface="Times New Roman" panose="02020603050405020304" charset="0"/>
                <a:ea typeface="Old Standard TT"/>
                <a:cs typeface="Times New Roman" panose="02020603050405020304" charset="0"/>
                <a:sym typeface="+mn-ea"/>
              </a:rPr>
              <a:t>User can develop ability to think rationally as well as logically</a:t>
            </a:r>
            <a:r>
              <a:rPr lang="en-IN" sz="1800" b="0" strike="noStrike" spc="-1">
                <a:solidFill>
                  <a:srgbClr val="000000"/>
                </a:solidFill>
                <a:latin typeface="Times New Roman" panose="02020603050405020304" charset="0"/>
                <a:ea typeface="Old Standard TT"/>
                <a:cs typeface="Times New Roman" panose="02020603050405020304" charset="0"/>
              </a:rPr>
              <a:t> </a:t>
            </a: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panose="02020603050405020304"/>
                <a:ea typeface="Times New Roman" panose="02020603050405020304"/>
              </a:rPr>
              <a:t>1.5 Technology stack</a:t>
            </a:r>
            <a:endParaRPr lang="en-IN" sz="3000" b="0" strike="noStrike" spc="-1" dirty="0">
              <a:latin typeface="Arial" panose="020B0604020202020204"/>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265">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Front-end :- HTML, CSS, Javascript</a:t>
            </a:r>
          </a:p>
          <a:p>
            <a:pPr marL="457200" indent="-342265">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Back-end :- Flask</a:t>
            </a:r>
          </a:p>
          <a:p>
            <a:pPr marL="457200" indent="-342265">
              <a:lnSpc>
                <a:spcPct val="150000"/>
              </a:lnSpc>
              <a:buClr>
                <a:srgbClr val="000000"/>
              </a:buClr>
              <a:buFont typeface="Old Standard TT"/>
              <a:buChar char="●"/>
            </a:pPr>
            <a:r>
              <a:rPr lang="en-IN" sz="1800" b="0" strike="noStrike" spc="-1">
                <a:solidFill>
                  <a:srgbClr val="000000"/>
                </a:solidFill>
                <a:latin typeface="Times New Roman" panose="02020603050405020304" charset="0"/>
                <a:ea typeface="Old Standard TT"/>
                <a:cs typeface="Times New Roman" panose="02020603050405020304" charset="0"/>
              </a:rPr>
              <a:t>Libraries used :- Python ( python-chess )</a:t>
            </a:r>
          </a:p>
          <a:p>
            <a:pPr marL="114935" indent="0">
              <a:lnSpc>
                <a:spcPct val="150000"/>
              </a:lnSpc>
              <a:buClr>
                <a:srgbClr val="000000"/>
              </a:buClr>
              <a:buFont typeface="Old Standard TT"/>
              <a:buNone/>
            </a:pPr>
            <a:r>
              <a:rPr lang="en-IN" sz="1800" b="0" strike="noStrike" spc="-1">
                <a:solidFill>
                  <a:srgbClr val="000000"/>
                </a:solidFill>
                <a:latin typeface="Old Standard TT"/>
                <a:ea typeface="Old Standard TT"/>
              </a:rPr>
              <a:t>		</a:t>
            </a:r>
            <a:r>
              <a:rPr lang="en-IN" sz="1800" b="0" strike="noStrike" spc="-1">
                <a:solidFill>
                  <a:srgbClr val="000000"/>
                </a:solidFill>
                <a:latin typeface="Times New Roman" panose="02020603050405020304" charset="0"/>
                <a:ea typeface="Old Standard TT"/>
                <a:cs typeface="Times New Roman" panose="02020603050405020304" charset="0"/>
              </a:rPr>
              <a:t>   Javascript ( chessboard.js &amp; chess.js )                        </a:t>
            </a:r>
            <a:endParaRPr lang="en-IN" sz="1800" b="0" strike="noStrike" spc="-1">
              <a:latin typeface="Arial" panose="020B0604020202020204"/>
            </a:endParaRPr>
          </a:p>
          <a:p>
            <a:pPr marL="114935" indent="0">
              <a:lnSpc>
                <a:spcPct val="115000"/>
              </a:lnSpc>
              <a:buClr>
                <a:srgbClr val="000000"/>
              </a:buClr>
              <a:buFont typeface="Old Standard TT"/>
              <a:buNone/>
            </a:pPr>
            <a:r>
              <a:rPr lang="en-IN" sz="1800" b="0" strike="noStrike" spc="-1">
                <a:solidFill>
                  <a:srgbClr val="000000"/>
                </a:solidFill>
                <a:latin typeface="Old Standard TT"/>
                <a:ea typeface="Old Standard TT"/>
              </a:rPr>
              <a:t>                        </a:t>
            </a:r>
            <a:endParaRPr lang="en-IN" sz="1800" b="0" strike="noStrike" spc="-1">
              <a:latin typeface="Arial" panose="020B0604020202020204"/>
            </a:endParaRPr>
          </a:p>
          <a:p>
            <a:pPr marL="457200" indent="-227965">
              <a:lnSpc>
                <a:spcPct val="115000"/>
              </a:lnSpc>
            </a:pPr>
            <a:endParaRPr lang="en-IN" sz="1800" b="0" strike="noStrike" spc="-1">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panose="02020603050405020304"/>
                <a:ea typeface="Times New Roman" panose="02020603050405020304"/>
              </a:rPr>
              <a:t>2. Project Design</a:t>
            </a:r>
            <a:endParaRPr lang="en-IN" sz="4200" b="0" strike="noStrike" spc="-1">
              <a:latin typeface="Arial" panose="020B0604020202020204"/>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884</Words>
  <Application>Microsoft Office PowerPoint</Application>
  <PresentationFormat>On-screen Show (16:9)</PresentationFormat>
  <Paragraphs>65</Paragraphs>
  <Slides>21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 1.2 Literature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neel dudheliya</cp:lastModifiedBy>
  <cp:revision>48</cp:revision>
  <dcterms:created xsi:type="dcterms:W3CDTF">2022-04-10T06:36:00Z</dcterms:created>
  <dcterms:modified xsi:type="dcterms:W3CDTF">2022-04-23T12:15:17Z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