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5" d="100"/>
          <a:sy n="55" d="100"/>
        </p:scale>
        <p:origin x="65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7227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184083"/>
            <a:ext cx="7556421" cy="1417558"/>
          </a:xfrm>
          <a:prstGeom prst="rect">
            <a:avLst/>
          </a:prstGeom>
          <a:noFill/>
          <a:ln/>
        </p:spPr>
        <p:txBody>
          <a:bodyPr wrap="squar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Shrimad Bhagavad: A Project Report</a:t>
            </a:r>
            <a:endParaRPr lang="en-US" sz="4450" dirty="0"/>
          </a:p>
        </p:txBody>
      </p:sp>
      <p:sp>
        <p:nvSpPr>
          <p:cNvPr id="4" name="Text 1"/>
          <p:cNvSpPr/>
          <p:nvPr/>
        </p:nvSpPr>
        <p:spPr>
          <a:xfrm>
            <a:off x="793790" y="3941802"/>
            <a:ext cx="7556421" cy="1451610"/>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This presentation explores the project report submitted for the Bachelor's Degree in Computer Science and Engineering at KIIT Deemed to be University, focusing on the application of technology to explore the ancient teachings of the Bhagavad Gita.</a:t>
            </a:r>
            <a:endParaRPr lang="en-US" sz="1750" dirty="0"/>
          </a:p>
        </p:txBody>
      </p:sp>
      <p:sp>
        <p:nvSpPr>
          <p:cNvPr id="5" name="Shape 2"/>
          <p:cNvSpPr/>
          <p:nvPr/>
        </p:nvSpPr>
        <p:spPr>
          <a:xfrm>
            <a:off x="793790" y="5665470"/>
            <a:ext cx="362903" cy="362903"/>
          </a:xfrm>
          <a:prstGeom prst="roundRect">
            <a:avLst>
              <a:gd name="adj" fmla="val 25194296"/>
            </a:avLst>
          </a:prstGeom>
          <a:noFill/>
          <a:ln w="7620">
            <a:solidFill>
              <a:srgbClr val="FFFFFF"/>
            </a:solidFill>
            <a:prstDash val="solid"/>
          </a:ln>
        </p:spPr>
      </p:sp>
      <p:pic>
        <p:nvPicPr>
          <p:cNvPr id="6" name="Image 1" descr="preencoded.png"/>
          <p:cNvPicPr>
            <a:picLocks noChangeAspect="1"/>
          </p:cNvPicPr>
          <p:nvPr/>
        </p:nvPicPr>
        <p:blipFill>
          <a:blip r:embed="rId4"/>
          <a:stretch>
            <a:fillRect/>
          </a:stretch>
        </p:blipFill>
        <p:spPr>
          <a:xfrm>
            <a:off x="801410" y="5673090"/>
            <a:ext cx="347663" cy="347663"/>
          </a:xfrm>
          <a:prstGeom prst="rect">
            <a:avLst/>
          </a:prstGeom>
        </p:spPr>
      </p:pic>
      <p:sp>
        <p:nvSpPr>
          <p:cNvPr id="7" name="Text 3"/>
          <p:cNvSpPr/>
          <p:nvPr/>
        </p:nvSpPr>
        <p:spPr>
          <a:xfrm>
            <a:off x="1270040" y="5648563"/>
            <a:ext cx="1709142" cy="396835"/>
          </a:xfrm>
          <a:prstGeom prst="rect">
            <a:avLst/>
          </a:prstGeom>
          <a:noFill/>
          <a:ln/>
        </p:spPr>
        <p:txBody>
          <a:bodyPr wrap="none" lIns="0" tIns="0" rIns="0" bIns="0" rtlCol="0" anchor="t"/>
          <a:lstStyle/>
          <a:p>
            <a:pPr marL="0" indent="0" algn="l">
              <a:lnSpc>
                <a:spcPts val="3100"/>
              </a:lnSpc>
              <a:buNone/>
            </a:pPr>
            <a:r>
              <a:rPr lang="en-US" sz="2200" b="1" kern="0" spc="-36" dirty="0">
                <a:solidFill>
                  <a:srgbClr val="272525"/>
                </a:solidFill>
                <a:latin typeface="Inter Bold" pitchFamily="34" charset="0"/>
                <a:ea typeface="Inter Bold" pitchFamily="34" charset="-122"/>
                <a:cs typeface="Inter Bold" pitchFamily="34" charset="-120"/>
              </a:rPr>
              <a:t>by Anurag Panda</a:t>
            </a:r>
          </a:p>
          <a:p>
            <a:pPr marL="0" indent="0" algn="l">
              <a:lnSpc>
                <a:spcPts val="3100"/>
              </a:lnSpc>
              <a:buNone/>
            </a:pPr>
            <a:r>
              <a:rPr lang="en-US" sz="2200" b="1" kern="0" spc="-36" dirty="0">
                <a:solidFill>
                  <a:srgbClr val="272525"/>
                </a:solidFill>
                <a:latin typeface="Inter Bold" pitchFamily="34" charset="0"/>
                <a:ea typeface="Inter Bold" pitchFamily="34" charset="-122"/>
                <a:cs typeface="Inter Bold" pitchFamily="34" charset="-120"/>
              </a:rPr>
              <a:t>     Ankit Hati</a:t>
            </a:r>
          </a:p>
          <a:p>
            <a:pPr marL="0" indent="0" algn="l">
              <a:lnSpc>
                <a:spcPts val="3100"/>
              </a:lnSpc>
              <a:buNone/>
            </a:pPr>
            <a:r>
              <a:rPr lang="en-US" sz="2200" b="1" kern="0" spc="-36" dirty="0">
                <a:solidFill>
                  <a:srgbClr val="272525"/>
                </a:solidFill>
                <a:latin typeface="Inter Bold" pitchFamily="34" charset="0"/>
                <a:ea typeface="Inter Bold" pitchFamily="34" charset="-122"/>
                <a:cs typeface="Inter Bold" pitchFamily="34" charset="-120"/>
              </a:rPr>
              <a:t>     </a:t>
            </a:r>
            <a:r>
              <a:rPr lang="en-US" sz="2200" b="1" kern="0" spc="-36" dirty="0" err="1">
                <a:solidFill>
                  <a:srgbClr val="272525"/>
                </a:solidFill>
                <a:latin typeface="Inter Bold" pitchFamily="34" charset="0"/>
                <a:ea typeface="Inter Bold" pitchFamily="34" charset="-122"/>
                <a:cs typeface="Inter Bold" pitchFamily="34" charset="-120"/>
              </a:rPr>
              <a:t>Prajukta</a:t>
            </a:r>
            <a:r>
              <a:rPr lang="en-US" sz="2200" b="1" kern="0" spc="-36" dirty="0">
                <a:solidFill>
                  <a:srgbClr val="272525"/>
                </a:solidFill>
                <a:latin typeface="Inter Bold" pitchFamily="34" charset="0"/>
                <a:ea typeface="Inter Bold" pitchFamily="34" charset="-122"/>
                <a:cs typeface="Inter Bold" pitchFamily="34" charset="-120"/>
              </a:rPr>
              <a:t> Sahoo</a:t>
            </a:r>
          </a:p>
          <a:p>
            <a:pPr marL="0" indent="0" algn="l">
              <a:lnSpc>
                <a:spcPts val="3100"/>
              </a:lnSpc>
              <a:buNone/>
            </a:pPr>
            <a:r>
              <a:rPr lang="en-US" sz="2200" b="1" kern="0" spc="-36">
                <a:solidFill>
                  <a:srgbClr val="272525"/>
                </a:solidFill>
                <a:latin typeface="Inter Bold" pitchFamily="34" charset="0"/>
                <a:ea typeface="Inter Bold" pitchFamily="34" charset="-122"/>
              </a:rPr>
              <a:t>     Saumya</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539960"/>
            <a:ext cx="5670590"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Project Scope</a:t>
            </a:r>
            <a:endParaRPr lang="en-US" sz="4450" dirty="0"/>
          </a:p>
        </p:txBody>
      </p:sp>
      <p:sp>
        <p:nvSpPr>
          <p:cNvPr id="3" name="Text 1"/>
          <p:cNvSpPr/>
          <p:nvPr/>
        </p:nvSpPr>
        <p:spPr>
          <a:xfrm>
            <a:off x="793790" y="3815715"/>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Objective</a:t>
            </a:r>
            <a:endParaRPr lang="en-US" sz="2200" dirty="0"/>
          </a:p>
        </p:txBody>
      </p:sp>
      <p:sp>
        <p:nvSpPr>
          <p:cNvPr id="4" name="Text 2"/>
          <p:cNvSpPr/>
          <p:nvPr/>
        </p:nvSpPr>
        <p:spPr>
          <a:xfrm>
            <a:off x="793790" y="4396859"/>
            <a:ext cx="6244709" cy="1088708"/>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The project aims to create a user-friendly platform to make the teachings of the Bhagavad Gita more accessible to the modern generation.</a:t>
            </a:r>
            <a:endParaRPr lang="en-US" sz="1750" dirty="0"/>
          </a:p>
        </p:txBody>
      </p:sp>
      <p:sp>
        <p:nvSpPr>
          <p:cNvPr id="5" name="Text 3"/>
          <p:cNvSpPr/>
          <p:nvPr/>
        </p:nvSpPr>
        <p:spPr>
          <a:xfrm>
            <a:off x="7599521" y="3815715"/>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Implementation</a:t>
            </a:r>
            <a:endParaRPr lang="en-US" sz="2200" dirty="0"/>
          </a:p>
        </p:txBody>
      </p:sp>
      <p:sp>
        <p:nvSpPr>
          <p:cNvPr id="6" name="Text 4"/>
          <p:cNvSpPr/>
          <p:nvPr/>
        </p:nvSpPr>
        <p:spPr>
          <a:xfrm>
            <a:off x="7599521" y="4396859"/>
            <a:ext cx="6244709" cy="1088708"/>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The project utilizes a combination of Machine Learning, sentiment analysis, and a chatbot to deliver a personalized experience.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791772"/>
            <a:ext cx="5900380"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Technical Foundations</a:t>
            </a:r>
            <a:endParaRPr lang="en-US" sz="4450" dirty="0"/>
          </a:p>
        </p:txBody>
      </p:sp>
      <p:sp>
        <p:nvSpPr>
          <p:cNvPr id="4" name="Shape 1"/>
          <p:cNvSpPr/>
          <p:nvPr/>
        </p:nvSpPr>
        <p:spPr>
          <a:xfrm>
            <a:off x="6280190" y="2840712"/>
            <a:ext cx="3664863" cy="1685092"/>
          </a:xfrm>
          <a:prstGeom prst="roundRect">
            <a:avLst>
              <a:gd name="adj" fmla="val 5654"/>
            </a:avLst>
          </a:prstGeom>
          <a:solidFill>
            <a:srgbClr val="DADBF1"/>
          </a:solidFill>
          <a:ln w="7620">
            <a:solidFill>
              <a:srgbClr val="C0C1D7"/>
            </a:solidFill>
            <a:prstDash val="solid"/>
          </a:ln>
        </p:spPr>
      </p:sp>
      <p:sp>
        <p:nvSpPr>
          <p:cNvPr id="5" name="Text 2"/>
          <p:cNvSpPr/>
          <p:nvPr/>
        </p:nvSpPr>
        <p:spPr>
          <a:xfrm>
            <a:off x="6514624" y="3075146"/>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HTML</a:t>
            </a:r>
            <a:endParaRPr lang="en-US" sz="2200" dirty="0"/>
          </a:p>
        </p:txBody>
      </p:sp>
      <p:sp>
        <p:nvSpPr>
          <p:cNvPr id="6" name="Text 3"/>
          <p:cNvSpPr/>
          <p:nvPr/>
        </p:nvSpPr>
        <p:spPr>
          <a:xfrm>
            <a:off x="6514624" y="3565565"/>
            <a:ext cx="3195995" cy="725805"/>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The standard markup language for web documents.</a:t>
            </a:r>
            <a:endParaRPr lang="en-US" sz="1750" dirty="0"/>
          </a:p>
        </p:txBody>
      </p:sp>
      <p:sp>
        <p:nvSpPr>
          <p:cNvPr id="7" name="Shape 4"/>
          <p:cNvSpPr/>
          <p:nvPr/>
        </p:nvSpPr>
        <p:spPr>
          <a:xfrm>
            <a:off x="10171867" y="2840712"/>
            <a:ext cx="3664863" cy="1685092"/>
          </a:xfrm>
          <a:prstGeom prst="roundRect">
            <a:avLst>
              <a:gd name="adj" fmla="val 5654"/>
            </a:avLst>
          </a:prstGeom>
          <a:solidFill>
            <a:srgbClr val="DADBF1"/>
          </a:solidFill>
          <a:ln w="7620">
            <a:solidFill>
              <a:srgbClr val="C0C1D7"/>
            </a:solidFill>
            <a:prstDash val="solid"/>
          </a:ln>
        </p:spPr>
      </p:sp>
      <p:sp>
        <p:nvSpPr>
          <p:cNvPr id="8" name="Text 5"/>
          <p:cNvSpPr/>
          <p:nvPr/>
        </p:nvSpPr>
        <p:spPr>
          <a:xfrm>
            <a:off x="10406301" y="3075146"/>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CSS</a:t>
            </a:r>
            <a:endParaRPr lang="en-US" sz="2200" dirty="0"/>
          </a:p>
        </p:txBody>
      </p:sp>
      <p:sp>
        <p:nvSpPr>
          <p:cNvPr id="9" name="Text 6"/>
          <p:cNvSpPr/>
          <p:nvPr/>
        </p:nvSpPr>
        <p:spPr>
          <a:xfrm>
            <a:off x="10406301" y="3565565"/>
            <a:ext cx="3195995" cy="725805"/>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Style sheets for controlling the presentation of web pages.</a:t>
            </a:r>
            <a:endParaRPr lang="en-US" sz="1750" dirty="0"/>
          </a:p>
        </p:txBody>
      </p:sp>
      <p:sp>
        <p:nvSpPr>
          <p:cNvPr id="10" name="Shape 7"/>
          <p:cNvSpPr/>
          <p:nvPr/>
        </p:nvSpPr>
        <p:spPr>
          <a:xfrm>
            <a:off x="6280190" y="4752618"/>
            <a:ext cx="3664863" cy="1685092"/>
          </a:xfrm>
          <a:prstGeom prst="roundRect">
            <a:avLst>
              <a:gd name="adj" fmla="val 5654"/>
            </a:avLst>
          </a:prstGeom>
          <a:solidFill>
            <a:srgbClr val="DADBF1"/>
          </a:solidFill>
          <a:ln w="7620">
            <a:solidFill>
              <a:srgbClr val="C0C1D7"/>
            </a:solidFill>
            <a:prstDash val="solid"/>
          </a:ln>
        </p:spPr>
      </p:sp>
      <p:sp>
        <p:nvSpPr>
          <p:cNvPr id="11" name="Text 8"/>
          <p:cNvSpPr/>
          <p:nvPr/>
        </p:nvSpPr>
        <p:spPr>
          <a:xfrm>
            <a:off x="6514624" y="4987052"/>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Bootstrap</a:t>
            </a:r>
            <a:endParaRPr lang="en-US" sz="2200" dirty="0"/>
          </a:p>
        </p:txBody>
      </p:sp>
      <p:sp>
        <p:nvSpPr>
          <p:cNvPr id="12" name="Text 9"/>
          <p:cNvSpPr/>
          <p:nvPr/>
        </p:nvSpPr>
        <p:spPr>
          <a:xfrm>
            <a:off x="6514624" y="5477470"/>
            <a:ext cx="3195995" cy="725805"/>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A library to simplify web page development.</a:t>
            </a:r>
            <a:endParaRPr lang="en-US" sz="1750" dirty="0"/>
          </a:p>
        </p:txBody>
      </p:sp>
      <p:sp>
        <p:nvSpPr>
          <p:cNvPr id="13" name="Shape 10"/>
          <p:cNvSpPr/>
          <p:nvPr/>
        </p:nvSpPr>
        <p:spPr>
          <a:xfrm>
            <a:off x="10171867" y="4752618"/>
            <a:ext cx="3664863" cy="1685092"/>
          </a:xfrm>
          <a:prstGeom prst="roundRect">
            <a:avLst>
              <a:gd name="adj" fmla="val 5654"/>
            </a:avLst>
          </a:prstGeom>
          <a:solidFill>
            <a:srgbClr val="DADBF1"/>
          </a:solidFill>
          <a:ln w="7620">
            <a:solidFill>
              <a:srgbClr val="C0C1D7"/>
            </a:solidFill>
            <a:prstDash val="solid"/>
          </a:ln>
        </p:spPr>
      </p:sp>
      <p:sp>
        <p:nvSpPr>
          <p:cNvPr id="14" name="Text 11"/>
          <p:cNvSpPr/>
          <p:nvPr/>
        </p:nvSpPr>
        <p:spPr>
          <a:xfrm>
            <a:off x="10406301" y="4987052"/>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JavaScript</a:t>
            </a:r>
            <a:endParaRPr lang="en-US" sz="2200" dirty="0"/>
          </a:p>
        </p:txBody>
      </p:sp>
      <p:sp>
        <p:nvSpPr>
          <p:cNvPr id="15" name="Text 12"/>
          <p:cNvSpPr/>
          <p:nvPr/>
        </p:nvSpPr>
        <p:spPr>
          <a:xfrm>
            <a:off x="10406301" y="5477470"/>
            <a:ext cx="3195995" cy="725805"/>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Programming language used for interactive web behaviors.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516499"/>
            <a:ext cx="10356771"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Machine Learning &amp; Sentiment Analysis</a:t>
            </a:r>
            <a:endParaRPr lang="en-US" sz="4450" dirty="0"/>
          </a:p>
        </p:txBody>
      </p:sp>
      <p:pic>
        <p:nvPicPr>
          <p:cNvPr id="3" name="Image 0" descr="preencoded.png"/>
          <p:cNvPicPr>
            <a:picLocks noChangeAspect="1"/>
          </p:cNvPicPr>
          <p:nvPr/>
        </p:nvPicPr>
        <p:blipFill>
          <a:blip r:embed="rId3"/>
          <a:stretch>
            <a:fillRect/>
          </a:stretch>
        </p:blipFill>
        <p:spPr>
          <a:xfrm>
            <a:off x="2978348" y="2678906"/>
            <a:ext cx="2152055" cy="1306949"/>
          </a:xfrm>
          <a:prstGeom prst="rect">
            <a:avLst/>
          </a:prstGeom>
        </p:spPr>
      </p:pic>
      <p:sp>
        <p:nvSpPr>
          <p:cNvPr id="4" name="Text 1"/>
          <p:cNvSpPr/>
          <p:nvPr/>
        </p:nvSpPr>
        <p:spPr>
          <a:xfrm>
            <a:off x="3997523" y="3267551"/>
            <a:ext cx="113705" cy="453509"/>
          </a:xfrm>
          <a:prstGeom prst="rect">
            <a:avLst/>
          </a:prstGeom>
          <a:noFill/>
          <a:ln/>
        </p:spPr>
        <p:txBody>
          <a:bodyPr wrap="none" lIns="0" tIns="0" rIns="0" bIns="0" rtlCol="0" anchor="t"/>
          <a:lstStyle/>
          <a:p>
            <a:pPr marL="0" indent="0" algn="ctr">
              <a:lnSpc>
                <a:spcPts val="3550"/>
              </a:lnSpc>
              <a:buNone/>
            </a:pPr>
            <a:r>
              <a:rPr lang="en-US" sz="2200" b="1" kern="0" spc="-67" dirty="0">
                <a:solidFill>
                  <a:srgbClr val="272525"/>
                </a:solidFill>
                <a:latin typeface="Inter Bold" pitchFamily="34" charset="0"/>
                <a:ea typeface="Inter Bold" pitchFamily="34" charset="-122"/>
                <a:cs typeface="Inter Bold" pitchFamily="34" charset="-120"/>
              </a:rPr>
              <a:t>1</a:t>
            </a:r>
            <a:endParaRPr lang="en-US" sz="2200" dirty="0"/>
          </a:p>
        </p:txBody>
      </p:sp>
      <p:sp>
        <p:nvSpPr>
          <p:cNvPr id="5" name="Text 2"/>
          <p:cNvSpPr/>
          <p:nvPr/>
        </p:nvSpPr>
        <p:spPr>
          <a:xfrm>
            <a:off x="5357217" y="2905720"/>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Dataset Processing</a:t>
            </a:r>
            <a:endParaRPr lang="en-US" sz="2200" dirty="0"/>
          </a:p>
        </p:txBody>
      </p:sp>
      <p:sp>
        <p:nvSpPr>
          <p:cNvPr id="6" name="Text 3"/>
          <p:cNvSpPr/>
          <p:nvPr/>
        </p:nvSpPr>
        <p:spPr>
          <a:xfrm>
            <a:off x="5357217" y="3396139"/>
            <a:ext cx="5896928"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Pre-processing the Bhagavad Gita text for model training.</a:t>
            </a:r>
            <a:endParaRPr lang="en-US" sz="1750" dirty="0"/>
          </a:p>
        </p:txBody>
      </p:sp>
      <p:sp>
        <p:nvSpPr>
          <p:cNvPr id="7" name="Shape 4"/>
          <p:cNvSpPr/>
          <p:nvPr/>
        </p:nvSpPr>
        <p:spPr>
          <a:xfrm>
            <a:off x="5187077" y="3998952"/>
            <a:ext cx="8592860" cy="15240"/>
          </a:xfrm>
          <a:prstGeom prst="roundRect">
            <a:avLst>
              <a:gd name="adj" fmla="val 625116"/>
            </a:avLst>
          </a:prstGeom>
          <a:solidFill>
            <a:srgbClr val="C0C1D7"/>
          </a:solidFill>
          <a:ln/>
        </p:spPr>
      </p:sp>
      <p:pic>
        <p:nvPicPr>
          <p:cNvPr id="8" name="Image 1" descr="preencoded.png"/>
          <p:cNvPicPr>
            <a:picLocks noChangeAspect="1"/>
          </p:cNvPicPr>
          <p:nvPr/>
        </p:nvPicPr>
        <p:blipFill>
          <a:blip r:embed="rId4"/>
          <a:stretch>
            <a:fillRect/>
          </a:stretch>
        </p:blipFill>
        <p:spPr>
          <a:xfrm>
            <a:off x="1902381" y="4042529"/>
            <a:ext cx="4304109" cy="1306949"/>
          </a:xfrm>
          <a:prstGeom prst="rect">
            <a:avLst/>
          </a:prstGeom>
        </p:spPr>
      </p:pic>
      <p:sp>
        <p:nvSpPr>
          <p:cNvPr id="9" name="Text 5"/>
          <p:cNvSpPr/>
          <p:nvPr/>
        </p:nvSpPr>
        <p:spPr>
          <a:xfrm>
            <a:off x="3969306" y="4469249"/>
            <a:ext cx="170021" cy="453509"/>
          </a:xfrm>
          <a:prstGeom prst="rect">
            <a:avLst/>
          </a:prstGeom>
          <a:noFill/>
          <a:ln/>
        </p:spPr>
        <p:txBody>
          <a:bodyPr wrap="none" lIns="0" tIns="0" rIns="0" bIns="0" rtlCol="0" anchor="t"/>
          <a:lstStyle/>
          <a:p>
            <a:pPr marL="0" indent="0" algn="ctr">
              <a:lnSpc>
                <a:spcPts val="3550"/>
              </a:lnSpc>
              <a:buNone/>
            </a:pPr>
            <a:r>
              <a:rPr lang="en-US" sz="2200" b="1" kern="0" spc="-67" dirty="0">
                <a:solidFill>
                  <a:srgbClr val="272525"/>
                </a:solidFill>
                <a:latin typeface="Inter Bold" pitchFamily="34" charset="0"/>
                <a:ea typeface="Inter Bold" pitchFamily="34" charset="-122"/>
                <a:cs typeface="Inter Bold" pitchFamily="34" charset="-120"/>
              </a:rPr>
              <a:t>2</a:t>
            </a:r>
            <a:endParaRPr lang="en-US" sz="2200" dirty="0"/>
          </a:p>
        </p:txBody>
      </p:sp>
      <p:sp>
        <p:nvSpPr>
          <p:cNvPr id="10" name="Text 6"/>
          <p:cNvSpPr/>
          <p:nvPr/>
        </p:nvSpPr>
        <p:spPr>
          <a:xfrm>
            <a:off x="6433304" y="4269343"/>
            <a:ext cx="3838099"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Natural Language Processing</a:t>
            </a:r>
            <a:endParaRPr lang="en-US" sz="2200" dirty="0"/>
          </a:p>
        </p:txBody>
      </p:sp>
      <p:sp>
        <p:nvSpPr>
          <p:cNvPr id="11" name="Text 7"/>
          <p:cNvSpPr/>
          <p:nvPr/>
        </p:nvSpPr>
        <p:spPr>
          <a:xfrm>
            <a:off x="6433304" y="4759762"/>
            <a:ext cx="4856678"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Enabling the model to understand user queries.</a:t>
            </a:r>
            <a:endParaRPr lang="en-US" sz="1750" dirty="0"/>
          </a:p>
        </p:txBody>
      </p:sp>
      <p:sp>
        <p:nvSpPr>
          <p:cNvPr id="12" name="Shape 8"/>
          <p:cNvSpPr/>
          <p:nvPr/>
        </p:nvSpPr>
        <p:spPr>
          <a:xfrm>
            <a:off x="6263164" y="5362575"/>
            <a:ext cx="7516773" cy="15240"/>
          </a:xfrm>
          <a:prstGeom prst="roundRect">
            <a:avLst>
              <a:gd name="adj" fmla="val 625116"/>
            </a:avLst>
          </a:prstGeom>
          <a:solidFill>
            <a:srgbClr val="C0C1D7"/>
          </a:solidFill>
          <a:ln/>
        </p:spPr>
      </p:sp>
      <p:pic>
        <p:nvPicPr>
          <p:cNvPr id="13" name="Image 2" descr="preencoded.png"/>
          <p:cNvPicPr>
            <a:picLocks noChangeAspect="1"/>
          </p:cNvPicPr>
          <p:nvPr/>
        </p:nvPicPr>
        <p:blipFill>
          <a:blip r:embed="rId5"/>
          <a:stretch>
            <a:fillRect/>
          </a:stretch>
        </p:blipFill>
        <p:spPr>
          <a:xfrm>
            <a:off x="826294" y="5406152"/>
            <a:ext cx="6456164" cy="1306949"/>
          </a:xfrm>
          <a:prstGeom prst="rect">
            <a:avLst/>
          </a:prstGeom>
        </p:spPr>
      </p:pic>
      <p:sp>
        <p:nvSpPr>
          <p:cNvPr id="14" name="Text 9"/>
          <p:cNvSpPr/>
          <p:nvPr/>
        </p:nvSpPr>
        <p:spPr>
          <a:xfrm>
            <a:off x="3967043" y="5832872"/>
            <a:ext cx="174427" cy="453509"/>
          </a:xfrm>
          <a:prstGeom prst="rect">
            <a:avLst/>
          </a:prstGeom>
          <a:noFill/>
          <a:ln/>
        </p:spPr>
        <p:txBody>
          <a:bodyPr wrap="none" lIns="0" tIns="0" rIns="0" bIns="0" rtlCol="0" anchor="t"/>
          <a:lstStyle/>
          <a:p>
            <a:pPr marL="0" indent="0" algn="ctr">
              <a:lnSpc>
                <a:spcPts val="3550"/>
              </a:lnSpc>
              <a:buNone/>
            </a:pPr>
            <a:r>
              <a:rPr lang="en-US" sz="2200" b="1" kern="0" spc="-67" dirty="0">
                <a:solidFill>
                  <a:srgbClr val="272525"/>
                </a:solidFill>
                <a:latin typeface="Inter Bold" pitchFamily="34" charset="0"/>
                <a:ea typeface="Inter Bold" pitchFamily="34" charset="-122"/>
                <a:cs typeface="Inter Bold" pitchFamily="34" charset="-120"/>
              </a:rPr>
              <a:t>3</a:t>
            </a:r>
            <a:endParaRPr lang="en-US" sz="2200" dirty="0"/>
          </a:p>
        </p:txBody>
      </p:sp>
      <p:sp>
        <p:nvSpPr>
          <p:cNvPr id="15" name="Text 10"/>
          <p:cNvSpPr/>
          <p:nvPr/>
        </p:nvSpPr>
        <p:spPr>
          <a:xfrm>
            <a:off x="7509272" y="5632966"/>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Sentiment Analysis</a:t>
            </a:r>
            <a:endParaRPr lang="en-US" sz="2200" dirty="0"/>
          </a:p>
        </p:txBody>
      </p:sp>
      <p:sp>
        <p:nvSpPr>
          <p:cNvPr id="16" name="Text 11"/>
          <p:cNvSpPr/>
          <p:nvPr/>
        </p:nvSpPr>
        <p:spPr>
          <a:xfrm>
            <a:off x="7509272" y="6123384"/>
            <a:ext cx="4579739"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Identifying the emotional tone of user inputs.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3172"/>
          </a:xfrm>
          <a:prstGeom prst="rect">
            <a:avLst/>
          </a:prstGeom>
        </p:spPr>
      </p:pic>
      <p:sp>
        <p:nvSpPr>
          <p:cNvPr id="3" name="Text 0"/>
          <p:cNvSpPr/>
          <p:nvPr/>
        </p:nvSpPr>
        <p:spPr>
          <a:xfrm>
            <a:off x="760095" y="597218"/>
            <a:ext cx="5752028" cy="678656"/>
          </a:xfrm>
          <a:prstGeom prst="rect">
            <a:avLst/>
          </a:prstGeom>
          <a:noFill/>
          <a:ln/>
        </p:spPr>
        <p:txBody>
          <a:bodyPr wrap="none" lIns="0" tIns="0" rIns="0" bIns="0" rtlCol="0" anchor="t"/>
          <a:lstStyle/>
          <a:p>
            <a:pPr marL="0" indent="0">
              <a:lnSpc>
                <a:spcPts val="5300"/>
              </a:lnSpc>
              <a:buNone/>
            </a:pPr>
            <a:r>
              <a:rPr lang="en-US" sz="4250" b="1" kern="0" spc="-128" dirty="0">
                <a:solidFill>
                  <a:srgbClr val="000000"/>
                </a:solidFill>
                <a:latin typeface="Inter Bold" pitchFamily="34" charset="0"/>
                <a:ea typeface="Inter Bold" pitchFamily="34" charset="-122"/>
                <a:cs typeface="Inter Bold" pitchFamily="34" charset="-120"/>
              </a:rPr>
              <a:t>Implementation Details</a:t>
            </a:r>
            <a:endParaRPr lang="en-US" sz="4250" dirty="0"/>
          </a:p>
        </p:txBody>
      </p:sp>
      <p:pic>
        <p:nvPicPr>
          <p:cNvPr id="4" name="Image 1" descr="preencoded.png"/>
          <p:cNvPicPr>
            <a:picLocks noChangeAspect="1"/>
          </p:cNvPicPr>
          <p:nvPr/>
        </p:nvPicPr>
        <p:blipFill>
          <a:blip r:embed="rId4"/>
          <a:stretch>
            <a:fillRect/>
          </a:stretch>
        </p:blipFill>
        <p:spPr>
          <a:xfrm>
            <a:off x="760095" y="1601629"/>
            <a:ext cx="542925" cy="542925"/>
          </a:xfrm>
          <a:prstGeom prst="rect">
            <a:avLst/>
          </a:prstGeom>
        </p:spPr>
      </p:pic>
      <p:sp>
        <p:nvSpPr>
          <p:cNvPr id="5" name="Text 1"/>
          <p:cNvSpPr/>
          <p:nvPr/>
        </p:nvSpPr>
        <p:spPr>
          <a:xfrm>
            <a:off x="760095" y="2361724"/>
            <a:ext cx="2714625" cy="339328"/>
          </a:xfrm>
          <a:prstGeom prst="rect">
            <a:avLst/>
          </a:prstGeom>
          <a:noFill/>
          <a:ln/>
        </p:spPr>
        <p:txBody>
          <a:bodyPr wrap="none" lIns="0" tIns="0" rIns="0" bIns="0" rtlCol="0" anchor="t"/>
          <a:lstStyle/>
          <a:p>
            <a:pPr marL="0" indent="0" algn="l">
              <a:lnSpc>
                <a:spcPts val="2650"/>
              </a:lnSpc>
              <a:buNone/>
            </a:pPr>
            <a:r>
              <a:rPr lang="en-US" sz="2100" b="1" kern="0" spc="-64" dirty="0">
                <a:solidFill>
                  <a:srgbClr val="272525"/>
                </a:solidFill>
                <a:latin typeface="Inter Bold" pitchFamily="34" charset="0"/>
                <a:ea typeface="Inter Bold" pitchFamily="34" charset="-122"/>
                <a:cs typeface="Inter Bold" pitchFamily="34" charset="-120"/>
              </a:rPr>
              <a:t>Mobile Optimization</a:t>
            </a:r>
            <a:endParaRPr lang="en-US" sz="2100" dirty="0"/>
          </a:p>
        </p:txBody>
      </p:sp>
      <p:sp>
        <p:nvSpPr>
          <p:cNvPr id="6" name="Text 2"/>
          <p:cNvSpPr/>
          <p:nvPr/>
        </p:nvSpPr>
        <p:spPr>
          <a:xfrm>
            <a:off x="760095" y="2831306"/>
            <a:ext cx="7623810" cy="347424"/>
          </a:xfrm>
          <a:prstGeom prst="rect">
            <a:avLst/>
          </a:prstGeom>
          <a:noFill/>
          <a:ln/>
        </p:spPr>
        <p:txBody>
          <a:bodyPr wrap="none" lIns="0" tIns="0" rIns="0" bIns="0" rtlCol="0" anchor="t"/>
          <a:lstStyle/>
          <a:p>
            <a:pPr marL="0" indent="0" algn="l">
              <a:lnSpc>
                <a:spcPts val="2700"/>
              </a:lnSpc>
              <a:buNone/>
            </a:pPr>
            <a:r>
              <a:rPr lang="en-US" sz="1700" kern="0" spc="-34" dirty="0">
                <a:solidFill>
                  <a:srgbClr val="272525"/>
                </a:solidFill>
                <a:latin typeface="Inter" pitchFamily="34" charset="0"/>
                <a:ea typeface="Inter" pitchFamily="34" charset="-122"/>
                <a:cs typeface="Inter" pitchFamily="34" charset="-120"/>
              </a:rPr>
              <a:t>Responsive design ensures accessibility across devices.</a:t>
            </a:r>
            <a:endParaRPr lang="en-US" sz="1700" dirty="0"/>
          </a:p>
        </p:txBody>
      </p:sp>
      <p:pic>
        <p:nvPicPr>
          <p:cNvPr id="7" name="Image 2" descr="preencoded.png"/>
          <p:cNvPicPr>
            <a:picLocks noChangeAspect="1"/>
          </p:cNvPicPr>
          <p:nvPr/>
        </p:nvPicPr>
        <p:blipFill>
          <a:blip r:embed="rId5"/>
          <a:stretch>
            <a:fillRect/>
          </a:stretch>
        </p:blipFill>
        <p:spPr>
          <a:xfrm>
            <a:off x="760095" y="3830241"/>
            <a:ext cx="542925" cy="542925"/>
          </a:xfrm>
          <a:prstGeom prst="rect">
            <a:avLst/>
          </a:prstGeom>
        </p:spPr>
      </p:pic>
      <p:sp>
        <p:nvSpPr>
          <p:cNvPr id="8" name="Text 3"/>
          <p:cNvSpPr/>
          <p:nvPr/>
        </p:nvSpPr>
        <p:spPr>
          <a:xfrm>
            <a:off x="760095" y="4590336"/>
            <a:ext cx="2714625" cy="339328"/>
          </a:xfrm>
          <a:prstGeom prst="rect">
            <a:avLst/>
          </a:prstGeom>
          <a:noFill/>
          <a:ln/>
        </p:spPr>
        <p:txBody>
          <a:bodyPr wrap="none" lIns="0" tIns="0" rIns="0" bIns="0" rtlCol="0" anchor="t"/>
          <a:lstStyle/>
          <a:p>
            <a:pPr marL="0" indent="0" algn="l">
              <a:lnSpc>
                <a:spcPts val="2650"/>
              </a:lnSpc>
              <a:buNone/>
            </a:pPr>
            <a:r>
              <a:rPr lang="en-US" sz="2100" b="1" kern="0" spc="-64" dirty="0">
                <a:solidFill>
                  <a:srgbClr val="272525"/>
                </a:solidFill>
                <a:latin typeface="Inter Bold" pitchFamily="34" charset="0"/>
                <a:ea typeface="Inter Bold" pitchFamily="34" charset="-122"/>
                <a:cs typeface="Inter Bold" pitchFamily="34" charset="-120"/>
              </a:rPr>
              <a:t>Color Palette</a:t>
            </a:r>
            <a:endParaRPr lang="en-US" sz="2100" dirty="0"/>
          </a:p>
        </p:txBody>
      </p:sp>
      <p:sp>
        <p:nvSpPr>
          <p:cNvPr id="9" name="Text 4"/>
          <p:cNvSpPr/>
          <p:nvPr/>
        </p:nvSpPr>
        <p:spPr>
          <a:xfrm>
            <a:off x="760095" y="5059918"/>
            <a:ext cx="7623810" cy="347424"/>
          </a:xfrm>
          <a:prstGeom prst="rect">
            <a:avLst/>
          </a:prstGeom>
          <a:noFill/>
          <a:ln/>
        </p:spPr>
        <p:txBody>
          <a:bodyPr wrap="none" lIns="0" tIns="0" rIns="0" bIns="0" rtlCol="0" anchor="t"/>
          <a:lstStyle/>
          <a:p>
            <a:pPr marL="0" indent="0" algn="l">
              <a:lnSpc>
                <a:spcPts val="2700"/>
              </a:lnSpc>
              <a:buNone/>
            </a:pPr>
            <a:r>
              <a:rPr lang="en-US" sz="1700" kern="0" spc="-34" dirty="0">
                <a:solidFill>
                  <a:srgbClr val="272525"/>
                </a:solidFill>
                <a:latin typeface="Inter" pitchFamily="34" charset="0"/>
                <a:ea typeface="Inter" pitchFamily="34" charset="-122"/>
                <a:cs typeface="Inter" pitchFamily="34" charset="-120"/>
              </a:rPr>
              <a:t>A clean and simple color scheme enhances user experience.</a:t>
            </a:r>
            <a:endParaRPr lang="en-US" sz="1700" dirty="0"/>
          </a:p>
        </p:txBody>
      </p:sp>
      <p:pic>
        <p:nvPicPr>
          <p:cNvPr id="10" name="Image 3" descr="preencoded.png"/>
          <p:cNvPicPr>
            <a:picLocks noChangeAspect="1"/>
          </p:cNvPicPr>
          <p:nvPr/>
        </p:nvPicPr>
        <p:blipFill>
          <a:blip r:embed="rId6"/>
          <a:stretch>
            <a:fillRect/>
          </a:stretch>
        </p:blipFill>
        <p:spPr>
          <a:xfrm>
            <a:off x="760095" y="6058853"/>
            <a:ext cx="542925" cy="542925"/>
          </a:xfrm>
          <a:prstGeom prst="rect">
            <a:avLst/>
          </a:prstGeom>
        </p:spPr>
      </p:pic>
      <p:sp>
        <p:nvSpPr>
          <p:cNvPr id="11" name="Text 5"/>
          <p:cNvSpPr/>
          <p:nvPr/>
        </p:nvSpPr>
        <p:spPr>
          <a:xfrm>
            <a:off x="760095" y="6818947"/>
            <a:ext cx="2714625" cy="339328"/>
          </a:xfrm>
          <a:prstGeom prst="rect">
            <a:avLst/>
          </a:prstGeom>
          <a:noFill/>
          <a:ln/>
        </p:spPr>
        <p:txBody>
          <a:bodyPr wrap="none" lIns="0" tIns="0" rIns="0" bIns="0" rtlCol="0" anchor="t"/>
          <a:lstStyle/>
          <a:p>
            <a:pPr marL="0" indent="0" algn="l">
              <a:lnSpc>
                <a:spcPts val="2650"/>
              </a:lnSpc>
              <a:buNone/>
            </a:pPr>
            <a:r>
              <a:rPr lang="en-US" sz="2100" b="1" kern="0" spc="-64" dirty="0">
                <a:solidFill>
                  <a:srgbClr val="272525"/>
                </a:solidFill>
                <a:latin typeface="Inter Bold" pitchFamily="34" charset="0"/>
                <a:ea typeface="Inter Bold" pitchFamily="34" charset="-122"/>
                <a:cs typeface="Inter Bold" pitchFamily="34" charset="-120"/>
              </a:rPr>
              <a:t>Font Selection</a:t>
            </a:r>
            <a:endParaRPr lang="en-US" sz="2100" dirty="0"/>
          </a:p>
        </p:txBody>
      </p:sp>
      <p:sp>
        <p:nvSpPr>
          <p:cNvPr id="12" name="Text 6"/>
          <p:cNvSpPr/>
          <p:nvPr/>
        </p:nvSpPr>
        <p:spPr>
          <a:xfrm>
            <a:off x="760095" y="7288530"/>
            <a:ext cx="7623810" cy="347424"/>
          </a:xfrm>
          <a:prstGeom prst="rect">
            <a:avLst/>
          </a:prstGeom>
          <a:noFill/>
          <a:ln/>
        </p:spPr>
        <p:txBody>
          <a:bodyPr wrap="none" lIns="0" tIns="0" rIns="0" bIns="0" rtlCol="0" anchor="t"/>
          <a:lstStyle/>
          <a:p>
            <a:pPr marL="0" indent="0" algn="l">
              <a:lnSpc>
                <a:spcPts val="2700"/>
              </a:lnSpc>
              <a:buNone/>
            </a:pPr>
            <a:r>
              <a:rPr lang="en-US" sz="1700" kern="0" spc="-34" dirty="0">
                <a:solidFill>
                  <a:srgbClr val="272525"/>
                </a:solidFill>
                <a:latin typeface="Inter" pitchFamily="34" charset="0"/>
                <a:ea typeface="Inter" pitchFamily="34" charset="-122"/>
                <a:cs typeface="Inter" pitchFamily="34" charset="-120"/>
              </a:rPr>
              <a:t>A modern yet uncluttered font enhances readability.</a:t>
            </a:r>
            <a:endParaRPr lang="en-US"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2301954"/>
            <a:ext cx="5670590"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Project Contributors</a:t>
            </a:r>
            <a:endParaRPr lang="en-US" sz="4450" dirty="0"/>
          </a:p>
        </p:txBody>
      </p:sp>
      <p:sp>
        <p:nvSpPr>
          <p:cNvPr id="3" name="Text 1"/>
          <p:cNvSpPr/>
          <p:nvPr/>
        </p:nvSpPr>
        <p:spPr>
          <a:xfrm>
            <a:off x="793790" y="3577709"/>
            <a:ext cx="3146227" cy="354330"/>
          </a:xfrm>
          <a:prstGeom prst="rect">
            <a:avLst/>
          </a:prstGeom>
          <a:noFill/>
          <a:ln/>
        </p:spPr>
        <p:txBody>
          <a:bodyPr wrap="none" lIns="0" tIns="0" rIns="0" bIns="0" rtlCol="0" anchor="t"/>
          <a:lstStyle/>
          <a:p>
            <a:pPr marL="0" indent="0">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Anurag Panda (2105181)</a:t>
            </a:r>
            <a:endParaRPr lang="en-US" sz="2200" dirty="0"/>
          </a:p>
        </p:txBody>
      </p:sp>
      <p:sp>
        <p:nvSpPr>
          <p:cNvPr id="4" name="Text 2"/>
          <p:cNvSpPr/>
          <p:nvPr/>
        </p:nvSpPr>
        <p:spPr>
          <a:xfrm>
            <a:off x="793790" y="415885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Frontend &amp; Backend Integration</a:t>
            </a:r>
            <a:endParaRPr lang="en-US" sz="1750" dirty="0"/>
          </a:p>
        </p:txBody>
      </p:sp>
      <p:sp>
        <p:nvSpPr>
          <p:cNvPr id="5" name="Text 3"/>
          <p:cNvSpPr/>
          <p:nvPr/>
        </p:nvSpPr>
        <p:spPr>
          <a:xfrm>
            <a:off x="793790" y="4601051"/>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Flask Backend Development</a:t>
            </a:r>
            <a:endParaRPr lang="en-US" sz="1750" dirty="0"/>
          </a:p>
        </p:txBody>
      </p:sp>
      <p:sp>
        <p:nvSpPr>
          <p:cNvPr id="6" name="Text 4"/>
          <p:cNvSpPr/>
          <p:nvPr/>
        </p:nvSpPr>
        <p:spPr>
          <a:xfrm>
            <a:off x="793790" y="5043249"/>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GitHub Repository Management</a:t>
            </a:r>
            <a:endParaRPr lang="en-US" sz="1750" dirty="0"/>
          </a:p>
        </p:txBody>
      </p:sp>
      <p:sp>
        <p:nvSpPr>
          <p:cNvPr id="7" name="Text 5"/>
          <p:cNvSpPr/>
          <p:nvPr/>
        </p:nvSpPr>
        <p:spPr>
          <a:xfrm>
            <a:off x="793790" y="548544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Website Deployment</a:t>
            </a:r>
            <a:endParaRPr lang="en-US" sz="1750" dirty="0"/>
          </a:p>
        </p:txBody>
      </p:sp>
      <p:sp>
        <p:nvSpPr>
          <p:cNvPr id="8" name="Text 6"/>
          <p:cNvSpPr/>
          <p:nvPr/>
        </p:nvSpPr>
        <p:spPr>
          <a:xfrm>
            <a:off x="7599521" y="3577709"/>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Ankit Hati (21052897)</a:t>
            </a:r>
            <a:endParaRPr lang="en-US" sz="2200" dirty="0"/>
          </a:p>
        </p:txBody>
      </p:sp>
      <p:sp>
        <p:nvSpPr>
          <p:cNvPr id="9" name="Text 7"/>
          <p:cNvSpPr/>
          <p:nvPr/>
        </p:nvSpPr>
        <p:spPr>
          <a:xfrm>
            <a:off x="7599521" y="415885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Dataset Integration with ML Model</a:t>
            </a:r>
            <a:endParaRPr lang="en-US" sz="1750" dirty="0"/>
          </a:p>
        </p:txBody>
      </p:sp>
      <p:sp>
        <p:nvSpPr>
          <p:cNvPr id="10" name="Text 8"/>
          <p:cNvSpPr/>
          <p:nvPr/>
        </p:nvSpPr>
        <p:spPr>
          <a:xfrm>
            <a:off x="7599521" y="4601051"/>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ML Model Creation &amp; Training</a:t>
            </a:r>
            <a:endParaRPr lang="en-US" sz="1750" dirty="0"/>
          </a:p>
        </p:txBody>
      </p:sp>
      <p:sp>
        <p:nvSpPr>
          <p:cNvPr id="11" name="Text 9"/>
          <p:cNvSpPr/>
          <p:nvPr/>
        </p:nvSpPr>
        <p:spPr>
          <a:xfrm>
            <a:off x="7599521" y="5043249"/>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Sentiment Analysis Implementation</a:t>
            </a:r>
            <a:endParaRPr lang="en-US" sz="1750" dirty="0"/>
          </a:p>
        </p:txBody>
      </p:sp>
      <p:sp>
        <p:nvSpPr>
          <p:cNvPr id="12" name="Text 10"/>
          <p:cNvSpPr/>
          <p:nvPr/>
        </p:nvSpPr>
        <p:spPr>
          <a:xfrm>
            <a:off x="7599521" y="548544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Model Bug Fixing</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2523053"/>
            <a:ext cx="7136249"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Project Contributors (cont.)</a:t>
            </a:r>
            <a:endParaRPr lang="en-US" sz="4450" dirty="0"/>
          </a:p>
        </p:txBody>
      </p:sp>
      <p:sp>
        <p:nvSpPr>
          <p:cNvPr id="3" name="Text 1"/>
          <p:cNvSpPr/>
          <p:nvPr/>
        </p:nvSpPr>
        <p:spPr>
          <a:xfrm>
            <a:off x="793790" y="3798808"/>
            <a:ext cx="3435072" cy="354330"/>
          </a:xfrm>
          <a:prstGeom prst="rect">
            <a:avLst/>
          </a:prstGeom>
          <a:noFill/>
          <a:ln/>
        </p:spPr>
        <p:txBody>
          <a:bodyPr wrap="none" lIns="0" tIns="0" rIns="0" bIns="0" rtlCol="0" anchor="t"/>
          <a:lstStyle/>
          <a:p>
            <a:pPr marL="0" indent="0">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Prajukta Sahoo (21051231)</a:t>
            </a:r>
            <a:endParaRPr lang="en-US" sz="2200" dirty="0"/>
          </a:p>
        </p:txBody>
      </p:sp>
      <p:sp>
        <p:nvSpPr>
          <p:cNvPr id="4" name="Text 2"/>
          <p:cNvSpPr/>
          <p:nvPr/>
        </p:nvSpPr>
        <p:spPr>
          <a:xfrm>
            <a:off x="793790" y="437995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Chatbot API Development</a:t>
            </a:r>
            <a:endParaRPr lang="en-US" sz="1750" dirty="0"/>
          </a:p>
        </p:txBody>
      </p:sp>
      <p:sp>
        <p:nvSpPr>
          <p:cNvPr id="5" name="Text 3"/>
          <p:cNvSpPr/>
          <p:nvPr/>
        </p:nvSpPr>
        <p:spPr>
          <a:xfrm>
            <a:off x="793790" y="482215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Frontend Integration with APIs</a:t>
            </a:r>
            <a:endParaRPr lang="en-US" sz="1750" dirty="0"/>
          </a:p>
        </p:txBody>
      </p:sp>
      <p:sp>
        <p:nvSpPr>
          <p:cNvPr id="6" name="Text 4"/>
          <p:cNvSpPr/>
          <p:nvPr/>
        </p:nvSpPr>
        <p:spPr>
          <a:xfrm>
            <a:off x="793790" y="526434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Dataset Research for ML Model</a:t>
            </a:r>
            <a:endParaRPr lang="en-US" sz="1750" dirty="0"/>
          </a:p>
        </p:txBody>
      </p:sp>
      <p:sp>
        <p:nvSpPr>
          <p:cNvPr id="7" name="Text 5"/>
          <p:cNvSpPr/>
          <p:nvPr/>
        </p:nvSpPr>
        <p:spPr>
          <a:xfrm>
            <a:off x="7599521" y="3798808"/>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Saumya (2129100)</a:t>
            </a:r>
            <a:endParaRPr lang="en-US" sz="2200" dirty="0"/>
          </a:p>
        </p:txBody>
      </p:sp>
      <p:sp>
        <p:nvSpPr>
          <p:cNvPr id="8" name="Text 6"/>
          <p:cNvSpPr/>
          <p:nvPr/>
        </p:nvSpPr>
        <p:spPr>
          <a:xfrm>
            <a:off x="7599521" y="437995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Chatbot Layout Design</a:t>
            </a:r>
            <a:endParaRPr lang="en-US" sz="1750" dirty="0"/>
          </a:p>
        </p:txBody>
      </p:sp>
      <p:sp>
        <p:nvSpPr>
          <p:cNvPr id="9" name="Text 7"/>
          <p:cNvSpPr/>
          <p:nvPr/>
        </p:nvSpPr>
        <p:spPr>
          <a:xfrm>
            <a:off x="7599521" y="482215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HTML &amp; CSS Implementation</a:t>
            </a:r>
            <a:endParaRPr lang="en-US" sz="1750" dirty="0"/>
          </a:p>
        </p:txBody>
      </p:sp>
      <p:sp>
        <p:nvSpPr>
          <p:cNvPr id="10" name="Text 8"/>
          <p:cNvSpPr/>
          <p:nvPr/>
        </p:nvSpPr>
        <p:spPr>
          <a:xfrm>
            <a:off x="7599521" y="526434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Chatbot Responsiveness for all Devices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320171"/>
            <a:ext cx="5670590"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Conclusion</a:t>
            </a:r>
            <a:endParaRPr lang="en-US" sz="4450" dirty="0"/>
          </a:p>
        </p:txBody>
      </p:sp>
      <p:sp>
        <p:nvSpPr>
          <p:cNvPr id="4" name="Text 1"/>
          <p:cNvSpPr/>
          <p:nvPr/>
        </p:nvSpPr>
        <p:spPr>
          <a:xfrm>
            <a:off x="793790" y="3369112"/>
            <a:ext cx="7556421" cy="2540318"/>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The Shrimad Bhagavad project successfully leverages technology to create a user-friendly platform, making the teachings of the Bhagavad Gita accessible to the modern generation. The project's implementation of Machine Learning, sentiment analysis, and a chatbot offers a personalized experience, promoting a deeper understanding of our spiritual heritage and inspiring courage, self-awareness, and conviction in the face of adversity.</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370</Words>
  <Application>Microsoft Office PowerPoint</Application>
  <PresentationFormat>Custom</PresentationFormat>
  <Paragraphs>67</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Inter</vt:lpstr>
      <vt:lpstr>Inter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Anurag Panda_ KIIT University</cp:lastModifiedBy>
  <cp:revision>2</cp:revision>
  <dcterms:created xsi:type="dcterms:W3CDTF">2024-12-03T17:10:58Z</dcterms:created>
  <dcterms:modified xsi:type="dcterms:W3CDTF">2024-12-03T17:38:20Z</dcterms:modified>
</cp:coreProperties>
</file>