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9" r:id="rId3"/>
    <p:sldId id="269" r:id="rId4"/>
    <p:sldId id="258" r:id="rId5"/>
    <p:sldId id="260" r:id="rId6"/>
    <p:sldId id="267" r:id="rId7"/>
    <p:sldId id="268" r:id="rId8"/>
    <p:sldId id="27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2A154-1614-4AF3-9D1E-B56A043F72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6C4CBA-CE5C-4D2A-871B-F93FB7BE7529}">
      <dgm:prSet phldrT="[Text]"/>
      <dgm:spPr/>
      <dgm:t>
        <a:bodyPr/>
        <a:lstStyle/>
        <a:p>
          <a:r>
            <a:rPr lang="en-US" dirty="0"/>
            <a:t>Query Data based on Problem statement in SQL</a:t>
          </a:r>
        </a:p>
      </dgm:t>
    </dgm:pt>
    <dgm:pt modelId="{03A1FAD9-6850-41C7-9970-D1BCB05E3CF3}" type="parTrans" cxnId="{747AA210-57A7-479F-9B1B-16F586432BF6}">
      <dgm:prSet/>
      <dgm:spPr/>
      <dgm:t>
        <a:bodyPr/>
        <a:lstStyle/>
        <a:p>
          <a:endParaRPr lang="en-US"/>
        </a:p>
      </dgm:t>
    </dgm:pt>
    <dgm:pt modelId="{82FD5936-A97F-44E8-BCAC-8102177778A5}" type="sibTrans" cxnId="{747AA210-57A7-479F-9B1B-16F586432BF6}">
      <dgm:prSet/>
      <dgm:spPr/>
      <dgm:t>
        <a:bodyPr/>
        <a:lstStyle/>
        <a:p>
          <a:endParaRPr lang="en-US"/>
        </a:p>
      </dgm:t>
    </dgm:pt>
    <dgm:pt modelId="{9ACC5E7C-BEB8-40CC-812C-8549566EC79B}">
      <dgm:prSet phldrT="[Text]"/>
      <dgm:spPr/>
      <dgm:t>
        <a:bodyPr/>
        <a:lstStyle/>
        <a:p>
          <a:r>
            <a:rPr lang="en-US" dirty="0"/>
            <a:t>Getting</a:t>
          </a:r>
        </a:p>
        <a:p>
          <a:r>
            <a:rPr lang="en-US" dirty="0"/>
            <a:t>Insights</a:t>
          </a:r>
        </a:p>
      </dgm:t>
    </dgm:pt>
    <dgm:pt modelId="{A35401D9-B9FB-4C72-A2B0-E3FFC4066016}" type="parTrans" cxnId="{D00B4F5C-05E5-4CBC-BF5F-B7928F864AE5}">
      <dgm:prSet/>
      <dgm:spPr/>
      <dgm:t>
        <a:bodyPr/>
        <a:lstStyle/>
        <a:p>
          <a:endParaRPr lang="en-US"/>
        </a:p>
      </dgm:t>
    </dgm:pt>
    <dgm:pt modelId="{6BD4AD50-0377-440D-8623-53D874B20B62}" type="sibTrans" cxnId="{D00B4F5C-05E5-4CBC-BF5F-B7928F864AE5}">
      <dgm:prSet/>
      <dgm:spPr/>
      <dgm:t>
        <a:bodyPr/>
        <a:lstStyle/>
        <a:p>
          <a:endParaRPr lang="en-US"/>
        </a:p>
      </dgm:t>
    </dgm:pt>
    <dgm:pt modelId="{7BDC9D1B-6430-4919-B2C5-600D6F716639}">
      <dgm:prSet phldrT="[Text]"/>
      <dgm:spPr/>
      <dgm:t>
        <a:bodyPr/>
        <a:lstStyle/>
        <a:p>
          <a:r>
            <a:rPr lang="en-US" dirty="0"/>
            <a:t>Connect SQL Server to Excel</a:t>
          </a:r>
        </a:p>
      </dgm:t>
    </dgm:pt>
    <dgm:pt modelId="{AD9C2C32-BDA7-4C9D-8A47-1B8C715AA73A}" type="parTrans" cxnId="{F4637252-B181-456B-8CE2-AE125022C33B}">
      <dgm:prSet/>
      <dgm:spPr/>
      <dgm:t>
        <a:bodyPr/>
        <a:lstStyle/>
        <a:p>
          <a:endParaRPr lang="en-US"/>
        </a:p>
      </dgm:t>
    </dgm:pt>
    <dgm:pt modelId="{899B5329-57A1-412E-9DED-4295B33E2ED1}" type="sibTrans" cxnId="{F4637252-B181-456B-8CE2-AE125022C33B}">
      <dgm:prSet/>
      <dgm:spPr/>
      <dgm:t>
        <a:bodyPr/>
        <a:lstStyle/>
        <a:p>
          <a:endParaRPr lang="en-US"/>
        </a:p>
      </dgm:t>
    </dgm:pt>
    <dgm:pt modelId="{2649BA38-A1AA-4E01-BCA7-D3ECE5BF3ADB}">
      <dgm:prSet phldrT="[Text]"/>
      <dgm:spPr/>
      <dgm:t>
        <a:bodyPr/>
        <a:lstStyle/>
        <a:p>
          <a:r>
            <a:rPr lang="en-US" dirty="0"/>
            <a:t>Getting insights from Data</a:t>
          </a:r>
        </a:p>
      </dgm:t>
    </dgm:pt>
    <dgm:pt modelId="{940850B8-E94A-47EA-A321-E14D751573FA}" type="parTrans" cxnId="{722365E5-B0B3-4077-BDF7-5ED558A51068}">
      <dgm:prSet/>
      <dgm:spPr/>
      <dgm:t>
        <a:bodyPr/>
        <a:lstStyle/>
        <a:p>
          <a:endParaRPr lang="en-US"/>
        </a:p>
      </dgm:t>
    </dgm:pt>
    <dgm:pt modelId="{DDC6988D-7353-4A94-98D1-CFEDAB208429}" type="sibTrans" cxnId="{722365E5-B0B3-4077-BDF7-5ED558A51068}">
      <dgm:prSet/>
      <dgm:spPr/>
      <dgm:t>
        <a:bodyPr/>
        <a:lstStyle/>
        <a:p>
          <a:endParaRPr lang="en-US"/>
        </a:p>
      </dgm:t>
    </dgm:pt>
    <dgm:pt modelId="{3D82CB05-5878-42B3-A3A3-D74060E5B4DE}">
      <dgm:prSet phldrT="[Text]"/>
      <dgm:spPr/>
      <dgm:t>
        <a:bodyPr/>
        <a:lstStyle/>
        <a:p>
          <a:r>
            <a:rPr lang="en-US" dirty="0"/>
            <a:t>Creating </a:t>
          </a:r>
          <a:r>
            <a:rPr lang="en-US" dirty="0" err="1"/>
            <a:t>DashBoard</a:t>
          </a:r>
          <a:endParaRPr lang="en-US" dirty="0"/>
        </a:p>
      </dgm:t>
    </dgm:pt>
    <dgm:pt modelId="{3C6FFE46-0EB0-4B00-971F-2371F59B0F62}" type="parTrans" cxnId="{DB532FB7-1158-491F-A581-B205880E45E7}">
      <dgm:prSet/>
      <dgm:spPr/>
      <dgm:t>
        <a:bodyPr/>
        <a:lstStyle/>
        <a:p>
          <a:endParaRPr lang="en-US"/>
        </a:p>
      </dgm:t>
    </dgm:pt>
    <dgm:pt modelId="{5FF0610E-651E-4A0C-B28E-0007ADA6C532}" type="sibTrans" cxnId="{DB532FB7-1158-491F-A581-B205880E45E7}">
      <dgm:prSet/>
      <dgm:spPr/>
      <dgm:t>
        <a:bodyPr/>
        <a:lstStyle/>
        <a:p>
          <a:endParaRPr lang="en-US"/>
        </a:p>
      </dgm:t>
    </dgm:pt>
    <dgm:pt modelId="{A064EB9B-BDEC-4482-A6FD-6CF870F2DF6A}">
      <dgm:prSet phldrT="[Text]"/>
      <dgm:spPr/>
      <dgm:t>
        <a:bodyPr/>
        <a:lstStyle/>
        <a:p>
          <a:r>
            <a:rPr lang="en-US" dirty="0"/>
            <a:t>Creating </a:t>
          </a:r>
          <a:r>
            <a:rPr lang="en-US" dirty="0" err="1"/>
            <a:t>DashBoard</a:t>
          </a:r>
          <a:endParaRPr lang="en-US" dirty="0"/>
        </a:p>
      </dgm:t>
    </dgm:pt>
    <dgm:pt modelId="{8803C920-A923-455E-8FA3-CC0E0A43019F}" type="sibTrans" cxnId="{E46D35BD-EE7F-412B-A2C0-3C20F67A2E49}">
      <dgm:prSet/>
      <dgm:spPr/>
      <dgm:t>
        <a:bodyPr/>
        <a:lstStyle/>
        <a:p>
          <a:endParaRPr lang="en-US"/>
        </a:p>
      </dgm:t>
    </dgm:pt>
    <dgm:pt modelId="{30C7C917-4E89-434A-BAC4-BB6634B4260F}" type="parTrans" cxnId="{E46D35BD-EE7F-412B-A2C0-3C20F67A2E49}">
      <dgm:prSet/>
      <dgm:spPr/>
      <dgm:t>
        <a:bodyPr/>
        <a:lstStyle/>
        <a:p>
          <a:endParaRPr lang="en-US"/>
        </a:p>
      </dgm:t>
    </dgm:pt>
    <dgm:pt modelId="{515DD47A-F063-482E-ABBF-2BD9F2C14AA2}">
      <dgm:prSet phldrT="[Text]" custT="1"/>
      <dgm:spPr/>
      <dgm:t>
        <a:bodyPr/>
        <a:lstStyle/>
        <a:p>
          <a:r>
            <a:rPr lang="en-US" sz="2000" dirty="0"/>
            <a:t>Extracting</a:t>
          </a:r>
        </a:p>
        <a:p>
          <a:r>
            <a:rPr lang="en-US" sz="2000" dirty="0"/>
            <a:t>Data (SQL)</a:t>
          </a:r>
        </a:p>
      </dgm:t>
    </dgm:pt>
    <dgm:pt modelId="{6E67E438-EEE9-44FD-9200-53A2DCF26122}" type="sibTrans" cxnId="{CF5DFC9E-1F87-485E-BDD7-FD75BE00A6BD}">
      <dgm:prSet/>
      <dgm:spPr/>
      <dgm:t>
        <a:bodyPr/>
        <a:lstStyle/>
        <a:p>
          <a:endParaRPr lang="en-US"/>
        </a:p>
      </dgm:t>
    </dgm:pt>
    <dgm:pt modelId="{E9541081-22D3-449A-922A-9CC9B7B0C676}" type="parTrans" cxnId="{CF5DFC9E-1F87-485E-BDD7-FD75BE00A6BD}">
      <dgm:prSet/>
      <dgm:spPr/>
      <dgm:t>
        <a:bodyPr/>
        <a:lstStyle/>
        <a:p>
          <a:endParaRPr lang="en-US"/>
        </a:p>
      </dgm:t>
    </dgm:pt>
    <dgm:pt modelId="{507F1FF1-023F-4870-BB4C-3BD1F7472F2E}" type="pres">
      <dgm:prSet presAssocID="{9072A154-1614-4AF3-9D1E-B56A043F7231}" presName="Name0" presStyleCnt="0">
        <dgm:presLayoutVars>
          <dgm:dir/>
          <dgm:animLvl val="lvl"/>
          <dgm:resizeHandles val="exact"/>
        </dgm:presLayoutVars>
      </dgm:prSet>
      <dgm:spPr/>
    </dgm:pt>
    <dgm:pt modelId="{BD028448-4D14-4A1F-9BBA-71950F783A7D}" type="pres">
      <dgm:prSet presAssocID="{A064EB9B-BDEC-4482-A6FD-6CF870F2DF6A}" presName="linNode" presStyleCnt="0"/>
      <dgm:spPr/>
    </dgm:pt>
    <dgm:pt modelId="{D928FCCB-E88B-46D0-AA9E-B4935868820A}" type="pres">
      <dgm:prSet presAssocID="{A064EB9B-BDEC-4482-A6FD-6CF870F2DF6A}" presName="parentText" presStyleLbl="node1" presStyleIdx="0" presStyleCnt="3" custScaleX="41295" custScaleY="75869" custLinFactY="84110" custLinFactNeighborX="-14581" custLinFactNeighborY="100000">
        <dgm:presLayoutVars>
          <dgm:chMax val="1"/>
          <dgm:bulletEnabled val="1"/>
        </dgm:presLayoutVars>
      </dgm:prSet>
      <dgm:spPr/>
    </dgm:pt>
    <dgm:pt modelId="{25C1EF4F-0E62-4650-A57E-F8C5F737C67C}" type="pres">
      <dgm:prSet presAssocID="{A064EB9B-BDEC-4482-A6FD-6CF870F2DF6A}" presName="descendantText" presStyleLbl="alignAccFollowNode1" presStyleIdx="0" presStyleCnt="3" custScaleY="90375" custLinFactNeighborX="-20059" custLinFactNeighborY="2831">
        <dgm:presLayoutVars>
          <dgm:bulletEnabled val="1"/>
        </dgm:presLayoutVars>
      </dgm:prSet>
      <dgm:spPr/>
    </dgm:pt>
    <dgm:pt modelId="{40508062-0698-4758-B934-4C7E1DC07B48}" type="pres">
      <dgm:prSet presAssocID="{8803C920-A923-455E-8FA3-CC0E0A43019F}" presName="sp" presStyleCnt="0"/>
      <dgm:spPr/>
    </dgm:pt>
    <dgm:pt modelId="{E6511A07-3C40-4754-889A-15FFC6A4511F}" type="pres">
      <dgm:prSet presAssocID="{9ACC5E7C-BEB8-40CC-812C-8549566EC79B}" presName="linNode" presStyleCnt="0"/>
      <dgm:spPr/>
    </dgm:pt>
    <dgm:pt modelId="{E3CCA8F5-5C70-4CA9-96EF-430945651843}" type="pres">
      <dgm:prSet presAssocID="{9ACC5E7C-BEB8-40CC-812C-8549566EC79B}" presName="parentText" presStyleLbl="node1" presStyleIdx="1" presStyleCnt="3" custScaleX="42472" custScaleY="74695" custLinFactNeighborX="-13820" custLinFactNeighborY="3923">
        <dgm:presLayoutVars>
          <dgm:chMax val="1"/>
          <dgm:bulletEnabled val="1"/>
        </dgm:presLayoutVars>
      </dgm:prSet>
      <dgm:spPr/>
    </dgm:pt>
    <dgm:pt modelId="{499DB487-AAD1-4D5A-9210-D894CEFA7362}" type="pres">
      <dgm:prSet presAssocID="{9ACC5E7C-BEB8-40CC-812C-8549566EC79B}" presName="descendantText" presStyleLbl="alignAccFollowNode1" presStyleIdx="1" presStyleCnt="3" custScaleY="79486" custLinFactNeighborX="-21236" custLinFactNeighborY="-3819">
        <dgm:presLayoutVars>
          <dgm:bulletEnabled val="1"/>
        </dgm:presLayoutVars>
      </dgm:prSet>
      <dgm:spPr/>
    </dgm:pt>
    <dgm:pt modelId="{5F100D42-E4FC-4C5D-93E2-2573B9D19B98}" type="pres">
      <dgm:prSet presAssocID="{6BD4AD50-0377-440D-8623-53D874B20B62}" presName="sp" presStyleCnt="0"/>
      <dgm:spPr/>
    </dgm:pt>
    <dgm:pt modelId="{3961266F-2091-455E-9BA9-2DD0158C9651}" type="pres">
      <dgm:prSet presAssocID="{515DD47A-F063-482E-ABBF-2BD9F2C14AA2}" presName="linNode" presStyleCnt="0"/>
      <dgm:spPr/>
    </dgm:pt>
    <dgm:pt modelId="{53261420-7DCD-4BF2-902E-10A7B1DD1A3B}" type="pres">
      <dgm:prSet presAssocID="{515DD47A-F063-482E-ABBF-2BD9F2C14AA2}" presName="parentText" presStyleLbl="node1" presStyleIdx="2" presStyleCnt="3" custScaleX="40356" custScaleY="76995" custLinFactY="-67653" custLinFactNeighborX="-14814" custLinFactNeighborY="-100000">
        <dgm:presLayoutVars>
          <dgm:chMax val="1"/>
          <dgm:bulletEnabled val="1"/>
        </dgm:presLayoutVars>
      </dgm:prSet>
      <dgm:spPr/>
    </dgm:pt>
    <dgm:pt modelId="{439F7524-46DF-49CA-8FAD-3755DE890C61}" type="pres">
      <dgm:prSet presAssocID="{515DD47A-F063-482E-ABBF-2BD9F2C14AA2}" presName="descendantText" presStyleLbl="alignAccFollowNode1" presStyleIdx="2" presStyleCnt="3" custScaleY="95598" custLinFactNeighborX="-21477" custLinFactNeighborY="-6492">
        <dgm:presLayoutVars>
          <dgm:bulletEnabled val="1"/>
        </dgm:presLayoutVars>
      </dgm:prSet>
      <dgm:spPr/>
    </dgm:pt>
  </dgm:ptLst>
  <dgm:cxnLst>
    <dgm:cxn modelId="{747AA210-57A7-479F-9B1B-16F586432BF6}" srcId="{A064EB9B-BDEC-4482-A6FD-6CF870F2DF6A}" destId="{C16C4CBA-CE5C-4D2A-871B-F93FB7BE7529}" srcOrd="0" destOrd="0" parTransId="{03A1FAD9-6850-41C7-9970-D1BCB05E3CF3}" sibTransId="{82FD5936-A97F-44E8-BCAC-8102177778A5}"/>
    <dgm:cxn modelId="{21338213-E079-434D-A2F2-6564C909A156}" type="presOf" srcId="{2649BA38-A1AA-4E01-BCA7-D3ECE5BF3ADB}" destId="{499DB487-AAD1-4D5A-9210-D894CEFA7362}" srcOrd="0" destOrd="1" presId="urn:microsoft.com/office/officeart/2005/8/layout/vList5"/>
    <dgm:cxn modelId="{B875962B-4BD8-45D7-A21B-34584AFD9FB0}" type="presOf" srcId="{9ACC5E7C-BEB8-40CC-812C-8549566EC79B}" destId="{E3CCA8F5-5C70-4CA9-96EF-430945651843}" srcOrd="0" destOrd="0" presId="urn:microsoft.com/office/officeart/2005/8/layout/vList5"/>
    <dgm:cxn modelId="{6CA2773C-32FF-4658-B2B7-E5BDA2950900}" type="presOf" srcId="{515DD47A-F063-482E-ABBF-2BD9F2C14AA2}" destId="{53261420-7DCD-4BF2-902E-10A7B1DD1A3B}" srcOrd="0" destOrd="0" presId="urn:microsoft.com/office/officeart/2005/8/layout/vList5"/>
    <dgm:cxn modelId="{D00B4F5C-05E5-4CBC-BF5F-B7928F864AE5}" srcId="{9072A154-1614-4AF3-9D1E-B56A043F7231}" destId="{9ACC5E7C-BEB8-40CC-812C-8549566EC79B}" srcOrd="1" destOrd="0" parTransId="{A35401D9-B9FB-4C72-A2B0-E3FFC4066016}" sibTransId="{6BD4AD50-0377-440D-8623-53D874B20B62}"/>
    <dgm:cxn modelId="{7EDA7E5F-97A0-4F6A-8C20-3F9B11F79E78}" type="presOf" srcId="{7BDC9D1B-6430-4919-B2C5-600D6F716639}" destId="{499DB487-AAD1-4D5A-9210-D894CEFA7362}" srcOrd="0" destOrd="0" presId="urn:microsoft.com/office/officeart/2005/8/layout/vList5"/>
    <dgm:cxn modelId="{5245B364-14C6-4FE1-A00D-EB3D10F1679A}" type="presOf" srcId="{C16C4CBA-CE5C-4D2A-871B-F93FB7BE7529}" destId="{25C1EF4F-0E62-4650-A57E-F8C5F737C67C}" srcOrd="0" destOrd="0" presId="urn:microsoft.com/office/officeart/2005/8/layout/vList5"/>
    <dgm:cxn modelId="{F4637252-B181-456B-8CE2-AE125022C33B}" srcId="{9ACC5E7C-BEB8-40CC-812C-8549566EC79B}" destId="{7BDC9D1B-6430-4919-B2C5-600D6F716639}" srcOrd="0" destOrd="0" parTransId="{AD9C2C32-BDA7-4C9D-8A47-1B8C715AA73A}" sibTransId="{899B5329-57A1-412E-9DED-4295B33E2ED1}"/>
    <dgm:cxn modelId="{BA4B1985-1EA9-4927-87A0-C9AD4A330DDC}" type="presOf" srcId="{3D82CB05-5878-42B3-A3A3-D74060E5B4DE}" destId="{439F7524-46DF-49CA-8FAD-3755DE890C61}" srcOrd="0" destOrd="0" presId="urn:microsoft.com/office/officeart/2005/8/layout/vList5"/>
    <dgm:cxn modelId="{CF5DFC9E-1F87-485E-BDD7-FD75BE00A6BD}" srcId="{9072A154-1614-4AF3-9D1E-B56A043F7231}" destId="{515DD47A-F063-482E-ABBF-2BD9F2C14AA2}" srcOrd="2" destOrd="0" parTransId="{E9541081-22D3-449A-922A-9CC9B7B0C676}" sibTransId="{6E67E438-EEE9-44FD-9200-53A2DCF26122}"/>
    <dgm:cxn modelId="{27C054A3-31EA-4347-9CE6-3AC10E88E563}" type="presOf" srcId="{A064EB9B-BDEC-4482-A6FD-6CF870F2DF6A}" destId="{D928FCCB-E88B-46D0-AA9E-B4935868820A}" srcOrd="0" destOrd="0" presId="urn:microsoft.com/office/officeart/2005/8/layout/vList5"/>
    <dgm:cxn modelId="{DB532FB7-1158-491F-A581-B205880E45E7}" srcId="{515DD47A-F063-482E-ABBF-2BD9F2C14AA2}" destId="{3D82CB05-5878-42B3-A3A3-D74060E5B4DE}" srcOrd="0" destOrd="0" parTransId="{3C6FFE46-0EB0-4B00-971F-2371F59B0F62}" sibTransId="{5FF0610E-651E-4A0C-B28E-0007ADA6C532}"/>
    <dgm:cxn modelId="{E46D35BD-EE7F-412B-A2C0-3C20F67A2E49}" srcId="{9072A154-1614-4AF3-9D1E-B56A043F7231}" destId="{A064EB9B-BDEC-4482-A6FD-6CF870F2DF6A}" srcOrd="0" destOrd="0" parTransId="{30C7C917-4E89-434A-BAC4-BB6634B4260F}" sibTransId="{8803C920-A923-455E-8FA3-CC0E0A43019F}"/>
    <dgm:cxn modelId="{722365E5-B0B3-4077-BDF7-5ED558A51068}" srcId="{9ACC5E7C-BEB8-40CC-812C-8549566EC79B}" destId="{2649BA38-A1AA-4E01-BCA7-D3ECE5BF3ADB}" srcOrd="1" destOrd="0" parTransId="{940850B8-E94A-47EA-A321-E14D751573FA}" sibTransId="{DDC6988D-7353-4A94-98D1-CFEDAB208429}"/>
    <dgm:cxn modelId="{CFF90BED-A114-4D00-B090-687D3E893D84}" type="presOf" srcId="{9072A154-1614-4AF3-9D1E-B56A043F7231}" destId="{507F1FF1-023F-4870-BB4C-3BD1F7472F2E}" srcOrd="0" destOrd="0" presId="urn:microsoft.com/office/officeart/2005/8/layout/vList5"/>
    <dgm:cxn modelId="{2949C462-B4E3-4710-A522-CA7E2A69A9AE}" type="presParOf" srcId="{507F1FF1-023F-4870-BB4C-3BD1F7472F2E}" destId="{BD028448-4D14-4A1F-9BBA-71950F783A7D}" srcOrd="0" destOrd="0" presId="urn:microsoft.com/office/officeart/2005/8/layout/vList5"/>
    <dgm:cxn modelId="{8842F66F-60AF-4487-BCDE-D895FA7B660E}" type="presParOf" srcId="{BD028448-4D14-4A1F-9BBA-71950F783A7D}" destId="{D928FCCB-E88B-46D0-AA9E-B4935868820A}" srcOrd="0" destOrd="0" presId="urn:microsoft.com/office/officeart/2005/8/layout/vList5"/>
    <dgm:cxn modelId="{9286A2AA-0209-4174-9A4C-1A0EF8B5E5C6}" type="presParOf" srcId="{BD028448-4D14-4A1F-9BBA-71950F783A7D}" destId="{25C1EF4F-0E62-4650-A57E-F8C5F737C67C}" srcOrd="1" destOrd="0" presId="urn:microsoft.com/office/officeart/2005/8/layout/vList5"/>
    <dgm:cxn modelId="{C6BA3BAF-6798-469F-A848-484C08F4AD9F}" type="presParOf" srcId="{507F1FF1-023F-4870-BB4C-3BD1F7472F2E}" destId="{40508062-0698-4758-B934-4C7E1DC07B48}" srcOrd="1" destOrd="0" presId="urn:microsoft.com/office/officeart/2005/8/layout/vList5"/>
    <dgm:cxn modelId="{E05CACEF-17D6-48C9-BB7A-131BF16CE2A3}" type="presParOf" srcId="{507F1FF1-023F-4870-BB4C-3BD1F7472F2E}" destId="{E6511A07-3C40-4754-889A-15FFC6A4511F}" srcOrd="2" destOrd="0" presId="urn:microsoft.com/office/officeart/2005/8/layout/vList5"/>
    <dgm:cxn modelId="{3B6B463F-A0F2-43CA-9AAA-C43A5429F3EC}" type="presParOf" srcId="{E6511A07-3C40-4754-889A-15FFC6A4511F}" destId="{E3CCA8F5-5C70-4CA9-96EF-430945651843}" srcOrd="0" destOrd="0" presId="urn:microsoft.com/office/officeart/2005/8/layout/vList5"/>
    <dgm:cxn modelId="{DCDBDED0-2F00-454E-8A1C-0E203B60DDED}" type="presParOf" srcId="{E6511A07-3C40-4754-889A-15FFC6A4511F}" destId="{499DB487-AAD1-4D5A-9210-D894CEFA7362}" srcOrd="1" destOrd="0" presId="urn:microsoft.com/office/officeart/2005/8/layout/vList5"/>
    <dgm:cxn modelId="{893B1B56-3BD0-4020-8A70-7D888428532E}" type="presParOf" srcId="{507F1FF1-023F-4870-BB4C-3BD1F7472F2E}" destId="{5F100D42-E4FC-4C5D-93E2-2573B9D19B98}" srcOrd="3" destOrd="0" presId="urn:microsoft.com/office/officeart/2005/8/layout/vList5"/>
    <dgm:cxn modelId="{0F01F64F-C1F5-4224-8161-C50B5EF52522}" type="presParOf" srcId="{507F1FF1-023F-4870-BB4C-3BD1F7472F2E}" destId="{3961266F-2091-455E-9BA9-2DD0158C9651}" srcOrd="4" destOrd="0" presId="urn:microsoft.com/office/officeart/2005/8/layout/vList5"/>
    <dgm:cxn modelId="{908849B8-9B09-4E31-94E6-E10D5A6B98EF}" type="presParOf" srcId="{3961266F-2091-455E-9BA9-2DD0158C9651}" destId="{53261420-7DCD-4BF2-902E-10A7B1DD1A3B}" srcOrd="0" destOrd="0" presId="urn:microsoft.com/office/officeart/2005/8/layout/vList5"/>
    <dgm:cxn modelId="{54D9612E-214E-4BC9-B9B6-2A557B7A81FA}" type="presParOf" srcId="{3961266F-2091-455E-9BA9-2DD0158C9651}" destId="{439F7524-46DF-49CA-8FAD-3755DE890C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1EF4F-0E62-4650-A57E-F8C5F737C67C}">
      <dsp:nvSpPr>
        <dsp:cNvPr id="0" name=""/>
        <dsp:cNvSpPr/>
      </dsp:nvSpPr>
      <dsp:spPr>
        <a:xfrm rot="5400000">
          <a:off x="4460345" y="-2477903"/>
          <a:ext cx="159490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Query Data based on Problem statement in SQL</a:t>
          </a:r>
        </a:p>
      </dsp:txBody>
      <dsp:txXfrm rot="-5400000">
        <a:off x="1892808" y="167491"/>
        <a:ext cx="6652127" cy="1439194"/>
      </dsp:txXfrm>
    </dsp:sp>
    <dsp:sp modelId="{D928FCCB-E88B-46D0-AA9E-B4935868820A}">
      <dsp:nvSpPr>
        <dsp:cNvPr id="0" name=""/>
        <dsp:cNvSpPr/>
      </dsp:nvSpPr>
      <dsp:spPr>
        <a:xfrm>
          <a:off x="107595" y="3567432"/>
          <a:ext cx="1563270" cy="1673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Creating </a:t>
          </a:r>
          <a:r>
            <a:rPr lang="en-US" sz="2200" kern="1200" dirty="0" err="1"/>
            <a:t>DashBoard</a:t>
          </a:r>
          <a:endParaRPr lang="en-US" sz="2200" kern="1200" dirty="0"/>
        </a:p>
      </dsp:txBody>
      <dsp:txXfrm>
        <a:off x="183908" y="3643745"/>
        <a:ext cx="1410644" cy="1521013"/>
      </dsp:txXfrm>
    </dsp:sp>
    <dsp:sp modelId="{499DB487-AAD1-4D5A-9210-D894CEFA7362}">
      <dsp:nvSpPr>
        <dsp:cNvPr id="0" name=""/>
        <dsp:cNvSpPr/>
      </dsp:nvSpPr>
      <dsp:spPr>
        <a:xfrm rot="5400000">
          <a:off x="4556428" y="-824272"/>
          <a:ext cx="140274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Connect SQL Server to Excel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Getting insights from Data</a:t>
          </a:r>
        </a:p>
      </dsp:txBody>
      <dsp:txXfrm rot="-5400000">
        <a:off x="1892807" y="1907825"/>
        <a:ext cx="6661508" cy="1265790"/>
      </dsp:txXfrm>
    </dsp:sp>
    <dsp:sp modelId="{E3CCA8F5-5C70-4CA9-96EF-430945651843}">
      <dsp:nvSpPr>
        <dsp:cNvPr id="0" name=""/>
        <dsp:cNvSpPr/>
      </dsp:nvSpPr>
      <dsp:spPr>
        <a:xfrm>
          <a:off x="158810" y="1870785"/>
          <a:ext cx="1607826" cy="1647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Getting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Insights</a:t>
          </a:r>
        </a:p>
      </dsp:txBody>
      <dsp:txXfrm>
        <a:off x="237298" y="1949273"/>
        <a:ext cx="1450850" cy="1490765"/>
      </dsp:txXfrm>
    </dsp:sp>
    <dsp:sp modelId="{439F7524-46DF-49CA-8FAD-3755DE890C61}">
      <dsp:nvSpPr>
        <dsp:cNvPr id="0" name=""/>
        <dsp:cNvSpPr/>
      </dsp:nvSpPr>
      <dsp:spPr>
        <a:xfrm rot="5400000">
          <a:off x="4325031" y="911963"/>
          <a:ext cx="168708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Creating </a:t>
          </a:r>
          <a:r>
            <a:rPr lang="en-US" sz="3700" kern="1200" dirty="0" err="1"/>
            <a:t>DashBoard</a:t>
          </a:r>
          <a:endParaRPr lang="en-US" sz="3700" kern="1200" dirty="0"/>
        </a:p>
      </dsp:txBody>
      <dsp:txXfrm rot="-5400000">
        <a:off x="1803581" y="3515771"/>
        <a:ext cx="6647627" cy="1522368"/>
      </dsp:txXfrm>
    </dsp:sp>
    <dsp:sp modelId="{53261420-7DCD-4BF2-902E-10A7B1DD1A3B}">
      <dsp:nvSpPr>
        <dsp:cNvPr id="0" name=""/>
        <dsp:cNvSpPr/>
      </dsp:nvSpPr>
      <dsp:spPr>
        <a:xfrm>
          <a:off x="91914" y="0"/>
          <a:ext cx="1527723" cy="1698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Extracting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(SQL)</a:t>
          </a:r>
        </a:p>
      </dsp:txBody>
      <dsp:txXfrm>
        <a:off x="166491" y="74577"/>
        <a:ext cx="1378569" cy="154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C6E93-35B7-4E9B-9AC4-BEE859FCDB4A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1EFC-B652-4D00-9F4A-8A5CDDAA9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30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F311-CCB0-4E81-8268-F6258C08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CF25-D608-4F14-9DC9-4CE782B53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412-75C0-4B61-B3DE-2F89DBD2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9E02-B2E7-4BBE-BC05-E04FA181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37CBF-AA6A-4995-9F74-B28EB984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8A47-3F80-45C9-B188-67329ABF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364AB-491C-4568-A9E7-61D9A144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8D82-E5DD-48AA-9884-06D5F30A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FBB3-F9FD-4E1E-B5D6-29F58CC4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FBED-AF43-4A32-BE75-1316C6C6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0917B-C60C-4D55-A99A-603114700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8AE3-FDB0-4449-9F1A-A287387D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E965-DC34-488C-9716-247AE277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DE20-384F-494E-A7A1-8702AA04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BF08A-0397-4527-9F32-DAB1CBF8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120900" y="-573872"/>
            <a:ext cx="8521600" cy="85216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99387" y="1045565"/>
            <a:ext cx="719528" cy="17988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451100"/>
            <a:ext cx="4663200" cy="2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19500" y="6384400"/>
            <a:ext cx="7316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581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87367" y="3014367"/>
            <a:ext cx="6379200" cy="312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651917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5467" b="1"/>
            </a:lvl1pPr>
            <a:lvl2pPr marL="1219170" lvl="1" indent="-651917" rtl="0">
              <a:spcBef>
                <a:spcPts val="1067"/>
              </a:spcBef>
              <a:spcAft>
                <a:spcPts val="0"/>
              </a:spcAft>
              <a:buSzPts val="4100"/>
              <a:buChar char="○"/>
              <a:defRPr sz="5467" b="1"/>
            </a:lvl2pPr>
            <a:lvl3pPr marL="1828754" lvl="2" indent="-651917" rtl="0">
              <a:spcBef>
                <a:spcPts val="1067"/>
              </a:spcBef>
              <a:spcAft>
                <a:spcPts val="0"/>
              </a:spcAft>
              <a:buSzPts val="4100"/>
              <a:buChar char="■"/>
              <a:defRPr sz="5467" b="1"/>
            </a:lvl3pPr>
            <a:lvl4pPr marL="2438339" lvl="3" indent="-651917" rtl="0">
              <a:spcBef>
                <a:spcPts val="1067"/>
              </a:spcBef>
              <a:spcAft>
                <a:spcPts val="0"/>
              </a:spcAft>
              <a:buSzPts val="4100"/>
              <a:buChar char="●"/>
              <a:defRPr sz="5467" b="1"/>
            </a:lvl4pPr>
            <a:lvl5pPr marL="3047924" lvl="4" indent="-651917" rtl="0">
              <a:spcBef>
                <a:spcPts val="1067"/>
              </a:spcBef>
              <a:spcAft>
                <a:spcPts val="0"/>
              </a:spcAft>
              <a:buSzPts val="4100"/>
              <a:buChar char="○"/>
              <a:defRPr sz="5467" b="1"/>
            </a:lvl5pPr>
            <a:lvl6pPr marL="3657509" lvl="5" indent="-651917" rtl="0">
              <a:spcBef>
                <a:spcPts val="1067"/>
              </a:spcBef>
              <a:spcAft>
                <a:spcPts val="0"/>
              </a:spcAft>
              <a:buSzPts val="4100"/>
              <a:buChar char="■"/>
              <a:defRPr sz="5467" b="1"/>
            </a:lvl6pPr>
            <a:lvl7pPr marL="4267093" lvl="6" indent="-651917" rtl="0">
              <a:spcBef>
                <a:spcPts val="1067"/>
              </a:spcBef>
              <a:spcAft>
                <a:spcPts val="0"/>
              </a:spcAft>
              <a:buSzPts val="4100"/>
              <a:buChar char="●"/>
              <a:defRPr sz="5467" b="1"/>
            </a:lvl7pPr>
            <a:lvl8pPr marL="4876678" lvl="7" indent="-651917" rtl="0">
              <a:spcBef>
                <a:spcPts val="1067"/>
              </a:spcBef>
              <a:spcAft>
                <a:spcPts val="0"/>
              </a:spcAft>
              <a:buSzPts val="4100"/>
              <a:buChar char="○"/>
              <a:defRPr sz="5467" b="1"/>
            </a:lvl8pPr>
            <a:lvl9pPr marL="5486263" lvl="8" indent="-651917" rtl="0">
              <a:spcBef>
                <a:spcPts val="1067"/>
              </a:spcBef>
              <a:spcAft>
                <a:spcPts val="1067"/>
              </a:spcAft>
              <a:buSzPts val="4100"/>
              <a:buChar char="■"/>
              <a:defRPr sz="5467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" name="Google Shape;23;p4"/>
          <p:cNvSpPr/>
          <p:nvPr/>
        </p:nvSpPr>
        <p:spPr>
          <a:xfrm>
            <a:off x="687376" y="805859"/>
            <a:ext cx="716456" cy="7196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>
            <a:off x="8732410" y="1158924"/>
            <a:ext cx="2414185" cy="241418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>
            <a:off x="7756775" y="2941185"/>
            <a:ext cx="1956228" cy="978940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929684" y="1074718"/>
            <a:ext cx="231833" cy="181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F63A-63B2-4D00-AB0E-BBFEE5F3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88CB-3743-43D9-BF52-5520A0D1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D497-0FBC-4A60-B0AD-8067CB2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291F-BB8D-48B4-98C0-79C1E01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3E15-2D7F-4555-AC46-9B8E05C8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04D4-B9E8-4824-97BC-A38D55B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CCF0E-6CB9-42C7-9C41-A20AC873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FED1-5D29-4CCA-A4CD-002E7C1F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C7F2-2635-4359-8C78-DF645730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9CCB-7AEB-4F3B-BBD5-ED33E40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596C-217A-4015-B045-BED2B15E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32C9-6DC0-4F48-A1CD-D0F6D20F1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3AFC7-8000-46A7-A447-69B080CCB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1B849-7552-49C9-B26D-1D42BB74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44CD9-648B-464C-8528-BB403A66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E7497-74F0-46A2-BB62-78D7494A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3DD-4587-4B03-B93D-5C1AF16C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4F-5CDD-449A-A831-044EE002C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53391-0A4E-4FA8-8FE7-93B354265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847F9-67AC-42A7-BECB-5330EF19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FD303-DBD3-45BD-B00F-8D8A2B7E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B40D0-69D5-4E7C-B42E-1A56E4C4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FF86D-1FEC-4D4A-AF45-274FCD8F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1E3FF-5E86-4ED1-8560-6BBC9E3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59EC-4F0A-4193-B282-D5D7431C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E600C-A785-4270-AEA0-0235562C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A60A3-586F-44DC-AAE9-E015DAC9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8BE8B-11B3-4AC3-AF02-98114DAF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C79D3-9D22-46FF-89B8-E7EE0C90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CA93-841D-4577-B049-8AA3C51F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196D0-0246-49A0-A495-0EC64420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372B-006B-479D-AF6A-3AA7CE8D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2B6B-0203-4DE2-ADF9-37E81526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13F8B-454E-4D96-8C01-FD492FFF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8F6BD-0B90-4595-AE0B-737DCC1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2BAC2-F972-48A4-A7BB-91D66936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74EA-EE0C-4C05-AC8E-02C71E9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4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7A49-5B48-485E-80C5-D0B77BD4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BFD57-936B-4543-B6D9-EE7D88C3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07EB2-B3F4-4EE2-A7EE-A4793B49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EAE50-7BCF-4EBE-B770-177655B0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74B8D-3DDC-4C4E-8864-BB46B406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87BC-2015-4485-A4FF-1E4E9C47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F31FB-F864-435A-A8F1-A83F6733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536D-E054-4D70-BB01-0ED098AA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8011-1B72-41B4-854F-4D82976B4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38C2-4DB2-4981-A0FD-4D01754B3E8D}" type="datetimeFigureOut">
              <a:rPr lang="en-US" smtClean="0"/>
              <a:pPr/>
              <a:t>09/03/2023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F29F-CCDD-449B-A1FD-9D34A6F6A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32F5-4BD9-4292-A609-A7822E8A8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8A62-A09A-4AB6-8907-4D856FC8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xhere.com/en/photo/116611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ar%20dataset%20analysis%20projec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data%20folder" TargetMode="External"/><Relationship Id="rId5" Type="http://schemas.openxmlformats.org/officeDocument/2006/relationships/hyperlink" Target="cars_project_work%20done.xlsx" TargetMode="External"/><Relationship Id="rId4" Type="http://schemas.openxmlformats.org/officeDocument/2006/relationships/hyperlink" Target="car_project_sql_queries.t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426413" y="2091437"/>
            <a:ext cx="4197101" cy="408075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6000" dirty="0"/>
              <a:t>Car Dataset</a:t>
            </a:r>
            <a:br>
              <a:rPr lang="en-US" sz="6000" dirty="0"/>
            </a:br>
            <a:r>
              <a:rPr lang="en-US" sz="6000" dirty="0"/>
              <a:t>Analysis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Objective:</a:t>
            </a:r>
            <a:br>
              <a:rPr lang="en-US" sz="6000" dirty="0"/>
            </a:br>
            <a:r>
              <a:rPr lang="en-US" sz="3600" dirty="0"/>
              <a:t>Derive Insights from Car Dataset.</a:t>
            </a:r>
            <a:br>
              <a:rPr lang="en-US" sz="6000" dirty="0"/>
            </a:br>
            <a:endParaRPr sz="60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419504" y="6384401"/>
            <a:ext cx="532800" cy="28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5011"/>
              </a:lnSpc>
            </a:pPr>
            <a:r>
              <a:rPr lang="en" sz="1467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933" dirty="0">
              <a:solidFill>
                <a:schemeClr val="dk1"/>
              </a:solidFill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 cstate="print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843" r="29843"/>
          <a:stretch/>
        </p:blipFill>
        <p:spPr>
          <a:xfrm>
            <a:off x="7407246" y="473477"/>
            <a:ext cx="3747540" cy="569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/>
          <p:nvPr/>
        </p:nvSpPr>
        <p:spPr>
          <a:xfrm>
            <a:off x="6322180" y="5126608"/>
            <a:ext cx="1625600" cy="1625595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10099689" y="768682"/>
            <a:ext cx="1866976" cy="934276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8;p29"/>
          <p:cNvGrpSpPr/>
          <p:nvPr/>
        </p:nvGrpSpPr>
        <p:grpSpPr>
          <a:xfrm>
            <a:off x="-1024700" y="-64265"/>
            <a:ext cx="6967205" cy="6967205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510;p29"/>
          <p:cNvGrpSpPr/>
          <p:nvPr/>
        </p:nvGrpSpPr>
        <p:grpSpPr>
          <a:xfrm>
            <a:off x="2696300" y="2551190"/>
            <a:ext cx="6799357" cy="1741159"/>
            <a:chOff x="-14" y="285750"/>
            <a:chExt cx="13598714" cy="3482317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" sz="100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9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40012"/>
                </a:lnSpc>
              </a:pPr>
              <a:endParaRPr sz="9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326036" y="505919"/>
            <a:ext cx="719528" cy="179883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5" tIns="30466" rIns="60965" bIns="30466" anchor="ctr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883507" y="4532069"/>
            <a:ext cx="1625600" cy="16255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5" tIns="30466" rIns="60965" bIns="30466" anchor="ctr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9928487" y="685800"/>
            <a:ext cx="1866976" cy="93427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5" tIns="30466" rIns="60965" bIns="30466" anchor="ctr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BBF8-E304-26BF-7208-8BB69E1A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23"/>
            <a:ext cx="10515600" cy="1081668"/>
          </a:xfrm>
        </p:spPr>
        <p:txBody>
          <a:bodyPr/>
          <a:lstStyle/>
          <a:p>
            <a:r>
              <a:rPr lang="en-US" dirty="0"/>
              <a:t>Overview</a:t>
            </a:r>
            <a:endParaRPr lang="en-US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5D5DD9-7059-D3A8-2672-CA27E127B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284034"/>
              </p:ext>
            </p:extLst>
          </p:nvPr>
        </p:nvGraphicFramePr>
        <p:xfrm>
          <a:off x="838200" y="1282391"/>
          <a:ext cx="10515600" cy="524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19;p16">
            <a:extLst>
              <a:ext uri="{FF2B5EF4-FFF2-40B4-BE49-F238E27FC236}">
                <a16:creationId xmlns:a16="http://schemas.microsoft.com/office/drawing/2014/main" id="{AAC06839-14B8-5F40-E871-ED22EE1CEBC8}"/>
              </a:ext>
            </a:extLst>
          </p:cNvPr>
          <p:cNvSpPr/>
          <p:nvPr/>
        </p:nvSpPr>
        <p:spPr>
          <a:xfrm>
            <a:off x="9656956" y="1569147"/>
            <a:ext cx="1260088" cy="124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118;p16">
            <a:extLst>
              <a:ext uri="{FF2B5EF4-FFF2-40B4-BE49-F238E27FC236}">
                <a16:creationId xmlns:a16="http://schemas.microsoft.com/office/drawing/2014/main" id="{C7B4DB93-BB96-2FEE-E8FE-E5FEE1D74AA3}"/>
              </a:ext>
            </a:extLst>
          </p:cNvPr>
          <p:cNvSpPr/>
          <p:nvPr/>
        </p:nvSpPr>
        <p:spPr>
          <a:xfrm>
            <a:off x="9656956" y="3287502"/>
            <a:ext cx="1260088" cy="100780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125;p16">
            <a:extLst>
              <a:ext uri="{FF2B5EF4-FFF2-40B4-BE49-F238E27FC236}">
                <a16:creationId xmlns:a16="http://schemas.microsoft.com/office/drawing/2014/main" id="{531616DB-48F3-4300-EC9E-DF64EB4A18C8}"/>
              </a:ext>
            </a:extLst>
          </p:cNvPr>
          <p:cNvSpPr/>
          <p:nvPr/>
        </p:nvSpPr>
        <p:spPr>
          <a:xfrm>
            <a:off x="9656956" y="4998261"/>
            <a:ext cx="1260088" cy="115469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316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02" y="375758"/>
            <a:ext cx="10515600" cy="868252"/>
          </a:xfrm>
        </p:spPr>
        <p:txBody>
          <a:bodyPr/>
          <a:lstStyle/>
          <a:p>
            <a:r>
              <a:rPr lang="en-US" dirty="0"/>
              <a:t>Contents Of Project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3819" y="3099077"/>
            <a:ext cx="5934075" cy="29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33103" y="1754371"/>
            <a:ext cx="231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 action="ppaction://hlinkfile"/>
              </a:rPr>
              <a:t>Problem Statements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8047" y="3593805"/>
            <a:ext cx="247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Car Dataset SQL Queries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hlinkClick r:id="rId5" action="ppaction://hlinkfile"/>
          </p:cNvPr>
          <p:cNvSpPr txBox="1"/>
          <p:nvPr/>
        </p:nvSpPr>
        <p:spPr>
          <a:xfrm>
            <a:off x="1594884" y="4476306"/>
            <a:ext cx="24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5" action="ppaction://hlinkfile"/>
              </a:rPr>
              <a:t>DashBoard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1210" y="2594343"/>
            <a:ext cx="196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file"/>
              </a:rPr>
              <a:t>Data folder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9481" y="2126511"/>
            <a:ext cx="319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Data Folder  Schema Details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687367" y="1538868"/>
            <a:ext cx="6379200" cy="1282391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r>
              <a:rPr lang="en-US" dirty="0"/>
              <a:t>Meet 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98E71-DEF9-4F76-6D17-A9D5A67056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145" y="3251373"/>
            <a:ext cx="1256832" cy="12568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67963" y="3253563"/>
            <a:ext cx="1254642" cy="122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7963" y="3246918"/>
            <a:ext cx="126062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09823" y="4763381"/>
            <a:ext cx="1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Anurag</a:t>
            </a:r>
            <a:r>
              <a:rPr lang="en-US" dirty="0"/>
              <a:t>  </a:t>
            </a:r>
            <a:r>
              <a:rPr lang="en-US" dirty="0" err="1"/>
              <a:t>Pandey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76577" y="4816548"/>
            <a:ext cx="162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Mohan T. 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7414" y="5369442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PD15_307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25433" y="5401340"/>
            <a:ext cx="11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PD15_207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ED8A-83DB-6B3D-59FD-75246A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94497" cy="708763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 From Cars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94D8-DB6D-5F7C-FDFA-4B89F608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456660"/>
            <a:ext cx="5975497" cy="495477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In UK the income of 90% people belong to Low and Low-Mid Income class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Among top 10 </a:t>
            </a:r>
            <a:r>
              <a:rPr lang="en-US" dirty="0" err="1"/>
              <a:t>models,Model</a:t>
            </a:r>
            <a:r>
              <a:rPr lang="en-US" dirty="0"/>
              <a:t> -230 has the highest average mileage while model-3 series has the highest sales.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3963" y="679819"/>
            <a:ext cx="5252484" cy="302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228" y="3737566"/>
            <a:ext cx="5219034" cy="297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798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ED8A-83DB-6B3D-59FD-75246A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94497" cy="708763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 From Cars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94D8-DB6D-5F7C-FDFA-4B89F608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456660"/>
            <a:ext cx="5975497" cy="495477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Cars data , price difference over year has a negative </a:t>
            </a:r>
            <a:r>
              <a:rPr lang="en-US" dirty="0" err="1"/>
              <a:t>relation,In</a:t>
            </a:r>
            <a:r>
              <a:rPr lang="en-US" dirty="0"/>
              <a:t> 2020 G-Class model had the highest jump in the price  while its efficiency was very 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Among top 5 Car Models ,the highest jump in sales was found in 2016 with model name –X6 having high fuel efficiency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0288" y="334372"/>
            <a:ext cx="5199321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9022" y="3587159"/>
            <a:ext cx="522745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79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ED8A-83DB-6B3D-59FD-75246AAB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741734" cy="708763"/>
          </a:xfrm>
        </p:spPr>
        <p:txBody>
          <a:bodyPr>
            <a:normAutofit/>
          </a:bodyPr>
          <a:lstStyle/>
          <a:p>
            <a:r>
              <a:rPr lang="en-US" dirty="0"/>
              <a:t>Insights From Cars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94D8-DB6D-5F7C-FDFA-4B89F608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07" y="4359349"/>
            <a:ext cx="9526772" cy="2062717"/>
          </a:xfrm>
        </p:spPr>
        <p:txBody>
          <a:bodyPr/>
          <a:lstStyle/>
          <a:p>
            <a:r>
              <a:rPr lang="en-US" dirty="0"/>
              <a:t>In Top 10 models with maximum price ,half of cars belong to fuel type – Diesel and other half to Petrol with C class model had highest Sales.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5069" y="1169582"/>
            <a:ext cx="7819251" cy="302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79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/>
          <p:nvPr/>
        </p:nvCxnSpPr>
        <p:spPr>
          <a:xfrm>
            <a:off x="1111342" y="4730113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28"/>
          <p:cNvSpPr txBox="1"/>
          <p:nvPr/>
        </p:nvSpPr>
        <p:spPr>
          <a:xfrm>
            <a:off x="888335" y="3604467"/>
            <a:ext cx="8440465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"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C- Class Model car  is best suited for more than 90% of targeted Customers. </a:t>
            </a:r>
            <a:endParaRPr sz="9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9262917" y="4542388"/>
            <a:ext cx="2243251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9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751683" y="4596459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cxnSp>
        <p:nvCxnSpPr>
          <p:cNvPr id="477" name="Google Shape;477;p28"/>
          <p:cNvCxnSpPr/>
          <p:nvPr/>
        </p:nvCxnSpPr>
        <p:spPr>
          <a:xfrm>
            <a:off x="3970380" y="4730113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6829420" y="4730113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28"/>
          <p:cNvSpPr/>
          <p:nvPr/>
        </p:nvSpPr>
        <p:spPr>
          <a:xfrm>
            <a:off x="3610722" y="4596459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0" name="Google Shape;480;p28"/>
          <p:cNvSpPr/>
          <p:nvPr/>
        </p:nvSpPr>
        <p:spPr>
          <a:xfrm>
            <a:off x="6469762" y="4596459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1" name="Google Shape;481;p28"/>
          <p:cNvSpPr/>
          <p:nvPr/>
        </p:nvSpPr>
        <p:spPr>
          <a:xfrm>
            <a:off x="9328800" y="4599635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09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/>
          <p:nvPr/>
        </p:nvCxnSpPr>
        <p:spPr>
          <a:xfrm>
            <a:off x="1045459" y="3437015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28"/>
          <p:cNvSpPr txBox="1"/>
          <p:nvPr/>
        </p:nvSpPr>
        <p:spPr>
          <a:xfrm>
            <a:off x="685800" y="4542387"/>
            <a:ext cx="2243251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"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Difficulty in SQL  query with multiple data-sets (Lengthy Queries). </a:t>
            </a:r>
            <a:endParaRPr sz="9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3544839" y="4542388"/>
            <a:ext cx="2243251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solidFill>
                  <a:schemeClr val="dk1"/>
                </a:solidFill>
                <a:latin typeface="Barlow"/>
                <a:sym typeface="Barlow"/>
              </a:rPr>
              <a:t>Difficulty in Connecting  SQL with Excel through MS Azure</a:t>
            </a:r>
            <a:endParaRPr sz="16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9262917" y="4542388"/>
            <a:ext cx="2243251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9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685800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cxnSp>
        <p:nvCxnSpPr>
          <p:cNvPr id="477" name="Google Shape;477;p28"/>
          <p:cNvCxnSpPr/>
          <p:nvPr/>
        </p:nvCxnSpPr>
        <p:spPr>
          <a:xfrm>
            <a:off x="3904497" y="3437015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6763537" y="3437015"/>
            <a:ext cx="24136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28"/>
          <p:cNvSpPr/>
          <p:nvPr/>
        </p:nvSpPr>
        <p:spPr>
          <a:xfrm>
            <a:off x="3544839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0" name="Google Shape;480;p28"/>
          <p:cNvSpPr/>
          <p:nvPr/>
        </p:nvSpPr>
        <p:spPr>
          <a:xfrm>
            <a:off x="6403879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1" name="Google Shape;481;p28"/>
          <p:cNvSpPr/>
          <p:nvPr/>
        </p:nvSpPr>
        <p:spPr>
          <a:xfrm>
            <a:off x="9262917" y="3306537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5" tIns="60965" rIns="60965" bIns="60965" anchor="ctr" anchorCtr="0">
            <a:noAutofit/>
          </a:bodyPr>
          <a:lstStyle/>
          <a:p>
            <a:endParaRPr dirty="0"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6273209" y="4593265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 and </a:t>
            </a:r>
            <a:r>
              <a:rPr lang="en-US" b="1" dirty="0" err="1"/>
              <a:t>DashBoard</a:t>
            </a:r>
            <a:r>
              <a:rPr lang="en-US" b="1" dirty="0"/>
              <a:t> issues.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01470" y="4614530"/>
            <a:ext cx="22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challenges like communication – team  of 4 reduced </a:t>
            </a:r>
          </a:p>
          <a:p>
            <a:r>
              <a:rPr lang="en-US" b="1" dirty="0"/>
              <a:t>to 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273</Words>
  <Application>Microsoft Office PowerPoint</Application>
  <PresentationFormat>Widescreen</PresentationFormat>
  <Paragraphs>55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</vt:lpstr>
      <vt:lpstr>Calibri</vt:lpstr>
      <vt:lpstr>Calibri Light</vt:lpstr>
      <vt:lpstr>Georgia</vt:lpstr>
      <vt:lpstr>Office Theme</vt:lpstr>
      <vt:lpstr>Car Dataset Analysis  Objective: Derive Insights from Car Dataset. </vt:lpstr>
      <vt:lpstr>Overview</vt:lpstr>
      <vt:lpstr>Contents Of Project</vt:lpstr>
      <vt:lpstr>PowerPoint Presentation</vt:lpstr>
      <vt:lpstr>Insights From Cars Dataset</vt:lpstr>
      <vt:lpstr>Insights From Cars Dataset</vt:lpstr>
      <vt:lpstr>Insights From Cars Dataset</vt:lpstr>
      <vt:lpstr>Conclusions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Cars Dataset</dc:title>
  <dc:creator>Kumar</dc:creator>
  <cp:lastModifiedBy>Kumar</cp:lastModifiedBy>
  <cp:revision>130</cp:revision>
  <dcterms:created xsi:type="dcterms:W3CDTF">2022-09-11T18:45:06Z</dcterms:created>
  <dcterms:modified xsi:type="dcterms:W3CDTF">2023-03-09T15:17:30Z</dcterms:modified>
</cp:coreProperties>
</file>