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4" r:id="rId13"/>
    <p:sldId id="273" r:id="rId14"/>
    <p:sldId id="268" r:id="rId15"/>
    <p:sldId id="269"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126" y="-13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049AE2-F118-4A73-A8FF-54489FBC7AA6}" type="datetimeFigureOut">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261804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049AE2-F118-4A73-A8FF-54489FBC7AA6}" type="datetimeFigureOut">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5730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049AE2-F118-4A73-A8FF-54489FBC7AA6}" type="datetimeFigureOut">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927969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049AE2-F118-4A73-A8FF-54489FBC7AA6}" type="datetimeFigureOut">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182290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049AE2-F118-4A73-A8FF-54489FBC7AA6}" type="datetimeFigureOut">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259527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049AE2-F118-4A73-A8FF-54489FBC7AA6}" type="datetimeFigureOut">
              <a:rPr lang="en-IN" smtClean="0"/>
              <a:pPr/>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278314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049AE2-F118-4A73-A8FF-54489FBC7AA6}" type="datetimeFigureOut">
              <a:rPr lang="en-IN" smtClean="0"/>
              <a:pPr/>
              <a:t>29-11-2022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35181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049AE2-F118-4A73-A8FF-54489FBC7AA6}" type="datetimeFigureOut">
              <a:rPr lang="en-IN" smtClean="0"/>
              <a:pPr/>
              <a:t>29-11-2022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331867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49AE2-F118-4A73-A8FF-54489FBC7AA6}" type="datetimeFigureOut">
              <a:rPr lang="en-IN" smtClean="0"/>
              <a:pPr/>
              <a:t>29-11-2022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304817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049AE2-F118-4A73-A8FF-54489FBC7AA6}" type="datetimeFigureOut">
              <a:rPr lang="en-IN" smtClean="0"/>
              <a:pPr/>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317828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049AE2-F118-4A73-A8FF-54489FBC7AA6}" type="datetimeFigureOut">
              <a:rPr lang="en-IN" smtClean="0"/>
              <a:pPr/>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327392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49AE2-F118-4A73-A8FF-54489FBC7AA6}" type="datetimeFigureOut">
              <a:rPr lang="en-IN" smtClean="0"/>
              <a:pPr/>
              <a:t>29-11-2022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31687-B481-493F-89B5-456F2A0521F7}" type="slidenum">
              <a:rPr lang="en-IN" smtClean="0"/>
              <a:pPr/>
              <a:t>‹#›</a:t>
            </a:fld>
            <a:endParaRPr lang="en-IN"/>
          </a:p>
        </p:txBody>
      </p:sp>
    </p:spTree>
    <p:extLst>
      <p:ext uri="{BB962C8B-B14F-4D97-AF65-F5344CB8AC3E}">
        <p14:creationId xmlns:p14="http://schemas.microsoft.com/office/powerpoint/2010/main" xmlns="" val="245381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2495742"/>
            <a:ext cx="10515600" cy="1222311"/>
          </a:xfrm>
        </p:spPr>
        <p:txBody>
          <a:bodyPr>
            <a:normAutofit/>
          </a:bodyPr>
          <a:lstStyle/>
          <a:p>
            <a:r>
              <a:rPr lang="en-IN" dirty="0" smtClean="0">
                <a:solidFill>
                  <a:schemeClr val="accent1">
                    <a:lumMod val="75000"/>
                  </a:schemeClr>
                </a:solidFill>
              </a:rPr>
              <a:t>        </a:t>
            </a:r>
            <a:r>
              <a:rPr lang="en-IN" dirty="0" smtClean="0">
                <a:solidFill>
                  <a:schemeClr val="bg2">
                    <a:lumMod val="50000"/>
                  </a:schemeClr>
                </a:solidFill>
              </a:rPr>
              <a:t>Tesla In Indian  Market</a:t>
            </a:r>
            <a:endParaRPr lang="en-IN" dirty="0">
              <a:solidFill>
                <a:schemeClr val="bg2">
                  <a:lumMod val="50000"/>
                </a:schemeClr>
              </a:solidFill>
            </a:endParaRPr>
          </a:p>
        </p:txBody>
      </p:sp>
      <p:sp>
        <p:nvSpPr>
          <p:cNvPr id="5" name="Text Placeholder 4"/>
          <p:cNvSpPr>
            <a:spLocks noGrp="1"/>
          </p:cNvSpPr>
          <p:nvPr>
            <p:ph type="body" idx="1"/>
          </p:nvPr>
        </p:nvSpPr>
        <p:spPr>
          <a:xfrm>
            <a:off x="538045" y="3806456"/>
            <a:ext cx="10515600" cy="1873283"/>
          </a:xfrm>
        </p:spPr>
        <p:txBody>
          <a:bodyPr>
            <a:normAutofit fontScale="92500" lnSpcReduction="20000"/>
          </a:bodyPr>
          <a:lstStyle/>
          <a:p>
            <a:pPr algn="ctr"/>
            <a:endParaRPr lang="en-US" dirty="0" smtClean="0">
              <a:solidFill>
                <a:schemeClr val="bg1">
                  <a:lumMod val="95000"/>
                </a:schemeClr>
              </a:solidFill>
            </a:endParaRPr>
          </a:p>
          <a:p>
            <a:r>
              <a:rPr lang="en-IN" sz="3600" b="1" dirty="0" smtClean="0">
                <a:solidFill>
                  <a:schemeClr val="bg1">
                    <a:lumMod val="65000"/>
                  </a:schemeClr>
                </a:solidFill>
              </a:rPr>
              <a:t>         </a:t>
            </a:r>
            <a:r>
              <a:rPr lang="en-IN" sz="4800" b="1" dirty="0" smtClean="0">
                <a:solidFill>
                  <a:schemeClr val="bg1">
                    <a:lumMod val="65000"/>
                  </a:schemeClr>
                </a:solidFill>
              </a:rPr>
              <a:t> </a:t>
            </a:r>
            <a:r>
              <a:rPr lang="en-IN" sz="4800" b="1" i="1" u="sng" dirty="0" smtClean="0">
                <a:solidFill>
                  <a:schemeClr val="bg1">
                    <a:lumMod val="65000"/>
                  </a:schemeClr>
                </a:solidFill>
              </a:rPr>
              <a:t>OBJECTIVE</a:t>
            </a:r>
            <a:endParaRPr lang="en-US" sz="4800" i="1" u="sng" dirty="0" smtClean="0">
              <a:solidFill>
                <a:schemeClr val="bg1">
                  <a:lumMod val="95000"/>
                </a:schemeClr>
              </a:solidFill>
            </a:endParaRPr>
          </a:p>
          <a:p>
            <a:pPr algn="ctr"/>
            <a:endParaRPr lang="en-US" dirty="0" smtClean="0">
              <a:solidFill>
                <a:schemeClr val="bg1">
                  <a:lumMod val="95000"/>
                </a:schemeClr>
              </a:solidFill>
            </a:endParaRPr>
          </a:p>
          <a:p>
            <a:r>
              <a:rPr lang="en-US" sz="3900" dirty="0" smtClean="0">
                <a:solidFill>
                  <a:schemeClr val="bg1">
                    <a:lumMod val="95000"/>
                  </a:schemeClr>
                </a:solidFill>
              </a:rPr>
              <a:t>Tesla in Indian Market   </a:t>
            </a:r>
            <a:r>
              <a:rPr lang="en-US" sz="3200" dirty="0" smtClean="0">
                <a:solidFill>
                  <a:schemeClr val="bg1">
                    <a:lumMod val="95000"/>
                  </a:schemeClr>
                </a:solidFill>
              </a:rPr>
              <a:t>:   Derive Strategies to be Profitable</a:t>
            </a:r>
          </a:p>
          <a:p>
            <a:pPr algn="ctr"/>
            <a:endParaRPr lang="en-IN" dirty="0">
              <a:solidFill>
                <a:schemeClr val="bg1">
                  <a:lumMod val="95000"/>
                </a:schemeClr>
              </a:solidFill>
            </a:endParaRPr>
          </a:p>
        </p:txBody>
      </p:sp>
    </p:spTree>
    <p:extLst>
      <p:ext uri="{BB962C8B-B14F-4D97-AF65-F5344CB8AC3E}">
        <p14:creationId xmlns:p14="http://schemas.microsoft.com/office/powerpoint/2010/main" xmlns="" val="323889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9000" b="-39000"/>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942392" y="186611"/>
            <a:ext cx="9424352" cy="4619305"/>
          </a:xfrm>
        </p:spPr>
      </p:pic>
      <p:sp>
        <p:nvSpPr>
          <p:cNvPr id="5" name="Rectangle 4"/>
          <p:cNvSpPr/>
          <p:nvPr/>
        </p:nvSpPr>
        <p:spPr>
          <a:xfrm>
            <a:off x="1119673" y="4245429"/>
            <a:ext cx="11072327" cy="2269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dirty="0" smtClean="0">
                <a:solidFill>
                  <a:schemeClr val="bg1"/>
                </a:solidFill>
              </a:rPr>
              <a:t>Tata </a:t>
            </a:r>
            <a:r>
              <a:rPr lang="en-US" dirty="0">
                <a:solidFill>
                  <a:schemeClr val="bg1"/>
                </a:solidFill>
              </a:rPr>
              <a:t>commands 87% of the total EV market, followed by MG’s 11% share</a:t>
            </a:r>
          </a:p>
          <a:p>
            <a:pPr marL="285750" indent="-285750" fontAlgn="base">
              <a:buFont typeface="Arial" panose="020B0604020202020204" pitchFamily="34" charset="0"/>
              <a:buChar char="•"/>
            </a:pPr>
            <a:r>
              <a:rPr lang="en-US" dirty="0">
                <a:solidFill>
                  <a:schemeClr val="bg1"/>
                </a:solidFill>
              </a:rPr>
              <a:t>Hyundai and Mahindra with one product each remained fringe players</a:t>
            </a:r>
          </a:p>
          <a:p>
            <a:pPr marL="285750" indent="-285750" fontAlgn="base">
              <a:buFont typeface="Arial" panose="020B0604020202020204" pitchFamily="34" charset="0"/>
              <a:buChar char="•"/>
            </a:pPr>
            <a:r>
              <a:rPr lang="en-US" dirty="0">
                <a:solidFill>
                  <a:schemeClr val="bg1"/>
                </a:solidFill>
              </a:rPr>
              <a:t>Luxury EV accounts for 0.9% of the total EV </a:t>
            </a:r>
            <a:r>
              <a:rPr lang="en-US" dirty="0" smtClean="0">
                <a:solidFill>
                  <a:schemeClr val="bg1"/>
                </a:solidFill>
              </a:rPr>
              <a:t>market</a:t>
            </a:r>
            <a:endParaRPr lang="en-US" dirty="0">
              <a:solidFill>
                <a:schemeClr val="bg1"/>
              </a:solidFill>
            </a:endParaRPr>
          </a:p>
          <a:p>
            <a:pPr algn="ctr"/>
            <a:endParaRPr lang="en-IN" dirty="0"/>
          </a:p>
        </p:txBody>
      </p:sp>
    </p:spTree>
    <p:extLst>
      <p:ext uri="{BB962C8B-B14F-4D97-AF65-F5344CB8AC3E}">
        <p14:creationId xmlns:p14="http://schemas.microsoft.com/office/powerpoint/2010/main" xmlns="" val="249840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
            <a:ext cx="10753725" cy="839754"/>
          </a:xfrm>
        </p:spPr>
        <p:txBody>
          <a:bodyPr>
            <a:normAutofit/>
          </a:bodyPr>
          <a:lstStyle/>
          <a:p>
            <a:r>
              <a:rPr lang="en-US" sz="3600" b="1" dirty="0" smtClean="0">
                <a:solidFill>
                  <a:schemeClr val="bg2">
                    <a:lumMod val="75000"/>
                  </a:schemeClr>
                </a:solidFill>
              </a:rPr>
              <a:t>BUSINESS DECISIONS TO MAKE TESLA PROFITABLE</a:t>
            </a:r>
            <a:endParaRPr lang="en-IN" sz="3600" b="1" dirty="0">
              <a:solidFill>
                <a:schemeClr val="bg2">
                  <a:lumMod val="75000"/>
                </a:schemeClr>
              </a:solidFill>
            </a:endParaRPr>
          </a:p>
        </p:txBody>
      </p:sp>
      <p:sp>
        <p:nvSpPr>
          <p:cNvPr id="3" name="Content Placeholder 2"/>
          <p:cNvSpPr>
            <a:spLocks noGrp="1"/>
          </p:cNvSpPr>
          <p:nvPr>
            <p:ph idx="1"/>
          </p:nvPr>
        </p:nvSpPr>
        <p:spPr>
          <a:xfrm>
            <a:off x="838200" y="1733550"/>
            <a:ext cx="10515600" cy="4924426"/>
          </a:xfrm>
        </p:spPr>
        <p:txBody>
          <a:bodyPr>
            <a:normAutofit/>
          </a:bodyPr>
          <a:lstStyle/>
          <a:p>
            <a:pPr>
              <a:buFont typeface="Wingdings" panose="05000000000000000000" pitchFamily="2" charset="2"/>
              <a:buChar char="§"/>
            </a:pPr>
            <a:r>
              <a:rPr lang="en-US" sz="2400" dirty="0" smtClean="0">
                <a:solidFill>
                  <a:schemeClr val="bg2"/>
                </a:solidFill>
                <a:latin typeface="+mj-lt"/>
              </a:rPr>
              <a:t>By population approach, we calculated no. of EV cars in India.</a:t>
            </a:r>
          </a:p>
          <a:p>
            <a:pPr>
              <a:buFont typeface="Wingdings" panose="05000000000000000000" pitchFamily="2" charset="2"/>
              <a:buChar char="§"/>
            </a:pPr>
            <a:r>
              <a:rPr lang="en-US" sz="2400" dirty="0" smtClean="0">
                <a:solidFill>
                  <a:schemeClr val="bg2"/>
                </a:solidFill>
                <a:latin typeface="+mj-lt"/>
              </a:rPr>
              <a:t>Which is 3mn.</a:t>
            </a:r>
          </a:p>
          <a:p>
            <a:pPr>
              <a:buFont typeface="Wingdings" panose="05000000000000000000" pitchFamily="2" charset="2"/>
              <a:buChar char="§"/>
            </a:pPr>
            <a:r>
              <a:rPr lang="en-US" sz="2400" dirty="0" smtClean="0">
                <a:solidFill>
                  <a:schemeClr val="bg2"/>
                </a:solidFill>
                <a:latin typeface="+mj-lt"/>
              </a:rPr>
              <a:t> From guesstimate it is possible that </a:t>
            </a:r>
            <a:r>
              <a:rPr lang="en-US" sz="2400" dirty="0" err="1" smtClean="0">
                <a:solidFill>
                  <a:schemeClr val="bg2"/>
                </a:solidFill>
                <a:latin typeface="+mj-lt"/>
              </a:rPr>
              <a:t>tesla</a:t>
            </a:r>
            <a:r>
              <a:rPr lang="en-US" sz="2400" dirty="0" smtClean="0">
                <a:solidFill>
                  <a:schemeClr val="bg2"/>
                </a:solidFill>
                <a:latin typeface="+mj-lt"/>
              </a:rPr>
              <a:t> can capture market of 10% medium price range  and 50% from luxury E.V market .So , total of 15% from all the E.V market.</a:t>
            </a:r>
          </a:p>
          <a:p>
            <a:pPr marL="0" indent="0">
              <a:buNone/>
            </a:pPr>
            <a:endParaRPr lang="en-US" sz="2400" dirty="0">
              <a:solidFill>
                <a:schemeClr val="bg2"/>
              </a:solidFill>
            </a:endParaRPr>
          </a:p>
          <a:p>
            <a:pPr marL="0" indent="0">
              <a:buNone/>
            </a:pPr>
            <a:endParaRPr lang="en-US" sz="2400" dirty="0" smtClean="0">
              <a:solidFill>
                <a:schemeClr val="bg2"/>
              </a:solidFill>
            </a:endParaRPr>
          </a:p>
          <a:p>
            <a:pPr marL="0" indent="0" algn="ctr">
              <a:buNone/>
            </a:pPr>
            <a:r>
              <a:rPr lang="en-US" sz="3600" b="1" dirty="0" smtClean="0">
                <a:solidFill>
                  <a:schemeClr val="bg2"/>
                </a:solidFill>
                <a:latin typeface="+mj-lt"/>
              </a:rPr>
              <a:t>BREAKEVEN PERIOD</a:t>
            </a:r>
          </a:p>
          <a:p>
            <a:pPr>
              <a:buFont typeface="Wingdings" panose="05000000000000000000" pitchFamily="2" charset="2"/>
              <a:buChar char="§"/>
            </a:pPr>
            <a:r>
              <a:rPr lang="en-US" sz="2000" dirty="0" smtClean="0">
                <a:solidFill>
                  <a:schemeClr val="bg2"/>
                </a:solidFill>
                <a:latin typeface="+mj-lt"/>
              </a:rPr>
              <a:t>Breakeven point is the estimation of when can be a business is profitable. So, according to IBEF estimated no.of E.V will be around 40-50 million by 2030.it is a 30 times growth .so , tesla can recover there investment in around 3-4 years of time.</a:t>
            </a:r>
            <a:endParaRPr lang="en-IN" sz="2000" dirty="0">
              <a:solidFill>
                <a:schemeClr val="bg2"/>
              </a:solidFill>
              <a:latin typeface="+mj-lt"/>
            </a:endParaRPr>
          </a:p>
        </p:txBody>
      </p:sp>
    </p:spTree>
    <p:extLst>
      <p:ext uri="{BB962C8B-B14F-4D97-AF65-F5344CB8AC3E}">
        <p14:creationId xmlns:p14="http://schemas.microsoft.com/office/powerpoint/2010/main" xmlns="" val="398724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451" y="354493"/>
            <a:ext cx="10515600" cy="730028"/>
          </a:xfrm>
        </p:spPr>
        <p:txBody>
          <a:bodyPr/>
          <a:lstStyle/>
          <a:p>
            <a:r>
              <a:rPr lang="en-US" dirty="0" smtClean="0"/>
              <a:t>Guesstimate Approach</a:t>
            </a:r>
            <a:endParaRPr lang="en-US" dirty="0"/>
          </a:p>
        </p:txBody>
      </p:sp>
      <p:sp>
        <p:nvSpPr>
          <p:cNvPr id="3" name="Content Placeholder 2"/>
          <p:cNvSpPr>
            <a:spLocks noGrp="1"/>
          </p:cNvSpPr>
          <p:nvPr>
            <p:ph idx="1"/>
          </p:nvPr>
        </p:nvSpPr>
        <p:spPr>
          <a:xfrm>
            <a:off x="1" y="1212113"/>
            <a:ext cx="12192000" cy="4932952"/>
          </a:xfrm>
        </p:spPr>
        <p:txBody>
          <a:bodyPr/>
          <a:lstStyle/>
          <a:p>
            <a:pPr>
              <a:buNone/>
            </a:pPr>
            <a:endParaRPr lang="en-US" dirty="0" smtClean="0"/>
          </a:p>
          <a:p>
            <a:endParaRPr lang="en-US" dirty="0"/>
          </a:p>
        </p:txBody>
      </p:sp>
      <p:sp>
        <p:nvSpPr>
          <p:cNvPr id="4" name="Rectangle 3"/>
          <p:cNvSpPr/>
          <p:nvPr/>
        </p:nvSpPr>
        <p:spPr>
          <a:xfrm>
            <a:off x="4994050" y="1499691"/>
            <a:ext cx="2126511" cy="64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Population</a:t>
            </a:r>
          </a:p>
          <a:p>
            <a:pPr algn="ctr"/>
            <a:r>
              <a:rPr lang="en-US" dirty="0" smtClean="0"/>
              <a:t>1.4B</a:t>
            </a:r>
            <a:endParaRPr lang="en-US" dirty="0"/>
          </a:p>
        </p:txBody>
      </p:sp>
      <p:sp>
        <p:nvSpPr>
          <p:cNvPr id="5" name="Rectangle 4"/>
          <p:cNvSpPr/>
          <p:nvPr/>
        </p:nvSpPr>
        <p:spPr>
          <a:xfrm>
            <a:off x="2750580" y="2318399"/>
            <a:ext cx="1743740" cy="80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Rural(70</a:t>
            </a:r>
            <a:r>
              <a:rPr lang="en-US" dirty="0" smtClean="0"/>
              <a:t>%)</a:t>
            </a:r>
          </a:p>
          <a:p>
            <a:pPr algn="ctr"/>
            <a:r>
              <a:rPr lang="en-US" dirty="0" smtClean="0"/>
              <a:t>980M</a:t>
            </a:r>
            <a:endParaRPr lang="en-US" dirty="0" smtClean="0"/>
          </a:p>
          <a:p>
            <a:pPr algn="ctr"/>
            <a:endParaRPr lang="en-US" dirty="0"/>
          </a:p>
        </p:txBody>
      </p:sp>
      <p:sp>
        <p:nvSpPr>
          <p:cNvPr id="6" name="Rectangle 5"/>
          <p:cNvSpPr/>
          <p:nvPr/>
        </p:nvSpPr>
        <p:spPr>
          <a:xfrm>
            <a:off x="8513427" y="2329031"/>
            <a:ext cx="1807535" cy="829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Urban</a:t>
            </a:r>
            <a:r>
              <a:rPr lang="en-US" dirty="0" smtClean="0"/>
              <a:t>(30%)</a:t>
            </a:r>
          </a:p>
          <a:p>
            <a:pPr algn="ctr"/>
            <a:r>
              <a:rPr lang="en-US" dirty="0" smtClean="0"/>
              <a:t>420M</a:t>
            </a:r>
            <a:endParaRPr lang="en-US" dirty="0"/>
          </a:p>
        </p:txBody>
      </p:sp>
      <p:sp>
        <p:nvSpPr>
          <p:cNvPr id="7" name="Rectangle 6"/>
          <p:cNvSpPr/>
          <p:nvPr/>
        </p:nvSpPr>
        <p:spPr>
          <a:xfrm>
            <a:off x="1697957" y="3647468"/>
            <a:ext cx="1265273" cy="79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EWC+LMC</a:t>
            </a:r>
          </a:p>
          <a:p>
            <a:pPr algn="ctr"/>
            <a:r>
              <a:rPr lang="en-US" dirty="0" smtClean="0"/>
              <a:t>40%(400M)</a:t>
            </a:r>
            <a:endParaRPr lang="en-US" dirty="0"/>
          </a:p>
        </p:txBody>
      </p:sp>
      <p:sp>
        <p:nvSpPr>
          <p:cNvPr id="8" name="Rectangle 7"/>
          <p:cNvSpPr/>
          <p:nvPr/>
        </p:nvSpPr>
        <p:spPr>
          <a:xfrm>
            <a:off x="3080188" y="3668733"/>
            <a:ext cx="1350335" cy="74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MC</a:t>
            </a:r>
          </a:p>
          <a:p>
            <a:pPr algn="ctr"/>
            <a:r>
              <a:rPr lang="en-US" dirty="0" smtClean="0"/>
              <a:t>50%(500M)</a:t>
            </a:r>
            <a:endParaRPr lang="en-US" dirty="0"/>
          </a:p>
        </p:txBody>
      </p:sp>
      <p:sp>
        <p:nvSpPr>
          <p:cNvPr id="9" name="Rectangle 8"/>
          <p:cNvSpPr/>
          <p:nvPr/>
        </p:nvSpPr>
        <p:spPr>
          <a:xfrm>
            <a:off x="4590012" y="3721896"/>
            <a:ext cx="1456661" cy="680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UC</a:t>
            </a:r>
          </a:p>
          <a:p>
            <a:pPr algn="ctr"/>
            <a:r>
              <a:rPr lang="en-US" dirty="0" smtClean="0"/>
              <a:t>10%(100M)</a:t>
            </a:r>
            <a:endParaRPr lang="en-US" dirty="0"/>
          </a:p>
        </p:txBody>
      </p:sp>
      <p:sp>
        <p:nvSpPr>
          <p:cNvPr id="10" name="Rectangle 9"/>
          <p:cNvSpPr/>
          <p:nvPr/>
        </p:nvSpPr>
        <p:spPr>
          <a:xfrm>
            <a:off x="7333213" y="3679366"/>
            <a:ext cx="1297172" cy="712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EWC+LMC</a:t>
            </a:r>
          </a:p>
          <a:p>
            <a:pPr algn="ctr"/>
            <a:r>
              <a:rPr lang="en-US" dirty="0" smtClean="0"/>
              <a:t>30%(120M)</a:t>
            </a:r>
            <a:endParaRPr lang="en-US" dirty="0"/>
          </a:p>
        </p:txBody>
      </p:sp>
      <p:sp>
        <p:nvSpPr>
          <p:cNvPr id="11" name="Rectangle 10"/>
          <p:cNvSpPr/>
          <p:nvPr/>
        </p:nvSpPr>
        <p:spPr>
          <a:xfrm>
            <a:off x="9045053" y="3668733"/>
            <a:ext cx="1350335"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MC</a:t>
            </a:r>
          </a:p>
          <a:p>
            <a:pPr algn="ctr"/>
            <a:r>
              <a:rPr lang="en-US" dirty="0" smtClean="0"/>
              <a:t>50%(200M)</a:t>
            </a:r>
            <a:endParaRPr lang="en-US" dirty="0"/>
          </a:p>
        </p:txBody>
      </p:sp>
      <p:sp>
        <p:nvSpPr>
          <p:cNvPr id="12" name="Rectangle 11"/>
          <p:cNvSpPr/>
          <p:nvPr/>
        </p:nvSpPr>
        <p:spPr>
          <a:xfrm>
            <a:off x="10788794" y="3689998"/>
            <a:ext cx="1265274" cy="691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UC</a:t>
            </a:r>
          </a:p>
          <a:p>
            <a:pPr algn="ctr"/>
            <a:r>
              <a:rPr lang="en-US" dirty="0" smtClean="0"/>
              <a:t>20%(80M)</a:t>
            </a:r>
            <a:endParaRPr lang="en-US" dirty="0"/>
          </a:p>
        </p:txBody>
      </p:sp>
      <p:sp>
        <p:nvSpPr>
          <p:cNvPr id="13" name="Rectangle 12"/>
          <p:cNvSpPr/>
          <p:nvPr/>
        </p:nvSpPr>
        <p:spPr>
          <a:xfrm>
            <a:off x="1740487" y="4817050"/>
            <a:ext cx="1307805" cy="637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p>
          <a:p>
            <a:pPr algn="ctr"/>
            <a:r>
              <a:rPr lang="en-US" dirty="0" smtClean="0"/>
              <a:t>40M</a:t>
            </a:r>
            <a:endParaRPr lang="en-US" dirty="0"/>
          </a:p>
        </p:txBody>
      </p:sp>
      <p:sp>
        <p:nvSpPr>
          <p:cNvPr id="14" name="Rectangle 13"/>
          <p:cNvSpPr/>
          <p:nvPr/>
        </p:nvSpPr>
        <p:spPr>
          <a:xfrm>
            <a:off x="3346003" y="4795784"/>
            <a:ext cx="1158949" cy="64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p>
          <a:p>
            <a:pPr algn="ctr"/>
            <a:r>
              <a:rPr lang="en-US" dirty="0" smtClean="0"/>
              <a:t>100M</a:t>
            </a:r>
            <a:endParaRPr lang="en-US" dirty="0"/>
          </a:p>
        </p:txBody>
      </p:sp>
      <p:sp>
        <p:nvSpPr>
          <p:cNvPr id="15" name="Rectangle 14"/>
          <p:cNvSpPr/>
          <p:nvPr/>
        </p:nvSpPr>
        <p:spPr>
          <a:xfrm>
            <a:off x="4855827" y="4763887"/>
            <a:ext cx="1105786"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70%</a:t>
            </a:r>
          </a:p>
          <a:p>
            <a:pPr algn="ctr"/>
            <a:r>
              <a:rPr lang="en-US" dirty="0" smtClean="0"/>
              <a:t>70M</a:t>
            </a:r>
            <a:endParaRPr lang="en-US" dirty="0"/>
          </a:p>
        </p:txBody>
      </p:sp>
      <p:sp>
        <p:nvSpPr>
          <p:cNvPr id="16" name="Rectangle 15"/>
          <p:cNvSpPr/>
          <p:nvPr/>
        </p:nvSpPr>
        <p:spPr>
          <a:xfrm>
            <a:off x="7397008" y="4657561"/>
            <a:ext cx="1275907" cy="733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p>
          <a:p>
            <a:pPr algn="ctr"/>
            <a:r>
              <a:rPr lang="en-US" dirty="0" smtClean="0"/>
              <a:t>12M</a:t>
            </a:r>
            <a:endParaRPr lang="en-US" dirty="0"/>
          </a:p>
        </p:txBody>
      </p:sp>
      <p:sp>
        <p:nvSpPr>
          <p:cNvPr id="17" name="Rectangle 16"/>
          <p:cNvSpPr/>
          <p:nvPr/>
        </p:nvSpPr>
        <p:spPr>
          <a:xfrm>
            <a:off x="9119481" y="4721357"/>
            <a:ext cx="1222745" cy="691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p>
          <a:p>
            <a:pPr algn="ctr"/>
            <a:r>
              <a:rPr lang="en-US" dirty="0" smtClean="0"/>
              <a:t>40M</a:t>
            </a:r>
            <a:endParaRPr lang="en-US" dirty="0"/>
          </a:p>
        </p:txBody>
      </p:sp>
      <p:sp>
        <p:nvSpPr>
          <p:cNvPr id="18" name="Rectangle 17"/>
          <p:cNvSpPr/>
          <p:nvPr/>
        </p:nvSpPr>
        <p:spPr>
          <a:xfrm>
            <a:off x="10746264" y="4710724"/>
            <a:ext cx="1201479" cy="680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70%</a:t>
            </a:r>
          </a:p>
          <a:p>
            <a:pPr algn="ctr"/>
            <a:r>
              <a:rPr lang="en-US" dirty="0" smtClean="0"/>
              <a:t>56M</a:t>
            </a:r>
            <a:endParaRPr lang="en-US" dirty="0"/>
          </a:p>
        </p:txBody>
      </p:sp>
      <p:cxnSp>
        <p:nvCxnSpPr>
          <p:cNvPr id="22" name="Straight Connector 21"/>
          <p:cNvCxnSpPr/>
          <p:nvPr/>
        </p:nvCxnSpPr>
        <p:spPr>
          <a:xfrm rot="5400000">
            <a:off x="5812757" y="2424724"/>
            <a:ext cx="542260"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3"/>
          </p:cNvCxnSpPr>
          <p:nvPr/>
        </p:nvCxnSpPr>
        <p:spPr>
          <a:xfrm>
            <a:off x="4494320" y="2722436"/>
            <a:ext cx="4104168" cy="47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14646" y="3360389"/>
            <a:ext cx="3211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801045" y="3413552"/>
            <a:ext cx="33173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9326817" y="3323175"/>
            <a:ext cx="2232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7694719" y="3541141"/>
            <a:ext cx="223287" cy="1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300236" y="3573040"/>
            <a:ext cx="276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11017394" y="3546458"/>
            <a:ext cx="212651" cy="1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208319" y="3487979"/>
            <a:ext cx="223284" cy="1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3723460" y="3493297"/>
            <a:ext cx="233915" cy="1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5360874" y="3525193"/>
            <a:ext cx="2870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558655" y="3222166"/>
            <a:ext cx="2020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99247" y="3775059"/>
            <a:ext cx="616688" cy="691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Pop.</a:t>
            </a:r>
            <a:endParaRPr lang="en-US" dirty="0"/>
          </a:p>
        </p:txBody>
      </p:sp>
      <p:sp>
        <p:nvSpPr>
          <p:cNvPr id="41" name="Right Arrow 40"/>
          <p:cNvSpPr/>
          <p:nvPr/>
        </p:nvSpPr>
        <p:spPr>
          <a:xfrm>
            <a:off x="1378980" y="4051505"/>
            <a:ext cx="138223" cy="170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56216" y="4873215"/>
            <a:ext cx="659219" cy="592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Veh</a:t>
            </a:r>
            <a:r>
              <a:rPr lang="en-US" dirty="0" smtClean="0"/>
              <a:t>.</a:t>
            </a:r>
          </a:p>
          <a:p>
            <a:pPr algn="ctr"/>
            <a:r>
              <a:rPr lang="en-US" dirty="0" smtClean="0"/>
              <a:t>Pop.</a:t>
            </a:r>
          </a:p>
        </p:txBody>
      </p:sp>
      <p:sp>
        <p:nvSpPr>
          <p:cNvPr id="44" name="Right Arrow 43"/>
          <p:cNvSpPr/>
          <p:nvPr/>
        </p:nvSpPr>
        <p:spPr>
          <a:xfrm>
            <a:off x="1421510" y="5114761"/>
            <a:ext cx="127591" cy="170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48000" b="-4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878" y="216269"/>
            <a:ext cx="10515600" cy="783191"/>
          </a:xfrm>
        </p:spPr>
        <p:txBody>
          <a:bodyPr>
            <a:normAutofit/>
          </a:bodyPr>
          <a:lstStyle/>
          <a:p>
            <a:r>
              <a:rPr lang="en-US" dirty="0" smtClean="0"/>
              <a:t>Guesstimate Approach</a:t>
            </a:r>
            <a:endParaRPr lang="en-US" dirty="0"/>
          </a:p>
        </p:txBody>
      </p:sp>
      <p:sp>
        <p:nvSpPr>
          <p:cNvPr id="3" name="Content Placeholder 2"/>
          <p:cNvSpPr>
            <a:spLocks noGrp="1"/>
          </p:cNvSpPr>
          <p:nvPr>
            <p:ph idx="1"/>
          </p:nvPr>
        </p:nvSpPr>
        <p:spPr>
          <a:xfrm>
            <a:off x="147083" y="839972"/>
            <a:ext cx="11240387" cy="6018028"/>
          </a:xfrm>
        </p:spPr>
        <p:txBody>
          <a:bodyPr/>
          <a:lstStyle/>
          <a:p>
            <a:pPr>
              <a:buNone/>
            </a:pPr>
            <a:r>
              <a:rPr lang="en-US" dirty="0" smtClean="0"/>
              <a:t>                                        </a:t>
            </a:r>
          </a:p>
          <a:p>
            <a:pPr>
              <a:buNone/>
            </a:pPr>
            <a:endParaRPr lang="en-US" dirty="0"/>
          </a:p>
        </p:txBody>
      </p:sp>
      <p:sp>
        <p:nvSpPr>
          <p:cNvPr id="5" name="Rectangle 4"/>
          <p:cNvSpPr/>
          <p:nvPr/>
        </p:nvSpPr>
        <p:spPr>
          <a:xfrm>
            <a:off x="4338084" y="1350335"/>
            <a:ext cx="1095153" cy="691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Vehicle</a:t>
            </a:r>
          </a:p>
          <a:p>
            <a:pPr algn="ctr"/>
            <a:r>
              <a:rPr lang="en-US" dirty="0" smtClean="0"/>
              <a:t>320M</a:t>
            </a:r>
            <a:endParaRPr lang="en-US" dirty="0"/>
          </a:p>
        </p:txBody>
      </p:sp>
      <p:sp>
        <p:nvSpPr>
          <p:cNvPr id="6" name="Rectangle 5"/>
          <p:cNvSpPr/>
          <p:nvPr/>
        </p:nvSpPr>
        <p:spPr>
          <a:xfrm>
            <a:off x="1222744" y="2328530"/>
            <a:ext cx="1818167" cy="80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Fuel Based</a:t>
            </a:r>
          </a:p>
          <a:p>
            <a:pPr algn="ctr"/>
            <a:r>
              <a:rPr lang="en-US" dirty="0" smtClean="0"/>
              <a:t>90%(290M)</a:t>
            </a:r>
            <a:endParaRPr lang="en-US" dirty="0"/>
          </a:p>
        </p:txBody>
      </p:sp>
      <p:sp>
        <p:nvSpPr>
          <p:cNvPr id="8" name="Rectangle 7"/>
          <p:cNvSpPr/>
          <p:nvPr/>
        </p:nvSpPr>
        <p:spPr>
          <a:xfrm>
            <a:off x="7049385" y="2275367"/>
            <a:ext cx="1807536" cy="74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Electric Based</a:t>
            </a:r>
          </a:p>
          <a:p>
            <a:pPr algn="ctr"/>
            <a:r>
              <a:rPr lang="en-US" dirty="0" smtClean="0"/>
              <a:t>10%(30M)</a:t>
            </a:r>
            <a:endParaRPr lang="en-US" dirty="0"/>
          </a:p>
        </p:txBody>
      </p:sp>
      <p:sp>
        <p:nvSpPr>
          <p:cNvPr id="9" name="Rectangle 8"/>
          <p:cNvSpPr/>
          <p:nvPr/>
        </p:nvSpPr>
        <p:spPr>
          <a:xfrm>
            <a:off x="4901609" y="3498111"/>
            <a:ext cx="1254642" cy="71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W</a:t>
            </a:r>
          </a:p>
          <a:p>
            <a:pPr algn="ctr"/>
            <a:r>
              <a:rPr lang="en-US" dirty="0" smtClean="0"/>
              <a:t>60%(18M)</a:t>
            </a:r>
            <a:endParaRPr lang="en-US" dirty="0"/>
          </a:p>
        </p:txBody>
      </p:sp>
      <p:sp>
        <p:nvSpPr>
          <p:cNvPr id="10" name="Rectangle 9"/>
          <p:cNvSpPr/>
          <p:nvPr/>
        </p:nvSpPr>
        <p:spPr>
          <a:xfrm>
            <a:off x="7474689" y="3519376"/>
            <a:ext cx="1371600" cy="733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W</a:t>
            </a:r>
          </a:p>
          <a:p>
            <a:pPr algn="ctr"/>
            <a:r>
              <a:rPr lang="en-US" dirty="0" smtClean="0"/>
              <a:t>30%(9M)</a:t>
            </a:r>
            <a:endParaRPr lang="en-US" dirty="0"/>
          </a:p>
        </p:txBody>
      </p:sp>
      <p:sp>
        <p:nvSpPr>
          <p:cNvPr id="11" name="Rectangle 10"/>
          <p:cNvSpPr/>
          <p:nvPr/>
        </p:nvSpPr>
        <p:spPr>
          <a:xfrm>
            <a:off x="9973340" y="3476846"/>
            <a:ext cx="1212111" cy="786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W</a:t>
            </a:r>
          </a:p>
          <a:p>
            <a:pPr algn="ctr"/>
            <a:r>
              <a:rPr lang="en-US" dirty="0" smtClean="0"/>
              <a:t>10%(3M)</a:t>
            </a:r>
            <a:endParaRPr lang="en-US" dirty="0"/>
          </a:p>
        </p:txBody>
      </p:sp>
      <p:sp>
        <p:nvSpPr>
          <p:cNvPr id="12" name="Rectangle 11"/>
          <p:cNvSpPr/>
          <p:nvPr/>
        </p:nvSpPr>
        <p:spPr>
          <a:xfrm>
            <a:off x="4837814" y="5231218"/>
            <a:ext cx="1520457" cy="659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Normal(&lt;10L)</a:t>
            </a:r>
          </a:p>
          <a:p>
            <a:pPr algn="ctr"/>
            <a:r>
              <a:rPr lang="en-US" dirty="0" smtClean="0"/>
              <a:t>30%(90K)</a:t>
            </a:r>
            <a:endParaRPr lang="en-US" dirty="0"/>
          </a:p>
        </p:txBody>
      </p:sp>
      <p:sp>
        <p:nvSpPr>
          <p:cNvPr id="13" name="Rectangle 12"/>
          <p:cNvSpPr/>
          <p:nvPr/>
        </p:nvSpPr>
        <p:spPr>
          <a:xfrm>
            <a:off x="7113182" y="5178055"/>
            <a:ext cx="1935125" cy="637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Medium(10-20L)</a:t>
            </a:r>
          </a:p>
          <a:p>
            <a:pPr algn="ctr"/>
            <a:r>
              <a:rPr lang="en-US" dirty="0" smtClean="0"/>
              <a:t>50%(150K)</a:t>
            </a:r>
            <a:endParaRPr lang="en-US" dirty="0"/>
          </a:p>
        </p:txBody>
      </p:sp>
      <p:sp>
        <p:nvSpPr>
          <p:cNvPr id="14" name="Rectangle 13"/>
          <p:cNvSpPr/>
          <p:nvPr/>
        </p:nvSpPr>
        <p:spPr>
          <a:xfrm>
            <a:off x="9622465" y="5050465"/>
            <a:ext cx="1626782" cy="659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Luxury(&gt;20L)</a:t>
            </a:r>
          </a:p>
          <a:p>
            <a:pPr algn="ctr"/>
            <a:r>
              <a:rPr lang="en-US" dirty="0" smtClean="0"/>
              <a:t>20%(60K)</a:t>
            </a:r>
            <a:endParaRPr lang="en-US" dirty="0"/>
          </a:p>
        </p:txBody>
      </p:sp>
      <p:cxnSp>
        <p:nvCxnSpPr>
          <p:cNvPr id="16" name="Shape 15"/>
          <p:cNvCxnSpPr/>
          <p:nvPr/>
        </p:nvCxnSpPr>
        <p:spPr>
          <a:xfrm rot="16200000" flipH="1">
            <a:off x="5688420" y="1313120"/>
            <a:ext cx="568842" cy="21530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62176" y="2679405"/>
            <a:ext cx="1839433"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hape 21"/>
          <p:cNvCxnSpPr>
            <a:stCxn id="8" idx="2"/>
          </p:cNvCxnSpPr>
          <p:nvPr/>
        </p:nvCxnSpPr>
        <p:spPr>
          <a:xfrm rot="16200000" flipH="1">
            <a:off x="9165265" y="1807534"/>
            <a:ext cx="202018" cy="262624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5486403" y="3211031"/>
            <a:ext cx="2413589" cy="31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0"/>
          </p:cNvCxnSpPr>
          <p:nvPr/>
        </p:nvCxnSpPr>
        <p:spPr>
          <a:xfrm rot="5400000" flipH="1" flipV="1">
            <a:off x="5401341" y="3370520"/>
            <a:ext cx="25518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0"/>
          </p:cNvCxnSpPr>
          <p:nvPr/>
        </p:nvCxnSpPr>
        <p:spPr>
          <a:xfrm rot="5400000" flipH="1" flipV="1">
            <a:off x="10457122" y="3354572"/>
            <a:ext cx="2445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0"/>
          </p:cNvCxnSpPr>
          <p:nvPr/>
        </p:nvCxnSpPr>
        <p:spPr>
          <a:xfrm rot="16200000" flipV="1">
            <a:off x="8019608" y="3378494"/>
            <a:ext cx="276446" cy="5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hape 38"/>
          <p:cNvCxnSpPr>
            <a:stCxn id="11" idx="2"/>
          </p:cNvCxnSpPr>
          <p:nvPr/>
        </p:nvCxnSpPr>
        <p:spPr>
          <a:xfrm rot="5400000">
            <a:off x="7804298" y="1988287"/>
            <a:ext cx="499731" cy="50504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10393325" y="4949455"/>
            <a:ext cx="372140" cy="21265"/>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400800" y="6018027"/>
            <a:ext cx="2456121"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Medium cap</a:t>
            </a:r>
          </a:p>
          <a:p>
            <a:pPr algn="ctr"/>
            <a:r>
              <a:rPr lang="en-US" dirty="0" smtClean="0"/>
              <a:t>10%(15K)</a:t>
            </a:r>
            <a:endParaRPr lang="en-US" dirty="0"/>
          </a:p>
        </p:txBody>
      </p:sp>
      <p:sp>
        <p:nvSpPr>
          <p:cNvPr id="45" name="Rectangle 44"/>
          <p:cNvSpPr/>
          <p:nvPr/>
        </p:nvSpPr>
        <p:spPr>
          <a:xfrm>
            <a:off x="8335926" y="6081822"/>
            <a:ext cx="2381693" cy="62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Luxuary</a:t>
            </a:r>
            <a:endParaRPr lang="en-US" dirty="0" smtClean="0"/>
          </a:p>
          <a:p>
            <a:pPr algn="ctr"/>
            <a:r>
              <a:rPr lang="en-US" dirty="0" smtClean="0"/>
              <a:t>50%(30K)</a:t>
            </a:r>
            <a:endParaRPr lang="en-US" dirty="0"/>
          </a:p>
        </p:txBody>
      </p:sp>
      <p:sp>
        <p:nvSpPr>
          <p:cNvPr id="46" name="Rectangle 45"/>
          <p:cNvSpPr/>
          <p:nvPr/>
        </p:nvSpPr>
        <p:spPr>
          <a:xfrm>
            <a:off x="1509823" y="5847906"/>
            <a:ext cx="2466753" cy="754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Tesla can </a:t>
            </a:r>
            <a:r>
              <a:rPr lang="en-US" dirty="0" err="1" smtClean="0"/>
              <a:t>aquire</a:t>
            </a:r>
            <a:endParaRPr lang="en-US" dirty="0" smtClean="0"/>
          </a:p>
          <a:p>
            <a:pPr algn="ctr"/>
            <a:r>
              <a:rPr lang="en-US" dirty="0" smtClean="0"/>
              <a:t>15%(45K*100%/300k)</a:t>
            </a:r>
            <a:endParaRPr lang="en-US" dirty="0"/>
          </a:p>
        </p:txBody>
      </p:sp>
      <p:sp>
        <p:nvSpPr>
          <p:cNvPr id="47" name="Right Arrow 46"/>
          <p:cNvSpPr/>
          <p:nvPr/>
        </p:nvSpPr>
        <p:spPr>
          <a:xfrm>
            <a:off x="4316819" y="6188148"/>
            <a:ext cx="1605516" cy="276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rot="16200000" flipH="1">
            <a:off x="5353493" y="4981352"/>
            <a:ext cx="382772" cy="1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3" idx="0"/>
          </p:cNvCxnSpPr>
          <p:nvPr/>
        </p:nvCxnSpPr>
        <p:spPr>
          <a:xfrm rot="16200000" flipV="1">
            <a:off x="7884043" y="4981352"/>
            <a:ext cx="393404" cy="1"/>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105247" y="3710762"/>
            <a:ext cx="1786269" cy="58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of Wheels(W)</a:t>
            </a:r>
            <a:endParaRPr lang="en-US" dirty="0"/>
          </a:p>
        </p:txBody>
      </p:sp>
      <p:sp>
        <p:nvSpPr>
          <p:cNvPr id="57" name="Right Arrow 56"/>
          <p:cNvSpPr/>
          <p:nvPr/>
        </p:nvSpPr>
        <p:spPr>
          <a:xfrm>
            <a:off x="4178596" y="3912781"/>
            <a:ext cx="340241" cy="1913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211572" y="5156790"/>
            <a:ext cx="1818168" cy="531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Price  cap</a:t>
            </a:r>
          </a:p>
          <a:p>
            <a:pPr algn="ctr"/>
            <a:r>
              <a:rPr lang="en-US" dirty="0" err="1" smtClean="0"/>
              <a:t>Lakh</a:t>
            </a:r>
            <a:r>
              <a:rPr lang="en-US" dirty="0" smtClean="0"/>
              <a:t>(L)</a:t>
            </a:r>
            <a:endParaRPr lang="en-US" dirty="0"/>
          </a:p>
        </p:txBody>
      </p:sp>
      <p:sp>
        <p:nvSpPr>
          <p:cNvPr id="59" name="Right Arrow 58"/>
          <p:cNvSpPr/>
          <p:nvPr/>
        </p:nvSpPr>
        <p:spPr>
          <a:xfrm>
            <a:off x="4327451" y="5411972"/>
            <a:ext cx="350875" cy="180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en-US" b="1" dirty="0" smtClean="0">
                <a:solidFill>
                  <a:schemeClr val="bg2">
                    <a:lumMod val="50000"/>
                  </a:schemeClr>
                </a:solidFill>
              </a:rPr>
              <a:t>RISK ASSOCIATED </a:t>
            </a:r>
            <a:endParaRPr lang="en-IN" b="1" dirty="0">
              <a:solidFill>
                <a:schemeClr val="bg2">
                  <a:lumMod val="50000"/>
                </a:schemeClr>
              </a:solidFill>
            </a:endParaRPr>
          </a:p>
        </p:txBody>
      </p:sp>
      <p:sp>
        <p:nvSpPr>
          <p:cNvPr id="3" name="Content Placeholder 2"/>
          <p:cNvSpPr>
            <a:spLocks noGrp="1"/>
          </p:cNvSpPr>
          <p:nvPr>
            <p:ph idx="1"/>
          </p:nvPr>
        </p:nvSpPr>
        <p:spPr>
          <a:xfrm>
            <a:off x="838200" y="2238375"/>
            <a:ext cx="10515600" cy="3938588"/>
          </a:xfrm>
        </p:spPr>
        <p:txBody>
          <a:bodyPr/>
          <a:lstStyle/>
          <a:p>
            <a:pPr marL="514350" indent="-514350">
              <a:buAutoNum type="arabicParenR"/>
            </a:pPr>
            <a:r>
              <a:rPr lang="en-US" dirty="0" smtClean="0">
                <a:solidFill>
                  <a:schemeClr val="bg2">
                    <a:lumMod val="50000"/>
                  </a:schemeClr>
                </a:solidFill>
              </a:rPr>
              <a:t>India is lacking behind in terms of infrastructure .so , for tesla it will be a big responsibility to set up charging </a:t>
            </a:r>
            <a:r>
              <a:rPr lang="en-IN" dirty="0" smtClean="0">
                <a:solidFill>
                  <a:schemeClr val="bg2">
                    <a:lumMod val="50000"/>
                  </a:schemeClr>
                </a:solidFill>
              </a:rPr>
              <a:t>points all over India .</a:t>
            </a:r>
          </a:p>
          <a:p>
            <a:pPr marL="0" indent="0">
              <a:buNone/>
            </a:pPr>
            <a:endParaRPr lang="en-IN" dirty="0" smtClean="0">
              <a:solidFill>
                <a:schemeClr val="bg2">
                  <a:lumMod val="50000"/>
                </a:schemeClr>
              </a:solidFill>
            </a:endParaRPr>
          </a:p>
          <a:p>
            <a:pPr marL="0" indent="0">
              <a:buNone/>
            </a:pPr>
            <a:r>
              <a:rPr lang="en-US" dirty="0" smtClean="0">
                <a:solidFill>
                  <a:schemeClr val="bg2">
                    <a:lumMod val="50000"/>
                  </a:schemeClr>
                </a:solidFill>
              </a:rPr>
              <a:t>2) As all we know Tata and Mahindra are already in E.V market in India and they have very good brand reputation .so, for tesla that can be risk to compete against that.</a:t>
            </a:r>
          </a:p>
        </p:txBody>
      </p:sp>
    </p:spTree>
    <p:extLst>
      <p:ext uri="{BB962C8B-B14F-4D97-AF65-F5344CB8AC3E}">
        <p14:creationId xmlns:p14="http://schemas.microsoft.com/office/powerpoint/2010/main" xmlns="" val="2270035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99"/>
            <a:ext cx="10515600" cy="783770"/>
          </a:xfrm>
        </p:spPr>
        <p:txBody>
          <a:bodyPr/>
          <a:lstStyle/>
          <a:p>
            <a:pPr algn="ctr"/>
            <a:r>
              <a:rPr lang="en-US" b="1" dirty="0" smtClean="0">
                <a:solidFill>
                  <a:schemeClr val="bg2"/>
                </a:solidFill>
              </a:rPr>
              <a:t>CONCLUSION</a:t>
            </a:r>
            <a:endParaRPr lang="en-IN" b="1" dirty="0">
              <a:solidFill>
                <a:schemeClr val="bg2"/>
              </a:solidFill>
            </a:endParaRPr>
          </a:p>
        </p:txBody>
      </p:sp>
      <p:sp>
        <p:nvSpPr>
          <p:cNvPr id="3" name="Content Placeholder 2"/>
          <p:cNvSpPr>
            <a:spLocks noGrp="1"/>
          </p:cNvSpPr>
          <p:nvPr>
            <p:ph idx="1"/>
          </p:nvPr>
        </p:nvSpPr>
        <p:spPr>
          <a:xfrm>
            <a:off x="838200" y="905069"/>
            <a:ext cx="10515600" cy="5271894"/>
          </a:xfrm>
        </p:spPr>
        <p:txBody>
          <a:bodyPr/>
          <a:lstStyle/>
          <a:p>
            <a:r>
              <a:rPr lang="en-US" dirty="0" smtClean="0">
                <a:solidFill>
                  <a:schemeClr val="bg2"/>
                </a:solidFill>
              </a:rPr>
              <a:t>Brand reputation of tesla in world can help tesla to acquire 10 % market share  of medium E.V and 50 % market share in Luxury E.V.</a:t>
            </a:r>
          </a:p>
          <a:p>
            <a:r>
              <a:rPr lang="en-US" dirty="0" smtClean="0">
                <a:solidFill>
                  <a:schemeClr val="bg2"/>
                </a:solidFill>
              </a:rPr>
              <a:t>Tesla </a:t>
            </a:r>
            <a:r>
              <a:rPr lang="en-US" dirty="0" smtClean="0">
                <a:solidFill>
                  <a:schemeClr val="bg2"/>
                </a:solidFill>
              </a:rPr>
              <a:t>can acquire of overall of 15 % in 4 wheeler E.V market of both medium and luxury E.V market. </a:t>
            </a:r>
          </a:p>
          <a:p>
            <a:r>
              <a:rPr lang="en-US" dirty="0" smtClean="0">
                <a:solidFill>
                  <a:schemeClr val="bg2"/>
                </a:solidFill>
              </a:rPr>
              <a:t>If </a:t>
            </a:r>
            <a:r>
              <a:rPr lang="en-US" dirty="0" err="1" smtClean="0">
                <a:solidFill>
                  <a:schemeClr val="bg2"/>
                </a:solidFill>
              </a:rPr>
              <a:t>tesla</a:t>
            </a:r>
            <a:r>
              <a:rPr lang="en-US" dirty="0" smtClean="0">
                <a:solidFill>
                  <a:schemeClr val="bg2"/>
                </a:solidFill>
              </a:rPr>
              <a:t> invest now in India ( through made in India ) then they can recover their investment in 3-4 years.</a:t>
            </a:r>
            <a:endParaRPr lang="en-US" dirty="0" smtClean="0">
              <a:solidFill>
                <a:schemeClr val="bg2"/>
              </a:solidFill>
            </a:endParaRPr>
          </a:p>
        </p:txBody>
      </p:sp>
    </p:spTree>
    <p:extLst>
      <p:ext uri="{BB962C8B-B14F-4D97-AF65-F5344CB8AC3E}">
        <p14:creationId xmlns:p14="http://schemas.microsoft.com/office/powerpoint/2010/main" xmlns="" val="7766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0"/>
            <a:ext cx="774357" cy="93911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1261124" y="0"/>
            <a:ext cx="930876" cy="79907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6021859"/>
            <a:ext cx="1103870" cy="836141"/>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11359978" y="6005384"/>
            <a:ext cx="832022" cy="852616"/>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1184988" y="1721708"/>
            <a:ext cx="2397967" cy="1993557"/>
          </a:xfrm>
          <a:prstGeom prst="ellipse">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4870580" y="1713470"/>
            <a:ext cx="2090057" cy="2001795"/>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8817429" y="1721707"/>
            <a:ext cx="2313990" cy="2001795"/>
          </a:xfrm>
          <a:prstGeom prst="ellipse">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1259633" y="4085967"/>
            <a:ext cx="2323322" cy="896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Tarun Kumar </a:t>
            </a:r>
            <a:r>
              <a:rPr lang="en-IN" dirty="0" smtClean="0">
                <a:solidFill>
                  <a:schemeClr val="tx1"/>
                </a:solidFill>
              </a:rPr>
              <a:t>Sharma</a:t>
            </a:r>
          </a:p>
          <a:p>
            <a:pPr algn="ctr"/>
            <a:r>
              <a:rPr lang="en-IN" dirty="0">
                <a:solidFill>
                  <a:schemeClr val="tx1"/>
                </a:solidFill>
              </a:rPr>
              <a:t>pd15_006</a:t>
            </a:r>
          </a:p>
        </p:txBody>
      </p:sp>
      <p:sp>
        <p:nvSpPr>
          <p:cNvPr id="16" name="Rectangle 15"/>
          <p:cNvSpPr/>
          <p:nvPr/>
        </p:nvSpPr>
        <p:spPr>
          <a:xfrm>
            <a:off x="4870580" y="4085968"/>
            <a:ext cx="2090057" cy="980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ANURAG PANDEY</a:t>
            </a:r>
          </a:p>
          <a:p>
            <a:pPr algn="ctr"/>
            <a:r>
              <a:rPr lang="en-IN" dirty="0" smtClean="0">
                <a:solidFill>
                  <a:schemeClr val="tx1"/>
                </a:solidFill>
              </a:rPr>
              <a:t>pd15_307</a:t>
            </a:r>
            <a:endParaRPr lang="en-IN" dirty="0">
              <a:solidFill>
                <a:schemeClr val="tx1"/>
              </a:solidFill>
            </a:endParaRPr>
          </a:p>
        </p:txBody>
      </p:sp>
      <p:sp>
        <p:nvSpPr>
          <p:cNvPr id="17" name="Rectangle 16"/>
          <p:cNvSpPr/>
          <p:nvPr/>
        </p:nvSpPr>
        <p:spPr>
          <a:xfrm>
            <a:off x="8817429" y="4085967"/>
            <a:ext cx="2397965" cy="980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ADITYA SARKAR</a:t>
            </a:r>
          </a:p>
          <a:p>
            <a:pPr algn="ctr"/>
            <a:r>
              <a:rPr lang="en-US" dirty="0" smtClean="0">
                <a:solidFill>
                  <a:schemeClr val="tx1"/>
                </a:solidFill>
              </a:rPr>
              <a:t>PD15_128</a:t>
            </a:r>
            <a:endParaRPr lang="en-IN" dirty="0">
              <a:solidFill>
                <a:schemeClr val="tx1"/>
              </a:solidFill>
            </a:endParaRPr>
          </a:p>
        </p:txBody>
      </p:sp>
      <p:sp>
        <p:nvSpPr>
          <p:cNvPr id="18" name="Rectangle 17"/>
          <p:cNvSpPr/>
          <p:nvPr/>
        </p:nvSpPr>
        <p:spPr>
          <a:xfrm>
            <a:off x="3657600" y="469557"/>
            <a:ext cx="4264090" cy="771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MEET THE TEAM</a:t>
            </a:r>
            <a:endParaRPr lang="en-IN" sz="4000" dirty="0">
              <a:solidFill>
                <a:schemeClr val="tx1"/>
              </a:solidFill>
            </a:endParaRPr>
          </a:p>
        </p:txBody>
      </p:sp>
    </p:spTree>
    <p:extLst>
      <p:ext uri="{BB962C8B-B14F-4D97-AF65-F5344CB8AC3E}">
        <p14:creationId xmlns:p14="http://schemas.microsoft.com/office/powerpoint/2010/main" xmlns="" val="901933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838200" y="0"/>
            <a:ext cx="10515600" cy="1101011"/>
          </a:xfrm>
        </p:spPr>
        <p:txBody>
          <a:bodyPr>
            <a:normAutofit/>
          </a:bodyPr>
          <a:lstStyle/>
          <a:p>
            <a:pPr algn="ctr"/>
            <a:r>
              <a:rPr lang="en-IN" b="1" u="sng" dirty="0">
                <a:solidFill>
                  <a:schemeClr val="bg2">
                    <a:lumMod val="75000"/>
                  </a:schemeClr>
                </a:solidFill>
              </a:rPr>
              <a:t>Current </a:t>
            </a:r>
            <a:r>
              <a:rPr lang="en-IN" b="1" u="sng" dirty="0" smtClean="0">
                <a:solidFill>
                  <a:schemeClr val="bg2">
                    <a:lumMod val="75000"/>
                  </a:schemeClr>
                </a:solidFill>
              </a:rPr>
              <a:t>Scenario </a:t>
            </a:r>
            <a:r>
              <a:rPr lang="en-IN" b="1" u="sng" dirty="0" smtClean="0">
                <a:solidFill>
                  <a:schemeClr val="bg2">
                    <a:lumMod val="75000"/>
                  </a:schemeClr>
                </a:solidFill>
              </a:rPr>
              <a:t>-World</a:t>
            </a:r>
            <a:endParaRPr lang="en-IN" u="sng" dirty="0">
              <a:solidFill>
                <a:schemeClr val="bg2">
                  <a:lumMod val="75000"/>
                </a:schemeClr>
              </a:solidFill>
            </a:endParaRPr>
          </a:p>
        </p:txBody>
      </p:sp>
      <p:sp>
        <p:nvSpPr>
          <p:cNvPr id="7" name="Content Placeholder 6"/>
          <p:cNvSpPr>
            <a:spLocks noGrp="1"/>
          </p:cNvSpPr>
          <p:nvPr>
            <p:ph idx="1"/>
          </p:nvPr>
        </p:nvSpPr>
        <p:spPr>
          <a:xfrm>
            <a:off x="253409" y="1175439"/>
            <a:ext cx="10515600" cy="5075952"/>
          </a:xfrm>
        </p:spPr>
        <p:txBody>
          <a:bodyPr/>
          <a:lstStyle/>
          <a:p>
            <a:pPr fontAlgn="base"/>
            <a:endParaRPr lang="en-US" sz="1600" dirty="0" smtClean="0">
              <a:solidFill>
                <a:schemeClr val="bg2">
                  <a:lumMod val="75000"/>
                </a:schemeClr>
              </a:solidFill>
            </a:endParaRPr>
          </a:p>
          <a:p>
            <a:pPr fontAlgn="base"/>
            <a:endParaRPr lang="en-US" sz="1600" dirty="0" smtClean="0">
              <a:solidFill>
                <a:schemeClr val="bg2">
                  <a:lumMod val="75000"/>
                </a:schemeClr>
              </a:solidFill>
            </a:endParaRPr>
          </a:p>
          <a:p>
            <a:pPr fontAlgn="base"/>
            <a:r>
              <a:rPr lang="en-US" sz="1600" dirty="0" smtClean="0">
                <a:solidFill>
                  <a:schemeClr val="bg2">
                    <a:lumMod val="75000"/>
                  </a:schemeClr>
                </a:solidFill>
              </a:rPr>
              <a:t>Tesla-biggest </a:t>
            </a:r>
            <a:r>
              <a:rPr lang="en-US" sz="1600" dirty="0">
                <a:solidFill>
                  <a:schemeClr val="bg2">
                    <a:lumMod val="75000"/>
                  </a:schemeClr>
                </a:solidFill>
              </a:rPr>
              <a:t>multinational Automotive company(EV) in the world</a:t>
            </a:r>
            <a:r>
              <a:rPr lang="en-US" sz="1600" dirty="0" smtClean="0">
                <a:solidFill>
                  <a:schemeClr val="bg2">
                    <a:lumMod val="75000"/>
                  </a:schemeClr>
                </a:solidFill>
              </a:rPr>
              <a:t>.</a:t>
            </a:r>
          </a:p>
          <a:p>
            <a:pPr fontAlgn="base"/>
            <a:endParaRPr lang="en-US" sz="1600" dirty="0">
              <a:solidFill>
                <a:schemeClr val="bg2">
                  <a:lumMod val="75000"/>
                </a:schemeClr>
              </a:solidFill>
            </a:endParaRPr>
          </a:p>
          <a:p>
            <a:pPr fontAlgn="base"/>
            <a:r>
              <a:rPr lang="en-US" sz="1600" dirty="0">
                <a:solidFill>
                  <a:schemeClr val="bg2">
                    <a:lumMod val="75000"/>
                  </a:schemeClr>
                </a:solidFill>
              </a:rPr>
              <a:t>Tesla's market </a:t>
            </a:r>
            <a:r>
              <a:rPr lang="en-US" sz="1600" dirty="0" smtClean="0">
                <a:solidFill>
                  <a:schemeClr val="bg2">
                    <a:lumMod val="75000"/>
                  </a:schemeClr>
                </a:solidFill>
              </a:rPr>
              <a:t>cap-</a:t>
            </a:r>
          </a:p>
          <a:p>
            <a:pPr fontAlgn="base">
              <a:buNone/>
            </a:pPr>
            <a:r>
              <a:rPr lang="en-US" sz="1600" dirty="0" smtClean="0">
                <a:solidFill>
                  <a:schemeClr val="bg2">
                    <a:lumMod val="75000"/>
                  </a:schemeClr>
                </a:solidFill>
              </a:rPr>
              <a:t>$</a:t>
            </a:r>
            <a:r>
              <a:rPr lang="en-US" sz="1600" dirty="0">
                <a:solidFill>
                  <a:schemeClr val="bg2">
                    <a:lumMod val="75000"/>
                  </a:schemeClr>
                </a:solidFill>
              </a:rPr>
              <a:t>840 </a:t>
            </a:r>
            <a:r>
              <a:rPr lang="en-US" sz="1600" dirty="0" smtClean="0">
                <a:solidFill>
                  <a:schemeClr val="bg2">
                    <a:lumMod val="75000"/>
                  </a:schemeClr>
                </a:solidFill>
              </a:rPr>
              <a:t>B </a:t>
            </a:r>
            <a:r>
              <a:rPr lang="en-US" sz="1600" dirty="0">
                <a:solidFill>
                  <a:schemeClr val="bg2">
                    <a:lumMod val="75000"/>
                  </a:schemeClr>
                </a:solidFill>
              </a:rPr>
              <a:t>(6</a:t>
            </a:r>
            <a:r>
              <a:rPr lang="en-US" sz="1600" baseline="30000" dirty="0">
                <a:solidFill>
                  <a:schemeClr val="bg2">
                    <a:lumMod val="75000"/>
                  </a:schemeClr>
                </a:solidFill>
              </a:rPr>
              <a:t>th</a:t>
            </a:r>
            <a:r>
              <a:rPr lang="en-US" sz="1600" dirty="0">
                <a:solidFill>
                  <a:schemeClr val="bg2">
                    <a:lumMod val="75000"/>
                  </a:schemeClr>
                </a:solidFill>
              </a:rPr>
              <a:t> most valuable company in the world)</a:t>
            </a:r>
          </a:p>
          <a:p>
            <a:pPr fontAlgn="base"/>
            <a:endParaRPr lang="en-US" sz="1600" dirty="0" smtClean="0">
              <a:solidFill>
                <a:schemeClr val="bg2">
                  <a:lumMod val="75000"/>
                </a:schemeClr>
              </a:solidFill>
            </a:endParaRPr>
          </a:p>
          <a:p>
            <a:pPr fontAlgn="base"/>
            <a:endParaRPr lang="en-US" sz="1600" dirty="0" smtClean="0">
              <a:solidFill>
                <a:schemeClr val="bg2">
                  <a:lumMod val="75000"/>
                </a:schemeClr>
              </a:solidFill>
            </a:endParaRPr>
          </a:p>
          <a:p>
            <a:pPr fontAlgn="base"/>
            <a:endParaRPr lang="en-US" sz="1600" dirty="0" smtClean="0">
              <a:solidFill>
                <a:schemeClr val="bg2">
                  <a:lumMod val="75000"/>
                </a:schemeClr>
              </a:solidFill>
            </a:endParaRPr>
          </a:p>
          <a:p>
            <a:pPr fontAlgn="base"/>
            <a:endParaRPr lang="en-US" sz="1600" dirty="0" smtClean="0">
              <a:solidFill>
                <a:schemeClr val="bg2">
                  <a:lumMod val="75000"/>
                </a:schemeClr>
              </a:solidFill>
            </a:endParaRPr>
          </a:p>
          <a:p>
            <a:pPr fontAlgn="base"/>
            <a:endParaRPr lang="en-US" sz="1600" dirty="0" smtClean="0">
              <a:solidFill>
                <a:schemeClr val="bg2">
                  <a:lumMod val="75000"/>
                </a:schemeClr>
              </a:solidFill>
            </a:endParaRPr>
          </a:p>
          <a:p>
            <a:pPr fontAlgn="base"/>
            <a:endParaRPr lang="en-US" sz="1600" dirty="0" smtClean="0">
              <a:solidFill>
                <a:schemeClr val="bg2">
                  <a:lumMod val="75000"/>
                </a:schemeClr>
              </a:solidFill>
            </a:endParaRPr>
          </a:p>
          <a:p>
            <a:pPr fontAlgn="base"/>
            <a:r>
              <a:rPr lang="en-US" sz="1600" dirty="0" smtClean="0">
                <a:solidFill>
                  <a:schemeClr val="bg2">
                    <a:lumMod val="75000"/>
                  </a:schemeClr>
                </a:solidFill>
              </a:rPr>
              <a:t>          The </a:t>
            </a:r>
            <a:r>
              <a:rPr lang="en-US" sz="1600" dirty="0">
                <a:solidFill>
                  <a:schemeClr val="bg2">
                    <a:lumMod val="75000"/>
                  </a:schemeClr>
                </a:solidFill>
              </a:rPr>
              <a:t>market position of Tesla– </a:t>
            </a:r>
          </a:p>
          <a:p>
            <a:pPr marL="0" indent="0">
              <a:buNone/>
            </a:pPr>
            <a:r>
              <a:rPr lang="en-US" dirty="0"/>
              <a:t> </a:t>
            </a:r>
            <a:r>
              <a:rPr lang="en-US" dirty="0" smtClean="0"/>
              <a:t>                           </a:t>
            </a:r>
            <a:endParaRPr lang="en-IN" dirty="0"/>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221809" y="2297715"/>
            <a:ext cx="6182315" cy="4189446"/>
          </a:xfrm>
          <a:prstGeom prst="rect">
            <a:avLst/>
          </a:prstGeom>
        </p:spPr>
      </p:pic>
      <p:sp>
        <p:nvSpPr>
          <p:cNvPr id="5" name="Right Arrow 4"/>
          <p:cNvSpPr/>
          <p:nvPr/>
        </p:nvSpPr>
        <p:spPr>
          <a:xfrm>
            <a:off x="3763925" y="5337543"/>
            <a:ext cx="1020726" cy="212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97716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155371"/>
          </a:xfrm>
        </p:spPr>
        <p:txBody>
          <a:bodyPr>
            <a:normAutofit/>
          </a:bodyPr>
          <a:lstStyle/>
          <a:p>
            <a:pPr algn="ctr"/>
            <a:r>
              <a:rPr lang="en-US" b="1" dirty="0" smtClean="0">
                <a:solidFill>
                  <a:schemeClr val="bg2">
                    <a:lumMod val="75000"/>
                  </a:schemeClr>
                </a:solidFill>
              </a:rPr>
              <a:t>POLITICAL FACTORS                              </a:t>
            </a:r>
            <a:r>
              <a:rPr lang="en-US" dirty="0" smtClean="0"/>
              <a:t/>
            </a:r>
            <a:br>
              <a:rPr lang="en-US" dirty="0" smtClean="0"/>
            </a:br>
            <a:r>
              <a:rPr lang="en-US" b="1" dirty="0" smtClean="0">
                <a:effectLst/>
              </a:rPr>
              <a:t/>
            </a:r>
            <a:br>
              <a:rPr lang="en-US" b="1" dirty="0" smtClean="0">
                <a:effectLst/>
              </a:rPr>
            </a:br>
            <a:endParaRPr lang="en-IN" dirty="0"/>
          </a:p>
        </p:txBody>
      </p:sp>
      <p:sp>
        <p:nvSpPr>
          <p:cNvPr id="3" name="Content Placeholder 2"/>
          <p:cNvSpPr>
            <a:spLocks noGrp="1"/>
          </p:cNvSpPr>
          <p:nvPr>
            <p:ph idx="1"/>
          </p:nvPr>
        </p:nvSpPr>
        <p:spPr>
          <a:xfrm>
            <a:off x="838200" y="867748"/>
            <a:ext cx="10515600" cy="5654350"/>
          </a:xfrm>
        </p:spPr>
        <p:txBody>
          <a:bodyPr>
            <a:normAutofit fontScale="70000" lnSpcReduction="20000"/>
          </a:bodyPr>
          <a:lstStyle/>
          <a:p>
            <a:pPr fontAlgn="base"/>
            <a:r>
              <a:rPr lang="en-US" dirty="0" smtClean="0">
                <a:solidFill>
                  <a:schemeClr val="bg2">
                    <a:lumMod val="75000"/>
                  </a:schemeClr>
                </a:solidFill>
              </a:rPr>
              <a:t>US Government incentives for EVs-Tesla enjoys incentives worth $7500.00 tax credits to every buyer of a new EV by the US government, with a cap of 200,000+ deliveries of EVs in the US. </a:t>
            </a:r>
          </a:p>
          <a:p>
            <a:pPr fontAlgn="base"/>
            <a:r>
              <a:rPr lang="en-US" dirty="0" smtClean="0">
                <a:solidFill>
                  <a:schemeClr val="bg2">
                    <a:lumMod val="75000"/>
                  </a:schemeClr>
                </a:solidFill>
              </a:rPr>
              <a:t>International trade agreements- Tesla has been hit by the trade war b/w the US and China under the Trump administration to a considerable extent</a:t>
            </a:r>
          </a:p>
          <a:p>
            <a:pPr marL="0" indent="0" algn="ctr" fontAlgn="base">
              <a:buNone/>
            </a:pPr>
            <a:r>
              <a:rPr lang="en-US" sz="6300" b="1" dirty="0" smtClean="0">
                <a:solidFill>
                  <a:schemeClr val="bg2">
                    <a:lumMod val="75000"/>
                  </a:schemeClr>
                </a:solidFill>
                <a:latin typeface="+mj-lt"/>
              </a:rPr>
              <a:t>ECONOMIC FACTORS</a:t>
            </a:r>
            <a:endParaRPr lang="en-US" sz="6300" dirty="0" smtClean="0">
              <a:solidFill>
                <a:schemeClr val="bg2">
                  <a:lumMod val="75000"/>
                </a:schemeClr>
              </a:solidFill>
              <a:latin typeface="+mj-lt"/>
            </a:endParaRPr>
          </a:p>
          <a:p>
            <a:pPr fontAlgn="base"/>
            <a:r>
              <a:rPr lang="en-US" dirty="0" smtClean="0">
                <a:solidFill>
                  <a:schemeClr val="bg2">
                    <a:lumMod val="75000"/>
                  </a:schemeClr>
                </a:solidFill>
              </a:rPr>
              <a:t>Currency </a:t>
            </a:r>
            <a:r>
              <a:rPr lang="en-US" dirty="0">
                <a:solidFill>
                  <a:schemeClr val="bg2">
                    <a:lumMod val="75000"/>
                  </a:schemeClr>
                </a:solidFill>
              </a:rPr>
              <a:t>exchange rates - Due to changes in exchange </a:t>
            </a:r>
            <a:r>
              <a:rPr lang="en-US" dirty="0" smtClean="0">
                <a:solidFill>
                  <a:schemeClr val="bg2">
                    <a:lumMod val="75000"/>
                  </a:schemeClr>
                </a:solidFill>
              </a:rPr>
              <a:t>rates Tesla had foreign currency transaction gains of USD 334 million in 2020.</a:t>
            </a:r>
            <a:endParaRPr lang="en-US" dirty="0">
              <a:solidFill>
                <a:schemeClr val="bg2">
                  <a:lumMod val="75000"/>
                </a:schemeClr>
              </a:solidFill>
            </a:endParaRPr>
          </a:p>
          <a:p>
            <a:pPr fontAlgn="base"/>
            <a:r>
              <a:rPr lang="en-US" dirty="0">
                <a:solidFill>
                  <a:schemeClr val="bg2">
                    <a:lumMod val="75000"/>
                  </a:schemeClr>
                </a:solidFill>
              </a:rPr>
              <a:t>Tax rates-Tesla benefits from Govt. tax zero Emission Vehicle (ZEV) credits apart from incentives provided to electric car manufacturers to a certain extent. </a:t>
            </a:r>
          </a:p>
          <a:p>
            <a:pPr fontAlgn="base"/>
            <a:r>
              <a:rPr lang="en-US" dirty="0">
                <a:solidFill>
                  <a:schemeClr val="bg2">
                    <a:lumMod val="75000"/>
                  </a:schemeClr>
                </a:solidFill>
              </a:rPr>
              <a:t>Decreasing costs of batteries- According to estimations by Bloomberg New Energy Finance report, the current price of USD137 per kilowatt-hour for lithium-ion will drop as low as USD 100 per kWh by 2023.</a:t>
            </a:r>
          </a:p>
          <a:p>
            <a:pPr fontAlgn="base"/>
            <a:r>
              <a:rPr lang="en-US" dirty="0">
                <a:solidFill>
                  <a:schemeClr val="bg2">
                    <a:lumMod val="75000"/>
                  </a:schemeClr>
                </a:solidFill>
              </a:rPr>
              <a:t>Decreasing renewable energy costs (opportunity). </a:t>
            </a:r>
          </a:p>
          <a:p>
            <a:pPr marL="0" indent="0" algn="ctr">
              <a:buNone/>
            </a:pPr>
            <a:r>
              <a:rPr lang="en-US" sz="6300" b="1" dirty="0" smtClean="0">
                <a:solidFill>
                  <a:schemeClr val="bg2">
                    <a:lumMod val="75000"/>
                  </a:schemeClr>
                </a:solidFill>
                <a:latin typeface="+mj-lt"/>
              </a:rPr>
              <a:t>SOCIAL FACTORS</a:t>
            </a:r>
            <a:r>
              <a:rPr lang="en-US" b="1" dirty="0">
                <a:solidFill>
                  <a:schemeClr val="bg2">
                    <a:lumMod val="75000"/>
                  </a:schemeClr>
                </a:solidFill>
              </a:rPr>
              <a:t>   </a:t>
            </a:r>
            <a:endParaRPr lang="en-US" b="0" dirty="0" smtClean="0">
              <a:solidFill>
                <a:schemeClr val="bg2">
                  <a:lumMod val="75000"/>
                </a:schemeClr>
              </a:solidFill>
              <a:effectLst/>
            </a:endParaRPr>
          </a:p>
          <a:p>
            <a:pPr fontAlgn="base"/>
            <a:r>
              <a:rPr lang="en-US" dirty="0">
                <a:solidFill>
                  <a:schemeClr val="bg2">
                    <a:lumMod val="75000"/>
                  </a:schemeClr>
                </a:solidFill>
              </a:rPr>
              <a:t>  Increasing awareness of climate change and a sustainable environment boosts customers’ demand and makes the EV market more attractive for Tesla Motors</a:t>
            </a:r>
            <a:r>
              <a:rPr lang="en-US" b="1" dirty="0">
                <a:solidFill>
                  <a:schemeClr val="bg2">
                    <a:lumMod val="75000"/>
                  </a:schemeClr>
                </a:solidFill>
              </a:rPr>
              <a:t>. </a:t>
            </a:r>
            <a:endParaRPr lang="en-US" dirty="0">
              <a:solidFill>
                <a:schemeClr val="bg2">
                  <a:lumMod val="75000"/>
                </a:schemeClr>
              </a:solidFill>
            </a:endParaRPr>
          </a:p>
          <a:p>
            <a:pPr fontAlgn="base"/>
            <a:r>
              <a:rPr lang="en-US" dirty="0">
                <a:solidFill>
                  <a:schemeClr val="bg2">
                    <a:lumMod val="75000"/>
                  </a:schemeClr>
                </a:solidFill>
              </a:rPr>
              <a:t>-Tesla’s biggest strength lies. The cars are marketed as environmentally friendly because it uses electricity more than gas.</a:t>
            </a:r>
          </a:p>
          <a:p>
            <a:endParaRPr lang="en-IN" dirty="0"/>
          </a:p>
        </p:txBody>
      </p:sp>
    </p:spTree>
    <p:extLst>
      <p:ext uri="{BB962C8B-B14F-4D97-AF65-F5344CB8AC3E}">
        <p14:creationId xmlns:p14="http://schemas.microsoft.com/office/powerpoint/2010/main" xmlns="" val="4339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83000" b="-8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03648"/>
          </a:xfrm>
        </p:spPr>
        <p:txBody>
          <a:bodyPr>
            <a:normAutofit fontScale="90000"/>
          </a:bodyPr>
          <a:lstStyle/>
          <a:p>
            <a:pPr algn="ctr"/>
            <a:r>
              <a:rPr lang="en-US" b="1" dirty="0" smtClean="0">
                <a:solidFill>
                  <a:schemeClr val="bg2">
                    <a:lumMod val="90000"/>
                  </a:schemeClr>
                </a:solidFill>
              </a:rPr>
              <a:t>Current Scenario -India</a:t>
            </a:r>
            <a:r>
              <a:rPr lang="en-US" b="0" dirty="0" smtClean="0">
                <a:effectLst/>
              </a:rPr>
              <a:t/>
            </a:r>
            <a:br>
              <a:rPr lang="en-US" b="0" dirty="0" smtClean="0">
                <a:effectLst/>
              </a:rPr>
            </a:br>
            <a:endParaRPr lang="en-IN" dirty="0"/>
          </a:p>
        </p:txBody>
      </p:sp>
      <p:sp>
        <p:nvSpPr>
          <p:cNvPr id="3" name="Content Placeholder 2"/>
          <p:cNvSpPr>
            <a:spLocks noGrp="1"/>
          </p:cNvSpPr>
          <p:nvPr>
            <p:ph idx="1"/>
          </p:nvPr>
        </p:nvSpPr>
        <p:spPr>
          <a:xfrm>
            <a:off x="111968" y="690465"/>
            <a:ext cx="11933852" cy="5962262"/>
          </a:xfrm>
        </p:spPr>
        <p:txBody>
          <a:bodyPr>
            <a:normAutofit lnSpcReduction="10000"/>
          </a:bodyPr>
          <a:lstStyle/>
          <a:p>
            <a:pPr fontAlgn="base">
              <a:buFont typeface="Wingdings" panose="05000000000000000000" pitchFamily="2" charset="2"/>
              <a:buChar char="v"/>
            </a:pPr>
            <a:r>
              <a:rPr lang="en-US" b="1" dirty="0" smtClean="0">
                <a:solidFill>
                  <a:schemeClr val="bg2">
                    <a:lumMod val="90000"/>
                  </a:schemeClr>
                </a:solidFill>
              </a:rPr>
              <a:t>Barrier </a:t>
            </a:r>
            <a:r>
              <a:rPr lang="en-US" b="1" dirty="0">
                <a:solidFill>
                  <a:schemeClr val="bg2">
                    <a:lumMod val="90000"/>
                  </a:schemeClr>
                </a:solidFill>
              </a:rPr>
              <a:t>to entry</a:t>
            </a:r>
          </a:p>
          <a:p>
            <a:pPr fontAlgn="base"/>
            <a:r>
              <a:rPr lang="en-US" b="1" dirty="0">
                <a:solidFill>
                  <a:schemeClr val="bg2">
                    <a:lumMod val="90000"/>
                  </a:schemeClr>
                </a:solidFill>
              </a:rPr>
              <a:t> Musk's issue with the Govt. of India</a:t>
            </a:r>
          </a:p>
          <a:p>
            <a:pPr fontAlgn="base"/>
            <a:r>
              <a:rPr lang="en-US" dirty="0" smtClean="0">
                <a:solidFill>
                  <a:schemeClr val="bg2">
                    <a:lumMod val="90000"/>
                  </a:schemeClr>
                </a:solidFill>
              </a:rPr>
              <a:t>Govt. </a:t>
            </a:r>
            <a:r>
              <a:rPr lang="en-US" dirty="0">
                <a:solidFill>
                  <a:schemeClr val="bg2">
                    <a:lumMod val="90000"/>
                  </a:schemeClr>
                </a:solidFill>
              </a:rPr>
              <a:t>wants Tesla to set up a base in India and sell locally and export, Musk insists on slashing import duty 1st.</a:t>
            </a:r>
          </a:p>
          <a:p>
            <a:pPr fontAlgn="base"/>
            <a:r>
              <a:rPr lang="en-US" dirty="0">
                <a:solidFill>
                  <a:schemeClr val="bg2">
                    <a:lumMod val="90000"/>
                  </a:schemeClr>
                </a:solidFill>
              </a:rPr>
              <a:t>India levies a 60% import tax on EV’s priced $40,000 or less &amp; 100% on those priced above $40,000. Tesla's market starts at $44,000(approx. Rs.34 lakh) in the US and selling in India with 100% import tax makes it around Rs. 60 lakh for a car.</a:t>
            </a:r>
          </a:p>
          <a:p>
            <a:pPr fontAlgn="base">
              <a:buFont typeface="Wingdings" panose="05000000000000000000" pitchFamily="2" charset="2"/>
              <a:buChar char="v"/>
            </a:pPr>
            <a:r>
              <a:rPr lang="en-US" b="1" dirty="0">
                <a:solidFill>
                  <a:schemeClr val="bg2">
                    <a:lumMod val="90000"/>
                  </a:schemeClr>
                </a:solidFill>
              </a:rPr>
              <a:t>Market rivalry</a:t>
            </a:r>
            <a:r>
              <a:rPr lang="en-US" dirty="0">
                <a:solidFill>
                  <a:schemeClr val="bg2">
                    <a:lumMod val="90000"/>
                  </a:schemeClr>
                </a:solidFill>
              </a:rPr>
              <a:t> </a:t>
            </a:r>
          </a:p>
          <a:p>
            <a:pPr fontAlgn="base"/>
            <a:r>
              <a:rPr lang="en-US" dirty="0">
                <a:solidFill>
                  <a:schemeClr val="bg2">
                    <a:lumMod val="90000"/>
                  </a:schemeClr>
                </a:solidFill>
              </a:rPr>
              <a:t>Tesla's Competitors in the world include direct competitors - Ford, General Motors, NIO, and Volkswagen</a:t>
            </a:r>
          </a:p>
          <a:p>
            <a:pPr fontAlgn="base"/>
            <a:r>
              <a:rPr lang="en-US" dirty="0">
                <a:solidFill>
                  <a:schemeClr val="bg2">
                    <a:lumMod val="90000"/>
                  </a:schemeClr>
                </a:solidFill>
              </a:rPr>
              <a:t>Indirect competitors- Uber and Google</a:t>
            </a:r>
          </a:p>
          <a:p>
            <a:pPr fontAlgn="base"/>
            <a:r>
              <a:rPr lang="en-US" dirty="0">
                <a:solidFill>
                  <a:schemeClr val="bg2">
                    <a:lumMod val="90000"/>
                  </a:schemeClr>
                </a:solidFill>
              </a:rPr>
              <a:t>Some of Tesla's competitors in India are - Tata Electric, Hyundai, Mahindra Electric, Morrison Garages India, and Mercedes Ben.</a:t>
            </a:r>
          </a:p>
          <a:p>
            <a:endParaRPr lang="en-IN" dirty="0"/>
          </a:p>
        </p:txBody>
      </p:sp>
    </p:spTree>
    <p:extLst>
      <p:ext uri="{BB962C8B-B14F-4D97-AF65-F5344CB8AC3E}">
        <p14:creationId xmlns:p14="http://schemas.microsoft.com/office/powerpoint/2010/main" xmlns="" val="316100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47663"/>
          </a:xfrm>
        </p:spPr>
        <p:txBody>
          <a:bodyPr>
            <a:normAutofit fontScale="90000"/>
          </a:bodyPr>
          <a:lstStyle/>
          <a:p>
            <a:pPr algn="ctr"/>
            <a:r>
              <a:rPr lang="en-US" b="1" u="sng" dirty="0" smtClean="0">
                <a:solidFill>
                  <a:schemeClr val="bg2">
                    <a:lumMod val="75000"/>
                  </a:schemeClr>
                </a:solidFill>
                <a:latin typeface="+mn-lt"/>
              </a:rPr>
              <a:t>UNIQUE BUSINESS INSIGHTS</a:t>
            </a:r>
            <a:r>
              <a:rPr lang="en-US" b="1" dirty="0" smtClean="0">
                <a:solidFill>
                  <a:schemeClr val="bg2">
                    <a:lumMod val="75000"/>
                  </a:schemeClr>
                </a:solidFill>
                <a:latin typeface="+mn-lt"/>
              </a:rPr>
              <a:t> </a:t>
            </a:r>
            <a:r>
              <a:rPr lang="en-US" b="0" dirty="0" smtClean="0">
                <a:effectLst/>
              </a:rPr>
              <a:t/>
            </a:r>
            <a:br>
              <a:rPr lang="en-US" b="0" dirty="0" smtClean="0">
                <a:effectLst/>
              </a:rPr>
            </a:br>
            <a:endParaRPr lang="en-IN" dirty="0"/>
          </a:p>
        </p:txBody>
      </p:sp>
      <p:sp>
        <p:nvSpPr>
          <p:cNvPr id="3" name="Content Placeholder 2"/>
          <p:cNvSpPr>
            <a:spLocks noGrp="1"/>
          </p:cNvSpPr>
          <p:nvPr>
            <p:ph idx="1"/>
          </p:nvPr>
        </p:nvSpPr>
        <p:spPr>
          <a:xfrm>
            <a:off x="838200" y="352425"/>
            <a:ext cx="10515600" cy="6337624"/>
          </a:xfrm>
        </p:spPr>
        <p:txBody>
          <a:bodyPr>
            <a:normAutofit/>
          </a:bodyPr>
          <a:lstStyle/>
          <a:p>
            <a:pPr marL="0" indent="0" algn="ctr" fontAlgn="base">
              <a:buNone/>
            </a:pPr>
            <a:r>
              <a:rPr lang="en-US" sz="4000" b="1" dirty="0" smtClean="0">
                <a:solidFill>
                  <a:schemeClr val="bg2">
                    <a:lumMod val="90000"/>
                  </a:schemeClr>
                </a:solidFill>
              </a:rPr>
              <a:t> </a:t>
            </a:r>
            <a:r>
              <a:rPr lang="en-US" b="1" dirty="0" smtClean="0">
                <a:solidFill>
                  <a:schemeClr val="bg2">
                    <a:lumMod val="90000"/>
                  </a:schemeClr>
                </a:solidFill>
              </a:rPr>
              <a:t>TESLA’S  CUSTOMER ANALYSIS</a:t>
            </a:r>
          </a:p>
          <a:p>
            <a:pPr fontAlgn="base"/>
            <a:r>
              <a:rPr lang="en-US" sz="1400" dirty="0">
                <a:solidFill>
                  <a:schemeClr val="bg2">
                    <a:lumMod val="90000"/>
                  </a:schemeClr>
                </a:solidFill>
              </a:rPr>
              <a:t>  Tesla's target market segmentation - is highly educated professionals and families with solid incomes </a:t>
            </a:r>
            <a:endParaRPr lang="en-US" sz="1400" dirty="0" smtClean="0">
              <a:solidFill>
                <a:schemeClr val="bg2">
                  <a:lumMod val="90000"/>
                </a:schemeClr>
              </a:solidFill>
            </a:endParaRPr>
          </a:p>
          <a:p>
            <a:pPr fontAlgn="base"/>
            <a:r>
              <a:rPr lang="en-US" sz="1400" dirty="0">
                <a:solidFill>
                  <a:schemeClr val="bg2">
                    <a:lumMod val="90000"/>
                  </a:schemeClr>
                </a:solidFill>
              </a:rPr>
              <a:t>  </a:t>
            </a:r>
            <a:r>
              <a:rPr lang="en-US" sz="1400" dirty="0" smtClean="0">
                <a:solidFill>
                  <a:schemeClr val="bg2">
                    <a:lumMod val="90000"/>
                  </a:schemeClr>
                </a:solidFill>
              </a:rPr>
              <a:t> The </a:t>
            </a:r>
            <a:r>
              <a:rPr lang="en-US" sz="1400" dirty="0">
                <a:solidFill>
                  <a:schemeClr val="bg2">
                    <a:lumMod val="90000"/>
                  </a:schemeClr>
                </a:solidFill>
              </a:rPr>
              <a:t>US is by far the biggest consumer segment for Tesla, </a:t>
            </a:r>
            <a:r>
              <a:rPr lang="en-US" sz="1400" dirty="0" smtClean="0">
                <a:solidFill>
                  <a:schemeClr val="bg2">
                    <a:lumMod val="90000"/>
                  </a:schemeClr>
                </a:solidFill>
              </a:rPr>
              <a:t>nearly 50% </a:t>
            </a:r>
            <a:r>
              <a:rPr lang="en-US" sz="1400" dirty="0">
                <a:solidFill>
                  <a:schemeClr val="bg2">
                    <a:lumMod val="90000"/>
                  </a:schemeClr>
                </a:solidFill>
              </a:rPr>
              <a:t>of the total worldwide sales for the brand in 2021</a:t>
            </a:r>
            <a:r>
              <a:rPr lang="en-US" sz="1400" dirty="0" smtClean="0">
                <a:solidFill>
                  <a:schemeClr val="bg2">
                    <a:lumMod val="90000"/>
                  </a:schemeClr>
                </a:solidFill>
              </a:rPr>
              <a:t>.</a:t>
            </a:r>
          </a:p>
          <a:p>
            <a:pPr marL="0" indent="0" algn="ctr" fontAlgn="base">
              <a:buNone/>
            </a:pPr>
            <a:r>
              <a:rPr lang="en-US" b="1" dirty="0" smtClean="0">
                <a:solidFill>
                  <a:schemeClr val="bg2">
                    <a:lumMod val="90000"/>
                  </a:schemeClr>
                </a:solidFill>
              </a:rPr>
              <a:t>TESLA’S PRODUCT ANALYSIS</a:t>
            </a:r>
          </a:p>
          <a:p>
            <a:pPr fontAlgn="base"/>
            <a:r>
              <a:rPr lang="en-US" sz="1400" dirty="0">
                <a:solidFill>
                  <a:schemeClr val="bg2">
                    <a:lumMod val="90000"/>
                  </a:schemeClr>
                </a:solidFill>
              </a:rPr>
              <a:t>  Tesla's brand communication focuses on the user experience.</a:t>
            </a:r>
          </a:p>
          <a:p>
            <a:pPr fontAlgn="base"/>
            <a:r>
              <a:rPr lang="en-US" sz="1400" dirty="0" smtClean="0">
                <a:solidFill>
                  <a:schemeClr val="bg2">
                    <a:lumMod val="90000"/>
                  </a:schemeClr>
                </a:solidFill>
              </a:rPr>
              <a:t> </a:t>
            </a:r>
            <a:r>
              <a:rPr lang="en-US" sz="1400" dirty="0">
                <a:solidFill>
                  <a:schemeClr val="bg2">
                    <a:lumMod val="90000"/>
                  </a:schemeClr>
                </a:solidFill>
              </a:rPr>
              <a:t>  </a:t>
            </a:r>
            <a:r>
              <a:rPr lang="en-US" sz="1400" dirty="0" smtClean="0">
                <a:solidFill>
                  <a:schemeClr val="bg2">
                    <a:lumMod val="90000"/>
                  </a:schemeClr>
                </a:solidFill>
              </a:rPr>
              <a:t>Tesla </a:t>
            </a:r>
            <a:r>
              <a:rPr lang="en-US" sz="1400" dirty="0">
                <a:solidFill>
                  <a:schemeClr val="bg2">
                    <a:lumMod val="90000"/>
                  </a:schemeClr>
                </a:solidFill>
              </a:rPr>
              <a:t>positions itself not just as a car, but as a lifestyle and philosophy that extends to every aspect of the customer relationship, including its Tesla Centers, better sales, and service experience for customers.</a:t>
            </a:r>
          </a:p>
          <a:p>
            <a:r>
              <a:rPr lang="en-US" sz="1400" dirty="0" smtClean="0">
                <a:solidFill>
                  <a:schemeClr val="bg2">
                    <a:lumMod val="90000"/>
                  </a:schemeClr>
                </a:solidFill>
              </a:rPr>
              <a:t> It  sells </a:t>
            </a:r>
            <a:r>
              <a:rPr lang="en-US" sz="1400" dirty="0">
                <a:solidFill>
                  <a:schemeClr val="bg2">
                    <a:lumMod val="90000"/>
                  </a:schemeClr>
                </a:solidFill>
              </a:rPr>
              <a:t>the Model Y, Model 3, Model X, Model S, </a:t>
            </a:r>
            <a:r>
              <a:rPr lang="en-US" sz="1400" dirty="0" smtClean="0">
                <a:solidFill>
                  <a:schemeClr val="bg2">
                    <a:lumMod val="90000"/>
                  </a:schemeClr>
                </a:solidFill>
              </a:rPr>
              <a:t>Cyber truck, </a:t>
            </a:r>
            <a:r>
              <a:rPr lang="en-US" sz="1400" dirty="0">
                <a:solidFill>
                  <a:schemeClr val="bg2">
                    <a:lumMod val="90000"/>
                  </a:schemeClr>
                </a:solidFill>
              </a:rPr>
              <a:t>Tesla Semi, and Tesla Roadster vehicles</a:t>
            </a:r>
            <a:r>
              <a:rPr lang="en-US" sz="1400" dirty="0" smtClean="0">
                <a:solidFill>
                  <a:schemeClr val="bg2">
                    <a:lumMod val="90000"/>
                  </a:schemeClr>
                </a:solidFill>
              </a:rPr>
              <a:t>.</a:t>
            </a:r>
          </a:p>
          <a:p>
            <a:r>
              <a:rPr lang="en-US" sz="1400" dirty="0">
                <a:solidFill>
                  <a:schemeClr val="bg2">
                    <a:lumMod val="90000"/>
                  </a:schemeClr>
                </a:solidFill>
              </a:rPr>
              <a:t>TM’s Model </a:t>
            </a:r>
            <a:r>
              <a:rPr lang="en-US" sz="1400" dirty="0" smtClean="0">
                <a:solidFill>
                  <a:schemeClr val="bg2">
                    <a:lumMod val="90000"/>
                  </a:schemeClr>
                </a:solidFill>
              </a:rPr>
              <a:t>Y  &amp; 3 </a:t>
            </a:r>
            <a:r>
              <a:rPr lang="en-US" sz="1400" dirty="0">
                <a:solidFill>
                  <a:schemeClr val="bg2">
                    <a:lumMod val="90000"/>
                  </a:schemeClr>
                </a:solidFill>
              </a:rPr>
              <a:t>is the EV with the highest performance in the EV market, putting TM in a very competitive position.</a:t>
            </a:r>
            <a:endParaRPr lang="en-US" sz="1400" dirty="0" smtClean="0">
              <a:solidFill>
                <a:schemeClr val="bg2">
                  <a:lumMod val="90000"/>
                </a:schemeClr>
              </a:solidFill>
            </a:endParaRPr>
          </a:p>
          <a:p>
            <a:endParaRPr lang="en-US" sz="1800" dirty="0" smtClean="0"/>
          </a:p>
          <a:p>
            <a:endParaRPr lang="en-IN" sz="1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01820" y="4142793"/>
            <a:ext cx="6018245" cy="2621902"/>
          </a:xfrm>
          <a:prstGeom prst="rect">
            <a:avLst/>
          </a:prstGeom>
        </p:spPr>
      </p:pic>
    </p:spTree>
    <p:extLst>
      <p:ext uri="{BB962C8B-B14F-4D97-AF65-F5344CB8AC3E}">
        <p14:creationId xmlns:p14="http://schemas.microsoft.com/office/powerpoint/2010/main" xmlns="" val="113112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55779"/>
          </a:xfrm>
        </p:spPr>
        <p:txBody>
          <a:bodyPr>
            <a:normAutofit/>
          </a:bodyPr>
          <a:lstStyle/>
          <a:p>
            <a:pPr algn="ctr"/>
            <a:r>
              <a:rPr lang="en-IN" sz="3600" b="1" dirty="0" smtClean="0">
                <a:solidFill>
                  <a:schemeClr val="bg2">
                    <a:lumMod val="75000"/>
                  </a:schemeClr>
                </a:solidFill>
              </a:rPr>
              <a:t>TESLA POSITIONING ANALYSIS</a:t>
            </a:r>
            <a:endParaRPr lang="en-IN" sz="3600" b="1" dirty="0">
              <a:solidFill>
                <a:schemeClr val="bg2">
                  <a:lumMod val="7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629608" y="755780"/>
            <a:ext cx="4805264" cy="2649893"/>
          </a:xfrm>
        </p:spPr>
      </p:pic>
      <p:sp>
        <p:nvSpPr>
          <p:cNvPr id="5" name="Rectangle 4"/>
          <p:cNvSpPr/>
          <p:nvPr/>
        </p:nvSpPr>
        <p:spPr>
          <a:xfrm>
            <a:off x="0" y="3191069"/>
            <a:ext cx="12192000" cy="36669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2">
                    <a:lumMod val="75000"/>
                  </a:schemeClr>
                </a:solidFill>
                <a:latin typeface="+mj-lt"/>
              </a:rPr>
              <a:t>TESLA’S BUSINESS MODEL</a:t>
            </a:r>
          </a:p>
          <a:p>
            <a:pPr algn="ctr"/>
            <a:endParaRPr lang="en-US" sz="3600" b="1" dirty="0" smtClean="0">
              <a:solidFill>
                <a:schemeClr val="bg2">
                  <a:lumMod val="75000"/>
                </a:schemeClr>
              </a:solidFill>
              <a:latin typeface="+mj-lt"/>
            </a:endParaRPr>
          </a:p>
          <a:p>
            <a:pPr marL="285750" indent="-285750" algn="ctr">
              <a:buFont typeface="Arial" panose="020B0604020202020204" pitchFamily="34" charset="0"/>
              <a:buChar char="•"/>
            </a:pPr>
            <a:r>
              <a:rPr lang="en-US" dirty="0" smtClean="0">
                <a:solidFill>
                  <a:schemeClr val="bg2">
                    <a:lumMod val="75000"/>
                  </a:schemeClr>
                </a:solidFill>
              </a:rPr>
              <a:t>  Is based on direct sales and service, not franchised dealerships, keeping control over sales and service, and bringing compelling EVs to the market</a:t>
            </a:r>
          </a:p>
          <a:p>
            <a:pPr marL="285750" indent="-285750" algn="ctr"/>
            <a:r>
              <a:rPr lang="en-US" dirty="0" smtClean="0">
                <a:solidFill>
                  <a:schemeClr val="bg2">
                    <a:lumMod val="75000"/>
                  </a:schemeClr>
                </a:solidFill>
              </a:rPr>
              <a:t> It is based on a three approach to selling, servicing, and charging EVs.</a:t>
            </a:r>
          </a:p>
          <a:p>
            <a:pPr marL="285750" indent="-285750" algn="ctr">
              <a:buFont typeface="Arial" panose="020B0604020202020204" pitchFamily="34" charset="0"/>
              <a:buChar char="•"/>
            </a:pPr>
            <a:r>
              <a:rPr lang="en-US" dirty="0" smtClean="0">
                <a:solidFill>
                  <a:schemeClr val="bg2">
                    <a:lumMod val="75000"/>
                  </a:schemeClr>
                </a:solidFill>
              </a:rPr>
              <a:t> pays particular attention to rolling out charging stations. That may be the biggest obstacle to the mass adoption of electric </a:t>
            </a:r>
            <a:r>
              <a:rPr lang="en-US" dirty="0" smtClean="0">
                <a:solidFill>
                  <a:schemeClr val="tx1"/>
                </a:solidFill>
              </a:rPr>
              <a:t>vehicles.</a:t>
            </a:r>
          </a:p>
          <a:p>
            <a:pPr marL="285750" indent="-285750" algn="ctr">
              <a:buFont typeface="Arial" panose="020B0604020202020204" pitchFamily="34" charset="0"/>
              <a:buChar char="•"/>
            </a:pPr>
            <a:r>
              <a:rPr lang="en-US" dirty="0" smtClean="0">
                <a:solidFill>
                  <a:schemeClr val="tx1"/>
                </a:solidFill>
              </a:rPr>
              <a:t>tax incentives promote the use of EVs and thus demand TM’s products.</a:t>
            </a:r>
            <a:endParaRPr lang="en-IN" dirty="0">
              <a:solidFill>
                <a:schemeClr val="tx1"/>
              </a:solidFill>
            </a:endParaRPr>
          </a:p>
        </p:txBody>
      </p:sp>
    </p:spTree>
    <p:extLst>
      <p:ext uri="{BB962C8B-B14F-4D97-AF65-F5344CB8AC3E}">
        <p14:creationId xmlns:p14="http://schemas.microsoft.com/office/powerpoint/2010/main" xmlns="" val="154057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53142"/>
          </a:xfrm>
        </p:spPr>
        <p:txBody>
          <a:bodyPr>
            <a:normAutofit/>
          </a:bodyPr>
          <a:lstStyle/>
          <a:p>
            <a:pPr algn="ctr"/>
            <a:r>
              <a:rPr lang="en-IN" sz="3600" b="1" dirty="0" smtClean="0">
                <a:solidFill>
                  <a:schemeClr val="bg1"/>
                </a:solidFill>
              </a:rPr>
              <a:t>TESLA’S REVENUE MODEL</a:t>
            </a:r>
            <a:endParaRPr lang="en-IN" sz="3600" b="1" dirty="0">
              <a:solidFill>
                <a:schemeClr val="bg1"/>
              </a:solidFill>
            </a:endParaRPr>
          </a:p>
        </p:txBody>
      </p:sp>
      <p:pic>
        <p:nvPicPr>
          <p:cNvPr id="3074" name="Picture 2" descr="https://lh4.googleusercontent.com/OBmeASp48hcwUighs0NFEfDmz-IS3U9VXUazz22ga1WOGBH1C6Ag6uYQ5nwJ50Ou4cdiyW8KKC9LjxpoMzrbNo9Zi6TsipzYy3y4GsVJy3LA7Xl8Z7vjeSROQpzNXy_JLo75ElxTg7lydi7a9mhnZXWkru0TEAqOCUa560nyUeIaxwac8QIOICyWJw"/>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84660" y="757236"/>
            <a:ext cx="6998964" cy="402431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504436" y="4180504"/>
            <a:ext cx="11159412" cy="2258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dirty="0" smtClean="0">
                <a:solidFill>
                  <a:schemeClr val="bg1"/>
                </a:solidFill>
              </a:rPr>
              <a:t> </a:t>
            </a:r>
            <a:r>
              <a:rPr lang="en-US" dirty="0">
                <a:solidFill>
                  <a:schemeClr val="bg1"/>
                </a:solidFill>
              </a:rPr>
              <a:t>Tesla's revenue for  12 months ending June 2022, was $67.166B, a 60.45% </a:t>
            </a:r>
            <a:r>
              <a:rPr lang="en-US" dirty="0" smtClean="0">
                <a:solidFill>
                  <a:schemeClr val="bg1"/>
                </a:solidFill>
              </a:rPr>
              <a:t> </a:t>
            </a:r>
            <a:r>
              <a:rPr lang="en-US" dirty="0">
                <a:solidFill>
                  <a:schemeClr val="bg1"/>
                </a:solidFill>
              </a:rPr>
              <a:t>increase year-over-year. Tesla's annual revenue for 2021 was $53.823B, a 70.67% increase from </a:t>
            </a:r>
            <a:r>
              <a:rPr lang="en-US" dirty="0" smtClean="0">
                <a:solidFill>
                  <a:schemeClr val="bg1"/>
                </a:solidFill>
              </a:rPr>
              <a:t>2020.</a:t>
            </a:r>
          </a:p>
          <a:p>
            <a:pPr marL="285750" indent="-285750" fontAlgn="base">
              <a:buFont typeface="Arial" panose="020B0604020202020204" pitchFamily="34" charset="0"/>
              <a:buChar char="•"/>
            </a:pPr>
            <a:r>
              <a:rPr lang="en-US" dirty="0">
                <a:solidFill>
                  <a:schemeClr val="bg1"/>
                </a:solidFill>
              </a:rPr>
              <a:t>T</a:t>
            </a:r>
            <a:r>
              <a:rPr lang="en-US" dirty="0" smtClean="0">
                <a:solidFill>
                  <a:schemeClr val="bg1"/>
                </a:solidFill>
              </a:rPr>
              <a:t>he </a:t>
            </a:r>
            <a:r>
              <a:rPr lang="en-US" dirty="0">
                <a:solidFill>
                  <a:schemeClr val="bg1"/>
                </a:solidFill>
              </a:rPr>
              <a:t>company delivered almost 1M  EVs in 2021, </a:t>
            </a:r>
            <a:r>
              <a:rPr lang="en-US" dirty="0">
                <a:solidFill>
                  <a:schemeClr val="tx1"/>
                </a:solidFill>
              </a:rPr>
              <a:t>and it projects to reach 1.5 M cars delivered in 2022. </a:t>
            </a:r>
            <a:endParaRPr lang="en-IN" dirty="0">
              <a:solidFill>
                <a:schemeClr val="tx1"/>
              </a:solidFill>
            </a:endParaRPr>
          </a:p>
        </p:txBody>
      </p:sp>
    </p:spTree>
    <p:extLst>
      <p:ext uri="{BB962C8B-B14F-4D97-AF65-F5344CB8AC3E}">
        <p14:creationId xmlns:p14="http://schemas.microsoft.com/office/powerpoint/2010/main" xmlns="" val="389075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724149"/>
          </a:xfrm>
        </p:spPr>
        <p:txBody>
          <a:bodyPr>
            <a:normAutofit/>
          </a:bodyPr>
          <a:lstStyle/>
          <a:p>
            <a:pPr algn="ctr"/>
            <a:r>
              <a:rPr lang="en-US" b="1" dirty="0" smtClean="0"/>
              <a:t>HOW TESLA CAN ENTER INDIA?</a:t>
            </a:r>
            <a:r>
              <a:rPr lang="en-US" b="0" dirty="0" smtClean="0">
                <a:effectLst/>
              </a:rPr>
              <a:t/>
            </a:r>
            <a:br>
              <a:rPr lang="en-US" b="0" dirty="0" smtClean="0">
                <a:effectLst/>
              </a:rPr>
            </a:br>
            <a:endParaRPr lang="en-IN" dirty="0"/>
          </a:p>
        </p:txBody>
      </p:sp>
      <p:sp>
        <p:nvSpPr>
          <p:cNvPr id="3" name="Content Placeholder 2"/>
          <p:cNvSpPr>
            <a:spLocks noGrp="1"/>
          </p:cNvSpPr>
          <p:nvPr>
            <p:ph idx="1"/>
          </p:nvPr>
        </p:nvSpPr>
        <p:spPr>
          <a:xfrm>
            <a:off x="177282" y="2419349"/>
            <a:ext cx="12014718" cy="4280029"/>
          </a:xfrm>
        </p:spPr>
        <p:txBody>
          <a:bodyPr>
            <a:normAutofit/>
          </a:bodyPr>
          <a:lstStyle/>
          <a:p>
            <a:pPr marL="0" indent="0" fontAlgn="base">
              <a:buNone/>
            </a:pPr>
            <a:r>
              <a:rPr lang="en-US" sz="2000" b="1" dirty="0" smtClean="0"/>
              <a:t>1) PLI(Production </a:t>
            </a:r>
            <a:r>
              <a:rPr lang="en-US" sz="2000" b="1" dirty="0"/>
              <a:t>Linked Incentive) </a:t>
            </a:r>
            <a:r>
              <a:rPr lang="en-US" sz="2000" b="1" dirty="0" smtClean="0"/>
              <a:t>scheme</a:t>
            </a:r>
            <a:r>
              <a:rPr lang="en-US" sz="2000" dirty="0" smtClean="0"/>
              <a:t>- Centre </a:t>
            </a:r>
            <a:r>
              <a:rPr lang="en-US" sz="2000" dirty="0"/>
              <a:t>approved Rs 26,058 crore for EV space to boost </a:t>
            </a:r>
            <a:r>
              <a:rPr lang="en-US" sz="2000" dirty="0" smtClean="0"/>
              <a:t>domestic manufacturing</a:t>
            </a:r>
            <a:r>
              <a:rPr lang="en-US" sz="2000" dirty="0"/>
              <a:t>.                                                         </a:t>
            </a:r>
            <a:r>
              <a:rPr lang="en-US" sz="2000" dirty="0" smtClean="0"/>
              <a:t>   </a:t>
            </a:r>
          </a:p>
          <a:p>
            <a:pPr marL="0" indent="0" fontAlgn="base">
              <a:buNone/>
            </a:pPr>
            <a:r>
              <a:rPr lang="en-US" sz="2000" dirty="0"/>
              <a:t> </a:t>
            </a:r>
            <a:r>
              <a:rPr lang="en-US" sz="2000" dirty="0" smtClean="0"/>
              <a:t> Tesla </a:t>
            </a:r>
            <a:r>
              <a:rPr lang="en-US" sz="2000" dirty="0"/>
              <a:t>can set up a shop in India to manufacture EVs under the PLI </a:t>
            </a:r>
            <a:r>
              <a:rPr lang="en-US" sz="2000" dirty="0" smtClean="0"/>
              <a:t>window.</a:t>
            </a:r>
            <a:endParaRPr lang="en-US" sz="2000" dirty="0"/>
          </a:p>
          <a:p>
            <a:pPr marL="0" indent="0" fontAlgn="base">
              <a:buNone/>
            </a:pPr>
            <a:r>
              <a:rPr lang="en-US" sz="2000" b="1" dirty="0" smtClean="0"/>
              <a:t>2) </a:t>
            </a:r>
            <a:r>
              <a:rPr lang="en-US" sz="2000" dirty="0" smtClean="0"/>
              <a:t>demand </a:t>
            </a:r>
            <a:r>
              <a:rPr lang="en-US" sz="2000" dirty="0"/>
              <a:t>incentives provided by Govt. under the FAME II scheme</a:t>
            </a:r>
            <a:r>
              <a:rPr lang="en-US" sz="2000" dirty="0" smtClean="0"/>
              <a:t>.</a:t>
            </a:r>
          </a:p>
          <a:p>
            <a:pPr marL="0" indent="0" fontAlgn="base">
              <a:buNone/>
            </a:pPr>
            <a:r>
              <a:rPr lang="en-US" sz="2000" b="1" dirty="0" smtClean="0"/>
              <a:t>3) </a:t>
            </a:r>
            <a:r>
              <a:rPr lang="en-US" sz="2000" dirty="0" smtClean="0"/>
              <a:t>Tax incentives.</a:t>
            </a:r>
            <a:r>
              <a:rPr lang="en-US" sz="2000" dirty="0"/>
              <a:t>                                                                                                                       </a:t>
            </a:r>
            <a:endParaRPr lang="en-US" sz="2000" dirty="0" smtClean="0"/>
          </a:p>
          <a:p>
            <a:pPr marL="0" indent="0" fontAlgn="base">
              <a:buNone/>
            </a:pPr>
            <a:r>
              <a:rPr lang="en-US" sz="2000" dirty="0" smtClean="0"/>
              <a:t> </a:t>
            </a:r>
            <a:r>
              <a:rPr lang="en-US" sz="2000" dirty="0"/>
              <a:t>The govt. has revised GST for Indian EV makers to 5% as compared to the 29-50% range applicable for internal combustion engine vehicles. The govt.  the focus right now is made in India and not imported </a:t>
            </a:r>
            <a:r>
              <a:rPr lang="en-US" sz="2000" dirty="0" smtClean="0"/>
              <a:t>into India.</a:t>
            </a:r>
          </a:p>
          <a:p>
            <a:pPr marL="0" indent="0" fontAlgn="base">
              <a:buNone/>
            </a:pPr>
            <a:r>
              <a:rPr lang="en-US" sz="2000" b="1" dirty="0" smtClean="0"/>
              <a:t>4) </a:t>
            </a:r>
            <a:r>
              <a:rPr lang="en-US" sz="2000" dirty="0" smtClean="0"/>
              <a:t>Red </a:t>
            </a:r>
            <a:r>
              <a:rPr lang="en-US" sz="2000" dirty="0"/>
              <a:t>Carpet- 4 states </a:t>
            </a:r>
            <a:r>
              <a:rPr lang="en-US" sz="2000" dirty="0" smtClean="0"/>
              <a:t>i.e. </a:t>
            </a:r>
            <a:r>
              <a:rPr lang="en-US" sz="2000" dirty="0"/>
              <a:t>Telangana, Maharashtra, Punjab, and West Bengal have offered the red carpet welcome to Musk, be it infrastructure, sustainability, or a streamlined approval process.</a:t>
            </a:r>
          </a:p>
          <a:p>
            <a:pPr marL="0" indent="0">
              <a:buNone/>
            </a:pPr>
            <a:endParaRPr lang="en-IN" dirty="0"/>
          </a:p>
        </p:txBody>
      </p:sp>
    </p:spTree>
    <p:extLst>
      <p:ext uri="{BB962C8B-B14F-4D97-AF65-F5344CB8AC3E}">
        <p14:creationId xmlns:p14="http://schemas.microsoft.com/office/powerpoint/2010/main" xmlns="" val="281838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0" b="-2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819275"/>
          </a:xfrm>
        </p:spPr>
        <p:txBody>
          <a:bodyPr>
            <a:normAutofit fontScale="90000"/>
          </a:bodyPr>
          <a:lstStyle/>
          <a:p>
            <a:r>
              <a:rPr lang="en-US" sz="2200" b="1" dirty="0" smtClean="0">
                <a:latin typeface="+mn-lt"/>
              </a:rPr>
              <a:t>MUSK'S PROBLEM IS SIMILAR TO APPLE’S,</a:t>
            </a:r>
            <a:r>
              <a:rPr lang="en-US" sz="2200" dirty="0" smtClean="0"/>
              <a:t/>
            </a:r>
            <a:br>
              <a:rPr lang="en-US" sz="2200" dirty="0" smtClean="0"/>
            </a:br>
            <a:r>
              <a:rPr lang="en-US" sz="2200" dirty="0" smtClean="0"/>
              <a:t> </a:t>
            </a:r>
            <a:r>
              <a:rPr lang="en-US" sz="2200" dirty="0" smtClean="0">
                <a:latin typeface="+mn-lt"/>
              </a:rPr>
              <a:t>Now Apple has captured 1/3rd of the market share in the premium segment of smartphones in India. Apple started by locally assembling and manufacturing in India dedicating fully to Make in India</a:t>
            </a:r>
            <a:r>
              <a:rPr lang="en-US" dirty="0" smtClean="0"/>
              <a:t/>
            </a:r>
            <a:br>
              <a:rPr lang="en-US" dirty="0" smtClean="0"/>
            </a:br>
            <a:endParaRPr lang="en-IN" dirty="0"/>
          </a:p>
        </p:txBody>
      </p:sp>
      <p:sp>
        <p:nvSpPr>
          <p:cNvPr id="3" name="Content Placeholder 2"/>
          <p:cNvSpPr>
            <a:spLocks noGrp="1"/>
          </p:cNvSpPr>
          <p:nvPr>
            <p:ph idx="1"/>
          </p:nvPr>
        </p:nvSpPr>
        <p:spPr>
          <a:xfrm>
            <a:off x="838200" y="1133475"/>
            <a:ext cx="10515600" cy="5657850"/>
          </a:xfrm>
        </p:spPr>
        <p:txBody>
          <a:bodyPr>
            <a:normAutofit fontScale="85000" lnSpcReduction="20000"/>
          </a:bodyPr>
          <a:lstStyle/>
          <a:p>
            <a:pPr marL="0" indent="0" algn="ctr">
              <a:buNone/>
            </a:pPr>
            <a:r>
              <a:rPr lang="en-US" dirty="0" smtClean="0"/>
              <a:t>   </a:t>
            </a:r>
            <a:r>
              <a:rPr lang="en-US" b="1" dirty="0" smtClean="0"/>
              <a:t>ESTIMATED MARKET SIZE</a:t>
            </a:r>
          </a:p>
          <a:p>
            <a:r>
              <a:rPr lang="en-US" dirty="0" smtClean="0"/>
              <a:t>India's EV market is expected to grow at a CAGR of 49% between 2021-2030 and reach annual sales of 17 million units with almost 15 million of these projected to be electric two-wheelers,(According toIBEF, Govt. of India)</a:t>
            </a:r>
          </a:p>
          <a:p>
            <a:r>
              <a:rPr lang="en-US" dirty="0" smtClean="0"/>
              <a:t>There are a total of 13, 92,265 EVs on Indian roads as on August 2022 (data by Ministry of Road Transport and Highways, India). By 2030, this will likely increase by 45–50 </a:t>
            </a:r>
            <a:r>
              <a:rPr lang="en-US" dirty="0" err="1" smtClean="0"/>
              <a:t>Mn</a:t>
            </a:r>
            <a:r>
              <a:rPr lang="en-US" dirty="0" smtClean="0"/>
              <a:t> EVs on the road.</a:t>
            </a:r>
          </a:p>
          <a:p>
            <a:pPr marL="0" indent="0" algn="ctr">
              <a:buNone/>
            </a:pPr>
            <a:r>
              <a:rPr lang="en-US" dirty="0" smtClean="0"/>
              <a:t>   </a:t>
            </a:r>
            <a:r>
              <a:rPr lang="en-US" b="1" dirty="0" smtClean="0"/>
              <a:t>COMPETITORS IN THE MARKET</a:t>
            </a:r>
          </a:p>
          <a:p>
            <a:r>
              <a:rPr lang="en-US" dirty="0" smtClean="0"/>
              <a:t>Tata market  share of 71%, (with models, Nexon and </a:t>
            </a:r>
            <a:r>
              <a:rPr lang="en-US" dirty="0" err="1" smtClean="0"/>
              <a:t>Tigor</a:t>
            </a:r>
            <a:r>
              <a:rPr lang="en-US" dirty="0" smtClean="0"/>
              <a:t> EV). </a:t>
            </a:r>
          </a:p>
          <a:p>
            <a:r>
              <a:rPr lang="en-US" dirty="0" smtClean="0"/>
              <a:t>MG Motors 2</a:t>
            </a:r>
            <a:r>
              <a:rPr lang="en-US" baseline="30000" dirty="0" smtClean="0"/>
              <a:t>nd</a:t>
            </a:r>
            <a:r>
              <a:rPr lang="en-US" dirty="0" smtClean="0"/>
              <a:t> position and offers the longest-range EV.</a:t>
            </a:r>
          </a:p>
          <a:p>
            <a:r>
              <a:rPr lang="en-US" dirty="0" smtClean="0"/>
              <a:t>Tata Motors' cheapest EV model, Tata Tigor EV starts at around Rs 9 lakhs while the Model 3 without any customs duty starts at Rs 30 lakhs (US$ 39,990).</a:t>
            </a:r>
          </a:p>
          <a:p>
            <a:r>
              <a:rPr lang="en-US" dirty="0" smtClean="0"/>
              <a:t>Where Tesla does pose a threat though, is the luxury market. Among luxury brands, the company's position appears to be getting stronger as demand for EVs grows.</a:t>
            </a:r>
          </a:p>
          <a:p>
            <a:r>
              <a:rPr lang="en-US" dirty="0" smtClean="0"/>
              <a:t>In India, it could give tough competition to Mercedes Benz, BMW, Jaguar Land Rover, and Audi.</a:t>
            </a:r>
          </a:p>
          <a:p>
            <a:endParaRPr lang="en-IN" dirty="0"/>
          </a:p>
        </p:txBody>
      </p:sp>
    </p:spTree>
    <p:extLst>
      <p:ext uri="{BB962C8B-B14F-4D97-AF65-F5344CB8AC3E}">
        <p14:creationId xmlns:p14="http://schemas.microsoft.com/office/powerpoint/2010/main" xmlns="" val="3421508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1598</TotalTime>
  <Words>961</Words>
  <Application>Microsoft Office PowerPoint</Application>
  <PresentationFormat>Custom</PresentationFormat>
  <Paragraphs>165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Tesla In Indian  Market</vt:lpstr>
      <vt:lpstr>Current Scenario -World</vt:lpstr>
      <vt:lpstr>POLITICAL FACTORS                                </vt:lpstr>
      <vt:lpstr>Current Scenario -India </vt:lpstr>
      <vt:lpstr>UNIQUE BUSINESS INSIGHTS  </vt:lpstr>
      <vt:lpstr>TESLA POSITIONING ANALYSIS</vt:lpstr>
      <vt:lpstr>TESLA’S REVENUE MODEL</vt:lpstr>
      <vt:lpstr>HOW TESLA CAN ENTER INDIA? </vt:lpstr>
      <vt:lpstr>MUSK'S PROBLEM IS SIMILAR TO APPLE’S,  Now Apple has captured 1/3rd of the market share in the premium segment of smartphones in India. Apple started by locally assembling and manufacturing in India dedicating fully to Make in India </vt:lpstr>
      <vt:lpstr>Slide 10</vt:lpstr>
      <vt:lpstr>BUSINESS DECISIONS TO MAKE TESLA PROFITABLE</vt:lpstr>
      <vt:lpstr>Guesstimate Approach</vt:lpstr>
      <vt:lpstr>Guesstimate Approach</vt:lpstr>
      <vt:lpstr>RISK ASSOCIATED </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Tesla in Indian Market: Derive Strategies to be profitable</dc:title>
  <dc:creator>Aditya Sarkar</dc:creator>
  <cp:lastModifiedBy>Admin</cp:lastModifiedBy>
  <cp:revision>163</cp:revision>
  <dcterms:created xsi:type="dcterms:W3CDTF">2022-10-16T17:23:10Z</dcterms:created>
  <dcterms:modified xsi:type="dcterms:W3CDTF">2022-11-29T19:57:32Z</dcterms:modified>
</cp:coreProperties>
</file>