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2" r:id="rId2"/>
    <p:sldId id="494" r:id="rId3"/>
    <p:sldId id="495" r:id="rId4"/>
    <p:sldId id="496" r:id="rId5"/>
    <p:sldId id="497" r:id="rId6"/>
  </p:sldIdLst>
  <p:sldSz cx="9144000" cy="6858000" type="screen4x3"/>
  <p:notesSz cx="6858000" cy="9144000"/>
  <p:defaultTextStyle>
    <a:defPPr>
      <a:defRPr lang="en-US"/>
    </a:defPPr>
    <a:lvl1pPr marL="0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36326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72653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08980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45306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81631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617959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054286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90612" algn="l" defTabSz="8726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AM PANDAY" initials="SP" lastIdx="1" clrIdx="0">
    <p:extLst>
      <p:ext uri="{19B8F6BF-5375-455C-9EA6-DF929625EA0E}">
        <p15:presenceInfo xmlns="" xmlns:p15="http://schemas.microsoft.com/office/powerpoint/2012/main" userId="SONAM PAND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7A"/>
    <a:srgbClr val="002774"/>
    <a:srgbClr val="002D86"/>
    <a:srgbClr val="AFAFAF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97513" autoAdjust="0"/>
  </p:normalViewPr>
  <p:slideViewPr>
    <p:cSldViewPr snapToGrid="0">
      <p:cViewPr varScale="1">
        <p:scale>
          <a:sx n="72" d="100"/>
          <a:sy n="72" d="100"/>
        </p:scale>
        <p:origin x="-1320" y="-90"/>
      </p:cViewPr>
      <p:guideLst>
        <p:guide orient="horz" pos="2160"/>
        <p:guide orient="horz" pos="2161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esktop%20Damp\Loose%20Connection%20Market%20Complaint\Loose%20Connec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esktop%20Damp\Loose%20Connection%20Market%20Complaint\Loose%20Connec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esktop%20Damp\Loose%20Connection%20Market%20Complaint\Loose%20Connec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esktop%20Damp\Loose%20Connection%20Market%20Complaint\Loose%20Connec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esktop%20Damp\Loose%20Connection%20Market%20Complaint\Loose%20Connec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urabh\Desktop\Desktop%20Damp\Omega%2020-21%20Loose%20Conne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 dirty="0" smtClean="0"/>
              <a:t>Model : 2010</a:t>
            </a:r>
            <a:endParaRPr lang="en-US" sz="11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2922670380488159E-2"/>
          <c:y val="0.1399605624142661"/>
          <c:w val="0.81147892227757246"/>
          <c:h val="0.43574076774353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'Amica 10'!$B$2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'Amica 10'!$A$3:$A$18</c:f>
              <c:strCache>
                <c:ptCount val="16"/>
                <c:pt idx="0">
                  <c:v>Loose connection </c:v>
                </c:pt>
                <c:pt idx="1">
                  <c:v>Cutout Trip</c:v>
                </c:pt>
                <c:pt idx="2">
                  <c:v>Other Party </c:v>
                </c:pt>
                <c:pt idx="3">
                  <c:v>Connection adjustment / Close</c:v>
                </c:pt>
                <c:pt idx="4">
                  <c:v>Product OK</c:v>
                </c:pt>
                <c:pt idx="5">
                  <c:v>Service Done</c:v>
                </c:pt>
                <c:pt idx="6">
                  <c:v>Element Dry heated</c:v>
                </c:pt>
                <c:pt idx="7">
                  <c:v>Geyser Installation OK</c:v>
                </c:pt>
                <c:pt idx="8">
                  <c:v>Adjusted NRV</c:v>
                </c:pt>
                <c:pt idx="9">
                  <c:v>Connection OK</c:v>
                </c:pt>
                <c:pt idx="10">
                  <c:v>Heating Problem</c:v>
                </c:pt>
                <c:pt idx="11">
                  <c:v>Heating Element open</c:v>
                </c:pt>
                <c:pt idx="12">
                  <c:v>Water Pipe Problem</c:v>
                </c:pt>
                <c:pt idx="13">
                  <c:v>Twice Registered</c:v>
                </c:pt>
                <c:pt idx="14">
                  <c:v>Site Visit done</c:v>
                </c:pt>
                <c:pt idx="15">
                  <c:v>Wire Burnt </c:v>
                </c:pt>
              </c:strCache>
            </c:strRef>
          </c:cat>
          <c:val>
            <c:numRef>
              <c:f>'Amica 10'!$B$3:$B$18</c:f>
              <c:numCache>
                <c:formatCode>General</c:formatCode>
                <c:ptCount val="16"/>
                <c:pt idx="0">
                  <c:v>110</c:v>
                </c:pt>
                <c:pt idx="1">
                  <c:v>68</c:v>
                </c:pt>
                <c:pt idx="2">
                  <c:v>34</c:v>
                </c:pt>
                <c:pt idx="3">
                  <c:v>18</c:v>
                </c:pt>
                <c:pt idx="4">
                  <c:v>16</c:v>
                </c:pt>
                <c:pt idx="5">
                  <c:v>12</c:v>
                </c:pt>
                <c:pt idx="6">
                  <c:v>11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2303360"/>
        <c:axId val="32408320"/>
      </c:barChart>
      <c:lineChart>
        <c:grouping val="standard"/>
        <c:varyColors val="0"/>
        <c:ser>
          <c:idx val="2"/>
          <c:order val="1"/>
          <c:tx>
            <c:strRef>
              <c:f>'Amica 10'!$D$2</c:f>
              <c:strCache>
                <c:ptCount val="1"/>
                <c:pt idx="0">
                  <c:v>Cumulative Percentage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'Amica 10'!$A$3:$A$18</c:f>
              <c:strCache>
                <c:ptCount val="16"/>
                <c:pt idx="0">
                  <c:v>Loose connection </c:v>
                </c:pt>
                <c:pt idx="1">
                  <c:v>Cutout Trip</c:v>
                </c:pt>
                <c:pt idx="2">
                  <c:v>Other Party </c:v>
                </c:pt>
                <c:pt idx="3">
                  <c:v>Connection adjustment / Close</c:v>
                </c:pt>
                <c:pt idx="4">
                  <c:v>Product OK</c:v>
                </c:pt>
                <c:pt idx="5">
                  <c:v>Service Done</c:v>
                </c:pt>
                <c:pt idx="6">
                  <c:v>Element Dry heated</c:v>
                </c:pt>
                <c:pt idx="7">
                  <c:v>Geyser Installation OK</c:v>
                </c:pt>
                <c:pt idx="8">
                  <c:v>Adjusted NRV</c:v>
                </c:pt>
                <c:pt idx="9">
                  <c:v>Connection OK</c:v>
                </c:pt>
                <c:pt idx="10">
                  <c:v>Heating Problem</c:v>
                </c:pt>
                <c:pt idx="11">
                  <c:v>Heating Element open</c:v>
                </c:pt>
                <c:pt idx="12">
                  <c:v>Water Pipe Problem</c:v>
                </c:pt>
                <c:pt idx="13">
                  <c:v>Twice Registered</c:v>
                </c:pt>
                <c:pt idx="14">
                  <c:v>Site Visit done</c:v>
                </c:pt>
                <c:pt idx="15">
                  <c:v>Wire Burnt </c:v>
                </c:pt>
              </c:strCache>
            </c:strRef>
          </c:cat>
          <c:val>
            <c:numRef>
              <c:f>'Amica 10'!$D$3:$D$18</c:f>
              <c:numCache>
                <c:formatCode>0%</c:formatCode>
                <c:ptCount val="16"/>
                <c:pt idx="0">
                  <c:v>0.38732394366197181</c:v>
                </c:pt>
                <c:pt idx="1">
                  <c:v>0.62676056338028174</c:v>
                </c:pt>
                <c:pt idx="2">
                  <c:v>0.74647887323943662</c:v>
                </c:pt>
                <c:pt idx="3">
                  <c:v>0.8098591549295775</c:v>
                </c:pt>
                <c:pt idx="4">
                  <c:v>0.86619718309859151</c:v>
                </c:pt>
                <c:pt idx="5">
                  <c:v>0.90845070422535212</c:v>
                </c:pt>
                <c:pt idx="6">
                  <c:v>0.94718309859154926</c:v>
                </c:pt>
                <c:pt idx="7">
                  <c:v>0.96126760563380287</c:v>
                </c:pt>
                <c:pt idx="8">
                  <c:v>0.971830985915493</c:v>
                </c:pt>
                <c:pt idx="9">
                  <c:v>0.97887323943661975</c:v>
                </c:pt>
                <c:pt idx="10">
                  <c:v>0.98239436619718312</c:v>
                </c:pt>
                <c:pt idx="11">
                  <c:v>0.9859154929577465</c:v>
                </c:pt>
                <c:pt idx="12">
                  <c:v>0.98943661971830987</c:v>
                </c:pt>
                <c:pt idx="13">
                  <c:v>0.99295774647887325</c:v>
                </c:pt>
                <c:pt idx="14">
                  <c:v>0.99647887323943662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24320"/>
        <c:axId val="32409856"/>
      </c:lineChart>
      <c:catAx>
        <c:axId val="323033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32408320"/>
        <c:crosses val="autoZero"/>
        <c:auto val="0"/>
        <c:lblAlgn val="ctr"/>
        <c:lblOffset val="100"/>
        <c:noMultiLvlLbl val="0"/>
      </c:catAx>
      <c:valAx>
        <c:axId val="32408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32303360"/>
        <c:crosses val="autoZero"/>
        <c:crossBetween val="between"/>
      </c:valAx>
      <c:valAx>
        <c:axId val="3240985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32424320"/>
        <c:crosses val="max"/>
        <c:crossBetween val="between"/>
      </c:valAx>
      <c:catAx>
        <c:axId val="32424320"/>
        <c:scaling>
          <c:orientation val="minMax"/>
        </c:scaling>
        <c:delete val="1"/>
        <c:axPos val="b"/>
        <c:majorTickMark val="out"/>
        <c:minorTickMark val="none"/>
        <c:tickLblPos val="nextTo"/>
        <c:crossAx val="3240985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solidFill>
        <a:schemeClr val="bg1">
          <a:lumMod val="50000"/>
        </a:schemeClr>
      </a:solidFill>
    </a:ln>
  </c:spPr>
  <c:txPr>
    <a:bodyPr/>
    <a:lstStyle/>
    <a:p>
      <a:pPr>
        <a:defRPr sz="9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Model : 2425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'Qube 25'!$B$1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'Qube 25'!$A$2:$A$13</c:f>
              <c:strCache>
                <c:ptCount val="12"/>
                <c:pt idx="0">
                  <c:v>Loose Connection</c:v>
                </c:pt>
                <c:pt idx="1">
                  <c:v>Repair OK</c:v>
                </c:pt>
                <c:pt idx="2">
                  <c:v>Cutout Trip</c:v>
                </c:pt>
                <c:pt idx="3">
                  <c:v>Thermostat Adjusted</c:v>
                </c:pt>
                <c:pt idx="4">
                  <c:v>Service</c:v>
                </c:pt>
                <c:pt idx="5">
                  <c:v>Other Party</c:v>
                </c:pt>
                <c:pt idx="6">
                  <c:v>MFV Adjust</c:v>
                </c:pt>
                <c:pt idx="7">
                  <c:v>Geyser Ok</c:v>
                </c:pt>
                <c:pt idx="8">
                  <c:v>Installed</c:v>
                </c:pt>
                <c:pt idx="9">
                  <c:v>overload, reset.</c:v>
                </c:pt>
                <c:pt idx="10">
                  <c:v>tagged</c:v>
                </c:pt>
                <c:pt idx="11">
                  <c:v>electric board defect</c:v>
                </c:pt>
              </c:strCache>
            </c:strRef>
          </c:cat>
          <c:val>
            <c:numRef>
              <c:f>'Qube 25'!$B$2:$B$13</c:f>
              <c:numCache>
                <c:formatCode>General</c:formatCode>
                <c:ptCount val="12"/>
                <c:pt idx="0">
                  <c:v>71</c:v>
                </c:pt>
                <c:pt idx="1">
                  <c:v>35</c:v>
                </c:pt>
                <c:pt idx="2">
                  <c:v>24</c:v>
                </c:pt>
                <c:pt idx="3">
                  <c:v>18</c:v>
                </c:pt>
                <c:pt idx="4">
                  <c:v>16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9985408"/>
        <c:axId val="50071424"/>
      </c:barChart>
      <c:lineChart>
        <c:grouping val="standard"/>
        <c:varyColors val="0"/>
        <c:ser>
          <c:idx val="1"/>
          <c:order val="1"/>
          <c:tx>
            <c:strRef>
              <c:f>'Qube 25'!$D$1</c:f>
              <c:strCache>
                <c:ptCount val="1"/>
                <c:pt idx="0">
                  <c:v>Cumulative Percentage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triangle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'Qube 25'!$A$2:$A$13</c:f>
              <c:strCache>
                <c:ptCount val="12"/>
                <c:pt idx="0">
                  <c:v>Loose Connection</c:v>
                </c:pt>
                <c:pt idx="1">
                  <c:v>Repair OK</c:v>
                </c:pt>
                <c:pt idx="2">
                  <c:v>Cutout Trip</c:v>
                </c:pt>
                <c:pt idx="3">
                  <c:v>Thermostat Adjusted</c:v>
                </c:pt>
                <c:pt idx="4">
                  <c:v>Service</c:v>
                </c:pt>
                <c:pt idx="5">
                  <c:v>Other Party</c:v>
                </c:pt>
                <c:pt idx="6">
                  <c:v>MFV Adjust</c:v>
                </c:pt>
                <c:pt idx="7">
                  <c:v>Geyser Ok</c:v>
                </c:pt>
                <c:pt idx="8">
                  <c:v>Installed</c:v>
                </c:pt>
                <c:pt idx="9">
                  <c:v>overload, reset.</c:v>
                </c:pt>
                <c:pt idx="10">
                  <c:v>tagged</c:v>
                </c:pt>
                <c:pt idx="11">
                  <c:v>electric board defect</c:v>
                </c:pt>
              </c:strCache>
            </c:strRef>
          </c:cat>
          <c:val>
            <c:numRef>
              <c:f>'Qube 25'!$D$2:$D$13</c:f>
              <c:numCache>
                <c:formatCode>0%</c:formatCode>
                <c:ptCount val="12"/>
                <c:pt idx="0">
                  <c:v>0.38797814207650272</c:v>
                </c:pt>
                <c:pt idx="1">
                  <c:v>0.57923497267759561</c:v>
                </c:pt>
                <c:pt idx="2">
                  <c:v>0.7103825136612022</c:v>
                </c:pt>
                <c:pt idx="3">
                  <c:v>0.80874316939890711</c:v>
                </c:pt>
                <c:pt idx="4">
                  <c:v>0.89617486338797814</c:v>
                </c:pt>
                <c:pt idx="5">
                  <c:v>0.92349726775956287</c:v>
                </c:pt>
                <c:pt idx="6">
                  <c:v>0.94535519125683065</c:v>
                </c:pt>
                <c:pt idx="7">
                  <c:v>0.96721311475409832</c:v>
                </c:pt>
                <c:pt idx="8">
                  <c:v>0.98360655737704916</c:v>
                </c:pt>
                <c:pt idx="9">
                  <c:v>0.98907103825136611</c:v>
                </c:pt>
                <c:pt idx="10">
                  <c:v>0.99453551912568305</c:v>
                </c:pt>
                <c:pt idx="1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97152"/>
        <c:axId val="50094080"/>
      </c:lineChart>
      <c:catAx>
        <c:axId val="499854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50071424"/>
        <c:crosses val="autoZero"/>
        <c:auto val="1"/>
        <c:lblAlgn val="ctr"/>
        <c:lblOffset val="100"/>
        <c:noMultiLvlLbl val="0"/>
      </c:catAx>
      <c:valAx>
        <c:axId val="500714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49985408"/>
        <c:crosses val="autoZero"/>
        <c:crossBetween val="between"/>
      </c:valAx>
      <c:valAx>
        <c:axId val="5009408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50097152"/>
        <c:crosses val="max"/>
        <c:crossBetween val="between"/>
      </c:valAx>
      <c:catAx>
        <c:axId val="50097152"/>
        <c:scaling>
          <c:orientation val="minMax"/>
        </c:scaling>
        <c:delete val="1"/>
        <c:axPos val="b"/>
        <c:majorTickMark val="out"/>
        <c:minorTickMark val="none"/>
        <c:tickLblPos val="nextTo"/>
        <c:crossAx val="5009408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2010-Loose connection,not working Market Complaint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7283971773326262E-2"/>
          <c:y val="9.6329746204061387E-2"/>
          <c:w val="0.91301270081844266"/>
          <c:h val="0.6529624227850013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'AMICA 10'!$N$5:$N$25</c:f>
              <c:strCache>
                <c:ptCount val="21"/>
                <c:pt idx="0">
                  <c:v>Secunderabad</c:v>
                </c:pt>
                <c:pt idx="1">
                  <c:v>Vijayawada</c:v>
                </c:pt>
                <c:pt idx="2">
                  <c:v>Kolkata</c:v>
                </c:pt>
                <c:pt idx="3">
                  <c:v>Bhubaneshwar</c:v>
                </c:pt>
                <c:pt idx="4">
                  <c:v>Jaipur</c:v>
                </c:pt>
                <c:pt idx="5">
                  <c:v>Kochi</c:v>
                </c:pt>
                <c:pt idx="6">
                  <c:v>Bengaluru</c:v>
                </c:pt>
                <c:pt idx="7">
                  <c:v>Indore</c:v>
                </c:pt>
                <c:pt idx="8">
                  <c:v>Guwahati</c:v>
                </c:pt>
                <c:pt idx="9">
                  <c:v>Chennai</c:v>
                </c:pt>
                <c:pt idx="10">
                  <c:v>New Delhi</c:v>
                </c:pt>
                <c:pt idx="11">
                  <c:v>Mumbai</c:v>
                </c:pt>
                <c:pt idx="12">
                  <c:v>Patna</c:v>
                </c:pt>
                <c:pt idx="13">
                  <c:v>Ghaziabad</c:v>
                </c:pt>
                <c:pt idx="14">
                  <c:v>Faridabad</c:v>
                </c:pt>
                <c:pt idx="15">
                  <c:v>Lucknow</c:v>
                </c:pt>
                <c:pt idx="16">
                  <c:v>Nagpur</c:v>
                </c:pt>
                <c:pt idx="17">
                  <c:v>Ranchi</c:v>
                </c:pt>
                <c:pt idx="18">
                  <c:v>Jalandhar</c:v>
                </c:pt>
                <c:pt idx="19">
                  <c:v>Madurai</c:v>
                </c:pt>
                <c:pt idx="20">
                  <c:v>Raipur</c:v>
                </c:pt>
              </c:strCache>
            </c:strRef>
          </c:cat>
          <c:val>
            <c:numRef>
              <c:f>'AMICA 10'!$O$5:$O$25</c:f>
              <c:numCache>
                <c:formatCode>General</c:formatCode>
                <c:ptCount val="21"/>
                <c:pt idx="0">
                  <c:v>53</c:v>
                </c:pt>
                <c:pt idx="1">
                  <c:v>53</c:v>
                </c:pt>
                <c:pt idx="2">
                  <c:v>31</c:v>
                </c:pt>
                <c:pt idx="3">
                  <c:v>30</c:v>
                </c:pt>
                <c:pt idx="4">
                  <c:v>26</c:v>
                </c:pt>
                <c:pt idx="5">
                  <c:v>23</c:v>
                </c:pt>
                <c:pt idx="6">
                  <c:v>12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7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9431680"/>
        <c:axId val="50030848"/>
      </c:barChart>
      <c:catAx>
        <c:axId val="4943168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50030848"/>
        <c:crosses val="autoZero"/>
        <c:auto val="1"/>
        <c:lblAlgn val="ctr"/>
        <c:lblOffset val="100"/>
        <c:noMultiLvlLbl val="0"/>
      </c:catAx>
      <c:valAx>
        <c:axId val="50030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4943168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50000"/>
        </a:schemeClr>
      </a:solidFill>
    </a:ln>
  </c:spPr>
  <c:txPr>
    <a:bodyPr/>
    <a:lstStyle/>
    <a:p>
      <a:pPr>
        <a:defRPr sz="9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2015-Loose connection,not working Market Complaint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'AMICA 15'!$P$4:$P$27</c:f>
              <c:strCache>
                <c:ptCount val="24"/>
                <c:pt idx="0">
                  <c:v>Secunderabad</c:v>
                </c:pt>
                <c:pt idx="1">
                  <c:v>Vijayawada</c:v>
                </c:pt>
                <c:pt idx="2">
                  <c:v>Lucknow</c:v>
                </c:pt>
                <c:pt idx="3">
                  <c:v>Guwahati</c:v>
                </c:pt>
                <c:pt idx="4">
                  <c:v>Jaipur</c:v>
                </c:pt>
                <c:pt idx="5">
                  <c:v>Bengaluru</c:v>
                </c:pt>
                <c:pt idx="6">
                  <c:v>New Delhi</c:v>
                </c:pt>
                <c:pt idx="7">
                  <c:v>Patna</c:v>
                </c:pt>
                <c:pt idx="8">
                  <c:v>Bhubaneshwar</c:v>
                </c:pt>
                <c:pt idx="9">
                  <c:v>Indore</c:v>
                </c:pt>
                <c:pt idx="10">
                  <c:v>Ghaziabad</c:v>
                </c:pt>
                <c:pt idx="11">
                  <c:v>Chennai</c:v>
                </c:pt>
                <c:pt idx="12">
                  <c:v>Kolkata</c:v>
                </c:pt>
                <c:pt idx="13">
                  <c:v>Ranchi</c:v>
                </c:pt>
                <c:pt idx="14">
                  <c:v>Jalandhar</c:v>
                </c:pt>
                <c:pt idx="15">
                  <c:v>Coimbatore</c:v>
                </c:pt>
                <c:pt idx="16">
                  <c:v>Faridabad</c:v>
                </c:pt>
                <c:pt idx="17">
                  <c:v>Madurai</c:v>
                </c:pt>
                <c:pt idx="18">
                  <c:v>Pune</c:v>
                </c:pt>
                <c:pt idx="19">
                  <c:v>Raipur</c:v>
                </c:pt>
                <c:pt idx="20">
                  <c:v>Mumbai</c:v>
                </c:pt>
                <c:pt idx="21">
                  <c:v>Nagpur</c:v>
                </c:pt>
                <c:pt idx="22">
                  <c:v>Kochi</c:v>
                </c:pt>
                <c:pt idx="23">
                  <c:v>Ahmedabad</c:v>
                </c:pt>
              </c:strCache>
            </c:strRef>
          </c:cat>
          <c:val>
            <c:numRef>
              <c:f>'AMICA 15'!$Q$4:$Q$27</c:f>
              <c:numCache>
                <c:formatCode>General</c:formatCode>
                <c:ptCount val="24"/>
                <c:pt idx="0">
                  <c:v>167</c:v>
                </c:pt>
                <c:pt idx="1">
                  <c:v>93</c:v>
                </c:pt>
                <c:pt idx="2">
                  <c:v>90</c:v>
                </c:pt>
                <c:pt idx="3">
                  <c:v>87</c:v>
                </c:pt>
                <c:pt idx="4">
                  <c:v>85</c:v>
                </c:pt>
                <c:pt idx="5">
                  <c:v>80</c:v>
                </c:pt>
                <c:pt idx="6">
                  <c:v>60</c:v>
                </c:pt>
                <c:pt idx="7">
                  <c:v>60</c:v>
                </c:pt>
                <c:pt idx="8">
                  <c:v>50</c:v>
                </c:pt>
                <c:pt idx="9">
                  <c:v>50</c:v>
                </c:pt>
                <c:pt idx="10">
                  <c:v>49</c:v>
                </c:pt>
                <c:pt idx="11">
                  <c:v>43</c:v>
                </c:pt>
                <c:pt idx="12">
                  <c:v>30</c:v>
                </c:pt>
                <c:pt idx="13">
                  <c:v>13</c:v>
                </c:pt>
                <c:pt idx="14">
                  <c:v>12</c:v>
                </c:pt>
                <c:pt idx="15">
                  <c:v>12</c:v>
                </c:pt>
                <c:pt idx="16">
                  <c:v>9</c:v>
                </c:pt>
                <c:pt idx="17">
                  <c:v>7</c:v>
                </c:pt>
                <c:pt idx="18">
                  <c:v>4</c:v>
                </c:pt>
                <c:pt idx="19">
                  <c:v>4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0216320"/>
        <c:axId val="50857856"/>
      </c:barChart>
      <c:catAx>
        <c:axId val="502163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50857856"/>
        <c:crosses val="autoZero"/>
        <c:auto val="1"/>
        <c:lblAlgn val="ctr"/>
        <c:lblOffset val="100"/>
        <c:noMultiLvlLbl val="0"/>
      </c:catAx>
      <c:valAx>
        <c:axId val="508578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50216320"/>
        <c:crosses val="autoZero"/>
        <c:crossBetween val="between"/>
        <c:majorUnit val="50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 sz="9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Model : 2015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'Amica 15'!$B$3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'Amica 15'!$A$4:$A$36</c:f>
              <c:strCache>
                <c:ptCount val="33"/>
                <c:pt idx="0">
                  <c:v>Loose Connection</c:v>
                </c:pt>
                <c:pt idx="1">
                  <c:v>Cutout Tripping / Adjusted</c:v>
                </c:pt>
                <c:pt idx="2">
                  <c:v>Other Party Complaint</c:v>
                </c:pt>
                <c:pt idx="3">
                  <c:v>Repaired &amp; Resolved</c:v>
                </c:pt>
                <c:pt idx="4">
                  <c:v>Thermostat Adjustement / Replaced</c:v>
                </c:pt>
                <c:pt idx="5">
                  <c:v>Set OK after service</c:v>
                </c:pt>
                <c:pt idx="6">
                  <c:v>Geyser found OK</c:v>
                </c:pt>
                <c:pt idx="7">
                  <c:v>Dry heating</c:v>
                </c:pt>
                <c:pt idx="8">
                  <c:v>Geyser Installation</c:v>
                </c:pt>
                <c:pt idx="9">
                  <c:v>Connection OK</c:v>
                </c:pt>
                <c:pt idx="10">
                  <c:v>Element Change / Adjusted</c:v>
                </c:pt>
                <c:pt idx="11">
                  <c:v>Customer Socket / input Problem</c:v>
                </c:pt>
                <c:pt idx="12">
                  <c:v>Service Problem / Service Done</c:v>
                </c:pt>
                <c:pt idx="13">
                  <c:v>Refitted</c:v>
                </c:pt>
                <c:pt idx="14">
                  <c:v>Not Working</c:v>
                </c:pt>
                <c:pt idx="15">
                  <c:v>Safety valve Replaced</c:v>
                </c:pt>
                <c:pt idx="16">
                  <c:v>Setting Problem </c:v>
                </c:pt>
                <c:pt idx="17">
                  <c:v>Pipes problem adjusted</c:v>
                </c:pt>
                <c:pt idx="18">
                  <c:v>Leakage from Pipes</c:v>
                </c:pt>
                <c:pt idx="19">
                  <c:v>Geyser Service</c:v>
                </c:pt>
                <c:pt idx="20">
                  <c:v>Outlet pipe Loose</c:v>
                </c:pt>
                <c:pt idx="21">
                  <c:v>Water Leakage</c:v>
                </c:pt>
                <c:pt idx="22">
                  <c:v>Water Connection</c:v>
                </c:pt>
                <c:pt idx="23">
                  <c:v>Leakage problem adjusted</c:v>
                </c:pt>
                <c:pt idx="24">
                  <c:v>Pipe Replaced</c:v>
                </c:pt>
                <c:pt idx="25">
                  <c:v>Element Salt Problem</c:v>
                </c:pt>
                <c:pt idx="26">
                  <c:v>Cover fitting adjustement</c:v>
                </c:pt>
                <c:pt idx="27">
                  <c:v>Sound Problem Adjusted</c:v>
                </c:pt>
                <c:pt idx="28">
                  <c:v>Hose Pipe Leakage</c:v>
                </c:pt>
                <c:pt idx="29">
                  <c:v>Customer Educated</c:v>
                </c:pt>
                <c:pt idx="30">
                  <c:v>Hot water Choked</c:v>
                </c:pt>
                <c:pt idx="31">
                  <c:v>Valve damaged</c:v>
                </c:pt>
                <c:pt idx="32">
                  <c:v>Overload Trip</c:v>
                </c:pt>
              </c:strCache>
            </c:strRef>
          </c:cat>
          <c:val>
            <c:numRef>
              <c:f>'Amica 15'!$B$4:$B$36</c:f>
              <c:numCache>
                <c:formatCode>General</c:formatCode>
                <c:ptCount val="33"/>
                <c:pt idx="0">
                  <c:v>431</c:v>
                </c:pt>
                <c:pt idx="1">
                  <c:v>233</c:v>
                </c:pt>
                <c:pt idx="2">
                  <c:v>102</c:v>
                </c:pt>
                <c:pt idx="3">
                  <c:v>46</c:v>
                </c:pt>
                <c:pt idx="4">
                  <c:v>44</c:v>
                </c:pt>
                <c:pt idx="5">
                  <c:v>40</c:v>
                </c:pt>
                <c:pt idx="6">
                  <c:v>33</c:v>
                </c:pt>
                <c:pt idx="7">
                  <c:v>19</c:v>
                </c:pt>
                <c:pt idx="8">
                  <c:v>12</c:v>
                </c:pt>
                <c:pt idx="9">
                  <c:v>11</c:v>
                </c:pt>
                <c:pt idx="10">
                  <c:v>6</c:v>
                </c:pt>
                <c:pt idx="11">
                  <c:v>5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0020736"/>
        <c:axId val="50022656"/>
      </c:barChart>
      <c:lineChart>
        <c:grouping val="stacked"/>
        <c:varyColors val="0"/>
        <c:ser>
          <c:idx val="1"/>
          <c:order val="1"/>
          <c:tx>
            <c:strRef>
              <c:f>'Amica 15'!$D$3</c:f>
              <c:strCache>
                <c:ptCount val="1"/>
                <c:pt idx="0">
                  <c:v>Cumulative Percentage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triangle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'Amica 15'!$A$4:$A$36</c:f>
              <c:strCache>
                <c:ptCount val="33"/>
                <c:pt idx="0">
                  <c:v>Loose Connection</c:v>
                </c:pt>
                <c:pt idx="1">
                  <c:v>Cutout Tripping / Adjusted</c:v>
                </c:pt>
                <c:pt idx="2">
                  <c:v>Other Party Complaint</c:v>
                </c:pt>
                <c:pt idx="3">
                  <c:v>Repaired &amp; Resolved</c:v>
                </c:pt>
                <c:pt idx="4">
                  <c:v>Thermostat Adjustement / Replaced</c:v>
                </c:pt>
                <c:pt idx="5">
                  <c:v>Set OK after service</c:v>
                </c:pt>
                <c:pt idx="6">
                  <c:v>Geyser found OK</c:v>
                </c:pt>
                <c:pt idx="7">
                  <c:v>Dry heating</c:v>
                </c:pt>
                <c:pt idx="8">
                  <c:v>Geyser Installation</c:v>
                </c:pt>
                <c:pt idx="9">
                  <c:v>Connection OK</c:v>
                </c:pt>
                <c:pt idx="10">
                  <c:v>Element Change / Adjusted</c:v>
                </c:pt>
                <c:pt idx="11">
                  <c:v>Customer Socket / input Problem</c:v>
                </c:pt>
                <c:pt idx="12">
                  <c:v>Service Problem / Service Done</c:v>
                </c:pt>
                <c:pt idx="13">
                  <c:v>Refitted</c:v>
                </c:pt>
                <c:pt idx="14">
                  <c:v>Not Working</c:v>
                </c:pt>
                <c:pt idx="15">
                  <c:v>Safety valve Replaced</c:v>
                </c:pt>
                <c:pt idx="16">
                  <c:v>Setting Problem </c:v>
                </c:pt>
                <c:pt idx="17">
                  <c:v>Pipes problem adjusted</c:v>
                </c:pt>
                <c:pt idx="18">
                  <c:v>Leakage from Pipes</c:v>
                </c:pt>
                <c:pt idx="19">
                  <c:v>Geyser Service</c:v>
                </c:pt>
                <c:pt idx="20">
                  <c:v>Outlet pipe Loose</c:v>
                </c:pt>
                <c:pt idx="21">
                  <c:v>Water Leakage</c:v>
                </c:pt>
                <c:pt idx="22">
                  <c:v>Water Connection</c:v>
                </c:pt>
                <c:pt idx="23">
                  <c:v>Leakage problem adjusted</c:v>
                </c:pt>
                <c:pt idx="24">
                  <c:v>Pipe Replaced</c:v>
                </c:pt>
                <c:pt idx="25">
                  <c:v>Element Salt Problem</c:v>
                </c:pt>
                <c:pt idx="26">
                  <c:v>Cover fitting adjustement</c:v>
                </c:pt>
                <c:pt idx="27">
                  <c:v>Sound Problem Adjusted</c:v>
                </c:pt>
                <c:pt idx="28">
                  <c:v>Hose Pipe Leakage</c:v>
                </c:pt>
                <c:pt idx="29">
                  <c:v>Customer Educated</c:v>
                </c:pt>
                <c:pt idx="30">
                  <c:v>Hot water Choked</c:v>
                </c:pt>
                <c:pt idx="31">
                  <c:v>Valve damaged</c:v>
                </c:pt>
                <c:pt idx="32">
                  <c:v>Overload Trip</c:v>
                </c:pt>
              </c:strCache>
            </c:strRef>
          </c:cat>
          <c:val>
            <c:numRef>
              <c:f>'Amica 15'!$D$4:$D$36</c:f>
              <c:numCache>
                <c:formatCode>0%</c:formatCode>
                <c:ptCount val="33"/>
                <c:pt idx="0">
                  <c:v>0.42588932806324109</c:v>
                </c:pt>
                <c:pt idx="1">
                  <c:v>0.65612648221343872</c:v>
                </c:pt>
                <c:pt idx="2">
                  <c:v>0.75691699604743079</c:v>
                </c:pt>
                <c:pt idx="3">
                  <c:v>0.80237154150197632</c:v>
                </c:pt>
                <c:pt idx="4">
                  <c:v>0.8458498023715415</c:v>
                </c:pt>
                <c:pt idx="5">
                  <c:v>0.88537549407114624</c:v>
                </c:pt>
                <c:pt idx="6">
                  <c:v>0.91798418972332019</c:v>
                </c:pt>
                <c:pt idx="7">
                  <c:v>0.93675889328063244</c:v>
                </c:pt>
                <c:pt idx="8">
                  <c:v>0.9486166007905138</c:v>
                </c:pt>
                <c:pt idx="9">
                  <c:v>0.95948616600790515</c:v>
                </c:pt>
                <c:pt idx="10">
                  <c:v>0.96541501976284583</c:v>
                </c:pt>
                <c:pt idx="11">
                  <c:v>0.97035573122529639</c:v>
                </c:pt>
                <c:pt idx="12">
                  <c:v>0.97332015810276684</c:v>
                </c:pt>
                <c:pt idx="13">
                  <c:v>0.97628458498023718</c:v>
                </c:pt>
                <c:pt idx="14">
                  <c:v>0.97826086956521741</c:v>
                </c:pt>
                <c:pt idx="15">
                  <c:v>0.98023715415019763</c:v>
                </c:pt>
                <c:pt idx="16">
                  <c:v>0.98221343873517786</c:v>
                </c:pt>
                <c:pt idx="17">
                  <c:v>0.98418972332015808</c:v>
                </c:pt>
                <c:pt idx="18">
                  <c:v>0.98616600790513831</c:v>
                </c:pt>
                <c:pt idx="19">
                  <c:v>0.98715415019762842</c:v>
                </c:pt>
                <c:pt idx="20">
                  <c:v>0.98814229249011853</c:v>
                </c:pt>
                <c:pt idx="21">
                  <c:v>0.98913043478260865</c:v>
                </c:pt>
                <c:pt idx="22">
                  <c:v>0.99011857707509876</c:v>
                </c:pt>
                <c:pt idx="23">
                  <c:v>0.99110671936758898</c:v>
                </c:pt>
                <c:pt idx="24">
                  <c:v>0.9920948616600791</c:v>
                </c:pt>
                <c:pt idx="25">
                  <c:v>0.99308300395256921</c:v>
                </c:pt>
                <c:pt idx="26">
                  <c:v>0.99407114624505932</c:v>
                </c:pt>
                <c:pt idx="27">
                  <c:v>0.99505928853754944</c:v>
                </c:pt>
                <c:pt idx="28">
                  <c:v>0.99604743083003955</c:v>
                </c:pt>
                <c:pt idx="29">
                  <c:v>0.99703557312252966</c:v>
                </c:pt>
                <c:pt idx="30">
                  <c:v>0.99802371541501977</c:v>
                </c:pt>
                <c:pt idx="31">
                  <c:v>0.99901185770750989</c:v>
                </c:pt>
                <c:pt idx="3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89984"/>
        <c:axId val="50028928"/>
      </c:lineChart>
      <c:catAx>
        <c:axId val="500207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50022656"/>
        <c:crosses val="autoZero"/>
        <c:auto val="1"/>
        <c:lblAlgn val="ctr"/>
        <c:lblOffset val="100"/>
        <c:noMultiLvlLbl val="0"/>
      </c:catAx>
      <c:valAx>
        <c:axId val="500226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50020736"/>
        <c:crosses val="autoZero"/>
        <c:crossBetween val="between"/>
        <c:majorUnit val="100"/>
      </c:valAx>
      <c:valAx>
        <c:axId val="500289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50089984"/>
        <c:crosses val="max"/>
        <c:crossBetween val="between"/>
      </c:valAx>
      <c:catAx>
        <c:axId val="50089984"/>
        <c:scaling>
          <c:orientation val="minMax"/>
        </c:scaling>
        <c:delete val="1"/>
        <c:axPos val="b"/>
        <c:majorTickMark val="out"/>
        <c:minorTickMark val="none"/>
        <c:tickLblPos val="nextTo"/>
        <c:crossAx val="5002892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2025-Loose connection,not working Market Complaint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'AMICA 25'!$N$3:$N$25</c:f>
              <c:strCache>
                <c:ptCount val="23"/>
                <c:pt idx="0">
                  <c:v>Patna</c:v>
                </c:pt>
                <c:pt idx="1">
                  <c:v>Jalandhar</c:v>
                </c:pt>
                <c:pt idx="2">
                  <c:v>New Delhi</c:v>
                </c:pt>
                <c:pt idx="3">
                  <c:v>Lucknow</c:v>
                </c:pt>
                <c:pt idx="4">
                  <c:v>Bengaluru</c:v>
                </c:pt>
                <c:pt idx="5">
                  <c:v>Ghaziabad</c:v>
                </c:pt>
                <c:pt idx="6">
                  <c:v>Faridabad</c:v>
                </c:pt>
                <c:pt idx="7">
                  <c:v>Secunderabad</c:v>
                </c:pt>
                <c:pt idx="8">
                  <c:v>Vijayawada</c:v>
                </c:pt>
                <c:pt idx="9">
                  <c:v>Jaipur</c:v>
                </c:pt>
                <c:pt idx="10">
                  <c:v>Ranchi</c:v>
                </c:pt>
                <c:pt idx="11">
                  <c:v>Bhubaneshwar</c:v>
                </c:pt>
                <c:pt idx="12">
                  <c:v>Kolkata</c:v>
                </c:pt>
                <c:pt idx="13">
                  <c:v>Chennai</c:v>
                </c:pt>
                <c:pt idx="14">
                  <c:v>Indore</c:v>
                </c:pt>
                <c:pt idx="15">
                  <c:v>Coimbatore</c:v>
                </c:pt>
                <c:pt idx="16">
                  <c:v>Guwahati</c:v>
                </c:pt>
                <c:pt idx="17">
                  <c:v>Madurai</c:v>
                </c:pt>
                <c:pt idx="18">
                  <c:v>Ahmedabad</c:v>
                </c:pt>
                <c:pt idx="19">
                  <c:v>Kochi</c:v>
                </c:pt>
                <c:pt idx="20">
                  <c:v>Mumbai</c:v>
                </c:pt>
                <c:pt idx="21">
                  <c:v>Pune</c:v>
                </c:pt>
                <c:pt idx="22">
                  <c:v>Raipur</c:v>
                </c:pt>
              </c:strCache>
            </c:strRef>
          </c:cat>
          <c:val>
            <c:numRef>
              <c:f>'AMICA 25'!$O$3:$O$25</c:f>
              <c:numCache>
                <c:formatCode>General</c:formatCode>
                <c:ptCount val="23"/>
                <c:pt idx="0">
                  <c:v>129</c:v>
                </c:pt>
                <c:pt idx="1">
                  <c:v>111</c:v>
                </c:pt>
                <c:pt idx="2">
                  <c:v>88</c:v>
                </c:pt>
                <c:pt idx="3">
                  <c:v>82</c:v>
                </c:pt>
                <c:pt idx="4">
                  <c:v>69</c:v>
                </c:pt>
                <c:pt idx="5">
                  <c:v>47</c:v>
                </c:pt>
                <c:pt idx="6">
                  <c:v>45</c:v>
                </c:pt>
                <c:pt idx="7">
                  <c:v>20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10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0513024"/>
        <c:axId val="50514560"/>
      </c:barChart>
      <c:catAx>
        <c:axId val="505130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50514560"/>
        <c:crosses val="autoZero"/>
        <c:auto val="1"/>
        <c:lblAlgn val="ctr"/>
        <c:lblOffset val="100"/>
        <c:noMultiLvlLbl val="0"/>
      </c:catAx>
      <c:valAx>
        <c:axId val="505145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50513024"/>
        <c:crosses val="autoZero"/>
        <c:crossBetween val="between"/>
        <c:majorUnit val="50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Model : 2025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'Amica 25'!$B$1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'Amica 25'!$A$2:$A$26</c:f>
              <c:strCache>
                <c:ptCount val="25"/>
                <c:pt idx="0">
                  <c:v>Loose Connection</c:v>
                </c:pt>
                <c:pt idx="1">
                  <c:v>Cut Out Trip/Reset</c:v>
                </c:pt>
                <c:pt idx="2">
                  <c:v>Thermostat Adjustment</c:v>
                </c:pt>
                <c:pt idx="3">
                  <c:v>Repair OK</c:v>
                </c:pt>
                <c:pt idx="4">
                  <c:v>Other Party</c:v>
                </c:pt>
                <c:pt idx="5">
                  <c:v>Service</c:v>
                </c:pt>
                <c:pt idx="6">
                  <c:v>Working OK</c:v>
                </c:pt>
                <c:pt idx="7">
                  <c:v>Connection Pipe</c:v>
                </c:pt>
                <c:pt idx="8">
                  <c:v>House Wiring Issue</c:v>
                </c:pt>
                <c:pt idx="9">
                  <c:v>Pipe Leakage</c:v>
                </c:pt>
                <c:pt idx="10">
                  <c:v>Dry Heat Cutt Off</c:v>
                </c:pt>
                <c:pt idx="11">
                  <c:v>Safety Valave</c:v>
                </c:pt>
                <c:pt idx="12">
                  <c:v>Hot Water Check</c:v>
                </c:pt>
                <c:pt idx="13">
                  <c:v>Loose Nut Tight</c:v>
                </c:pt>
                <c:pt idx="14">
                  <c:v>No Waranty Card</c:v>
                </c:pt>
                <c:pt idx="15">
                  <c:v>Duplicate Call</c:v>
                </c:pt>
                <c:pt idx="16">
                  <c:v>Element Issue</c:v>
                </c:pt>
                <c:pt idx="17">
                  <c:v>Fitting Problem</c:v>
                </c:pt>
                <c:pt idx="18">
                  <c:v>Leakage from Pipe</c:v>
                </c:pt>
                <c:pt idx="19">
                  <c:v>Not Working</c:v>
                </c:pt>
                <c:pt idx="20">
                  <c:v>Tank Clean</c:v>
                </c:pt>
                <c:pt idx="21">
                  <c:v>Outlet  Pipe Jam</c:v>
                </c:pt>
                <c:pt idx="22">
                  <c:v>Wire Solding</c:v>
                </c:pt>
                <c:pt idx="23">
                  <c:v>Pump</c:v>
                </c:pt>
                <c:pt idx="24">
                  <c:v>Widing Replace</c:v>
                </c:pt>
              </c:strCache>
            </c:strRef>
          </c:cat>
          <c:val>
            <c:numRef>
              <c:f>'Amica 25'!$B$2:$B$26</c:f>
              <c:numCache>
                <c:formatCode>General</c:formatCode>
                <c:ptCount val="25"/>
                <c:pt idx="0">
                  <c:v>264</c:v>
                </c:pt>
                <c:pt idx="1">
                  <c:v>87</c:v>
                </c:pt>
                <c:pt idx="2">
                  <c:v>74</c:v>
                </c:pt>
                <c:pt idx="3">
                  <c:v>64</c:v>
                </c:pt>
                <c:pt idx="4">
                  <c:v>51</c:v>
                </c:pt>
                <c:pt idx="5">
                  <c:v>48</c:v>
                </c:pt>
                <c:pt idx="6">
                  <c:v>44</c:v>
                </c:pt>
                <c:pt idx="7">
                  <c:v>6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0511232"/>
        <c:axId val="50848128"/>
      </c:barChart>
      <c:lineChart>
        <c:grouping val="standard"/>
        <c:varyColors val="0"/>
        <c:ser>
          <c:idx val="1"/>
          <c:order val="1"/>
          <c:tx>
            <c:strRef>
              <c:f>'Amica 25'!$D$1</c:f>
              <c:strCache>
                <c:ptCount val="1"/>
                <c:pt idx="0">
                  <c:v>Cumulative Percentage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triangle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'Amica 25'!$A$2:$A$26</c:f>
              <c:strCache>
                <c:ptCount val="25"/>
                <c:pt idx="0">
                  <c:v>Loose Connection</c:v>
                </c:pt>
                <c:pt idx="1">
                  <c:v>Cut Out Trip/Reset</c:v>
                </c:pt>
                <c:pt idx="2">
                  <c:v>Thermostat Adjustment</c:v>
                </c:pt>
                <c:pt idx="3">
                  <c:v>Repair OK</c:v>
                </c:pt>
                <c:pt idx="4">
                  <c:v>Other Party</c:v>
                </c:pt>
                <c:pt idx="5">
                  <c:v>Service</c:v>
                </c:pt>
                <c:pt idx="6">
                  <c:v>Working OK</c:v>
                </c:pt>
                <c:pt idx="7">
                  <c:v>Connection Pipe</c:v>
                </c:pt>
                <c:pt idx="8">
                  <c:v>House Wiring Issue</c:v>
                </c:pt>
                <c:pt idx="9">
                  <c:v>Pipe Leakage</c:v>
                </c:pt>
                <c:pt idx="10">
                  <c:v>Dry Heat Cutt Off</c:v>
                </c:pt>
                <c:pt idx="11">
                  <c:v>Safety Valave</c:v>
                </c:pt>
                <c:pt idx="12">
                  <c:v>Hot Water Check</c:v>
                </c:pt>
                <c:pt idx="13">
                  <c:v>Loose Nut Tight</c:v>
                </c:pt>
                <c:pt idx="14">
                  <c:v>No Waranty Card</c:v>
                </c:pt>
                <c:pt idx="15">
                  <c:v>Duplicate Call</c:v>
                </c:pt>
                <c:pt idx="16">
                  <c:v>Element Issue</c:v>
                </c:pt>
                <c:pt idx="17">
                  <c:v>Fitting Problem</c:v>
                </c:pt>
                <c:pt idx="18">
                  <c:v>Leakage from Pipe</c:v>
                </c:pt>
                <c:pt idx="19">
                  <c:v>Not Working</c:v>
                </c:pt>
                <c:pt idx="20">
                  <c:v>Tank Clean</c:v>
                </c:pt>
                <c:pt idx="21">
                  <c:v>Outlet  Pipe Jam</c:v>
                </c:pt>
                <c:pt idx="22">
                  <c:v>Wire Solding</c:v>
                </c:pt>
                <c:pt idx="23">
                  <c:v>Pump</c:v>
                </c:pt>
                <c:pt idx="24">
                  <c:v>Widing Replace</c:v>
                </c:pt>
              </c:strCache>
            </c:strRef>
          </c:cat>
          <c:val>
            <c:numRef>
              <c:f>'Amica 25'!$D$2:$D$26</c:f>
              <c:numCache>
                <c:formatCode>0%</c:formatCode>
                <c:ptCount val="25"/>
                <c:pt idx="0">
                  <c:v>0.39699248120300751</c:v>
                </c:pt>
                <c:pt idx="1">
                  <c:v>0.52781954887218041</c:v>
                </c:pt>
                <c:pt idx="2">
                  <c:v>0.63909774436090228</c:v>
                </c:pt>
                <c:pt idx="3">
                  <c:v>0.73533834586466162</c:v>
                </c:pt>
                <c:pt idx="4">
                  <c:v>0.81203007518796988</c:v>
                </c:pt>
                <c:pt idx="5">
                  <c:v>0.88421052631578945</c:v>
                </c:pt>
                <c:pt idx="6">
                  <c:v>0.9503759398496241</c:v>
                </c:pt>
                <c:pt idx="7">
                  <c:v>0.95939849624060147</c:v>
                </c:pt>
                <c:pt idx="8">
                  <c:v>0.9654135338345865</c:v>
                </c:pt>
                <c:pt idx="9">
                  <c:v>0.97142857142857142</c:v>
                </c:pt>
                <c:pt idx="10">
                  <c:v>0.97593984962406011</c:v>
                </c:pt>
                <c:pt idx="11">
                  <c:v>0.97894736842105268</c:v>
                </c:pt>
                <c:pt idx="12">
                  <c:v>0.98195488721804514</c:v>
                </c:pt>
                <c:pt idx="13">
                  <c:v>0.98345864661654137</c:v>
                </c:pt>
                <c:pt idx="14">
                  <c:v>0.98496240601503759</c:v>
                </c:pt>
                <c:pt idx="15">
                  <c:v>0.98646616541353382</c:v>
                </c:pt>
                <c:pt idx="16">
                  <c:v>0.98796992481203005</c:v>
                </c:pt>
                <c:pt idx="17">
                  <c:v>0.98947368421052628</c:v>
                </c:pt>
                <c:pt idx="18">
                  <c:v>0.99097744360902251</c:v>
                </c:pt>
                <c:pt idx="19">
                  <c:v>0.99248120300751874</c:v>
                </c:pt>
                <c:pt idx="20">
                  <c:v>0.99398496240601508</c:v>
                </c:pt>
                <c:pt idx="21">
                  <c:v>0.99548872180451131</c:v>
                </c:pt>
                <c:pt idx="22">
                  <c:v>0.99699248120300754</c:v>
                </c:pt>
                <c:pt idx="23">
                  <c:v>0.99849624060150377</c:v>
                </c:pt>
                <c:pt idx="2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015040"/>
        <c:axId val="50850432"/>
      </c:lineChart>
      <c:catAx>
        <c:axId val="5051123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50848128"/>
        <c:crosses val="autoZero"/>
        <c:auto val="1"/>
        <c:lblAlgn val="ctr"/>
        <c:lblOffset val="100"/>
        <c:noMultiLvlLbl val="0"/>
      </c:catAx>
      <c:valAx>
        <c:axId val="508481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50511232"/>
        <c:crosses val="autoZero"/>
        <c:crossBetween val="between"/>
        <c:majorUnit val="100"/>
      </c:valAx>
      <c:valAx>
        <c:axId val="508504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51015040"/>
        <c:crosses val="max"/>
        <c:crossBetween val="between"/>
      </c:valAx>
      <c:catAx>
        <c:axId val="51015040"/>
        <c:scaling>
          <c:orientation val="minMax"/>
        </c:scaling>
        <c:delete val="1"/>
        <c:axPos val="b"/>
        <c:majorTickMark val="out"/>
        <c:minorTickMark val="none"/>
        <c:tickLblPos val="nextTo"/>
        <c:crossAx val="508504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2415-Loose connection,not working Market Complaint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'Qube 15'!$O$3:$O$24</c:f>
              <c:strCache>
                <c:ptCount val="22"/>
                <c:pt idx="0">
                  <c:v>Secunderabad</c:v>
                </c:pt>
                <c:pt idx="1">
                  <c:v>New Delhi</c:v>
                </c:pt>
                <c:pt idx="2">
                  <c:v>Ghaziabad</c:v>
                </c:pt>
                <c:pt idx="3">
                  <c:v>Kolkata</c:v>
                </c:pt>
                <c:pt idx="4">
                  <c:v>Bhubaneshwar</c:v>
                </c:pt>
                <c:pt idx="5">
                  <c:v>Vijayawada</c:v>
                </c:pt>
                <c:pt idx="6">
                  <c:v>Lucknow</c:v>
                </c:pt>
                <c:pt idx="7">
                  <c:v>Jaipur</c:v>
                </c:pt>
                <c:pt idx="8">
                  <c:v>Patna</c:v>
                </c:pt>
                <c:pt idx="9">
                  <c:v>Bengaluru</c:v>
                </c:pt>
                <c:pt idx="10">
                  <c:v>Ranchi</c:v>
                </c:pt>
                <c:pt idx="11">
                  <c:v>Guwahati</c:v>
                </c:pt>
                <c:pt idx="12">
                  <c:v>Indore</c:v>
                </c:pt>
                <c:pt idx="13">
                  <c:v>Mumbai</c:v>
                </c:pt>
                <c:pt idx="14">
                  <c:v>Coimbatore</c:v>
                </c:pt>
                <c:pt idx="15">
                  <c:v>Ahmedabad</c:v>
                </c:pt>
                <c:pt idx="16">
                  <c:v>Chennai</c:v>
                </c:pt>
                <c:pt idx="17">
                  <c:v>Faridabad</c:v>
                </c:pt>
                <c:pt idx="18">
                  <c:v>Madurai</c:v>
                </c:pt>
                <c:pt idx="19">
                  <c:v>Nagpur</c:v>
                </c:pt>
                <c:pt idx="20">
                  <c:v>Pune</c:v>
                </c:pt>
                <c:pt idx="21">
                  <c:v>Raipur</c:v>
                </c:pt>
              </c:strCache>
            </c:strRef>
          </c:cat>
          <c:val>
            <c:numRef>
              <c:f>'Qube 15'!$P$3:$P$24</c:f>
              <c:numCache>
                <c:formatCode>General</c:formatCode>
                <c:ptCount val="22"/>
                <c:pt idx="0">
                  <c:v>51</c:v>
                </c:pt>
                <c:pt idx="1">
                  <c:v>42</c:v>
                </c:pt>
                <c:pt idx="2">
                  <c:v>37</c:v>
                </c:pt>
                <c:pt idx="3">
                  <c:v>33</c:v>
                </c:pt>
                <c:pt idx="4">
                  <c:v>30</c:v>
                </c:pt>
                <c:pt idx="5">
                  <c:v>30</c:v>
                </c:pt>
                <c:pt idx="6">
                  <c:v>26</c:v>
                </c:pt>
                <c:pt idx="7">
                  <c:v>26</c:v>
                </c:pt>
                <c:pt idx="8">
                  <c:v>25</c:v>
                </c:pt>
                <c:pt idx="9">
                  <c:v>22</c:v>
                </c:pt>
                <c:pt idx="10">
                  <c:v>18</c:v>
                </c:pt>
                <c:pt idx="11">
                  <c:v>13</c:v>
                </c:pt>
                <c:pt idx="12">
                  <c:v>12</c:v>
                </c:pt>
                <c:pt idx="13">
                  <c:v>8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9771648"/>
        <c:axId val="49862528"/>
      </c:barChart>
      <c:catAx>
        <c:axId val="497716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862528"/>
        <c:crosses val="autoZero"/>
        <c:auto val="1"/>
        <c:lblAlgn val="ctr"/>
        <c:lblOffset val="100"/>
        <c:noMultiLvlLbl val="0"/>
      </c:catAx>
      <c:valAx>
        <c:axId val="498625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4977164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 sz="105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Model : 2415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'Qube 15'!$B$1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'Qube 15'!$A$2:$A$23</c:f>
              <c:strCache>
                <c:ptCount val="22"/>
                <c:pt idx="0">
                  <c:v>Loose Connection</c:v>
                </c:pt>
                <c:pt idx="1">
                  <c:v>CutOut Reset</c:v>
                </c:pt>
                <c:pt idx="2">
                  <c:v>Repaired OK</c:v>
                </c:pt>
                <c:pt idx="3">
                  <c:v>Thermostat Adjustment</c:v>
                </c:pt>
                <c:pt idx="4">
                  <c:v>Service</c:v>
                </c:pt>
                <c:pt idx="5">
                  <c:v>Other party</c:v>
                </c:pt>
                <c:pt idx="6">
                  <c:v>Not Working/Dry Heat</c:v>
                </c:pt>
                <c:pt idx="7">
                  <c:v>Working OK</c:v>
                </c:pt>
                <c:pt idx="8">
                  <c:v>Pipe Adjust</c:v>
                </c:pt>
                <c:pt idx="9">
                  <c:v>Safety Valve</c:v>
                </c:pt>
                <c:pt idx="10">
                  <c:v>Installation </c:v>
                </c:pt>
                <c:pt idx="11">
                  <c:v>Noise Problem</c:v>
                </c:pt>
                <c:pt idx="12">
                  <c:v>replacement</c:v>
                </c:pt>
                <c:pt idx="13">
                  <c:v>re fitted properly</c:v>
                </c:pt>
                <c:pt idx="14">
                  <c:v>Hose Leakage</c:v>
                </c:pt>
                <c:pt idx="15">
                  <c:v>Tagged</c:v>
                </c:pt>
                <c:pt idx="16">
                  <c:v>Knob changed</c:v>
                </c:pt>
                <c:pt idx="17">
                  <c:v>Overload,reset</c:v>
                </c:pt>
                <c:pt idx="18">
                  <c:v>Proper fitting done ok</c:v>
                </c:pt>
                <c:pt idx="19">
                  <c:v>NCB seetting</c:v>
                </c:pt>
                <c:pt idx="20">
                  <c:v>Water not coming tap</c:v>
                </c:pt>
                <c:pt idx="21">
                  <c:v>on off switch problem adjustment</c:v>
                </c:pt>
              </c:strCache>
            </c:strRef>
          </c:cat>
          <c:val>
            <c:numRef>
              <c:f>'Qube 15'!$B$2:$B$23</c:f>
              <c:numCache>
                <c:formatCode>General</c:formatCode>
                <c:ptCount val="22"/>
                <c:pt idx="0">
                  <c:v>159</c:v>
                </c:pt>
                <c:pt idx="1">
                  <c:v>88</c:v>
                </c:pt>
                <c:pt idx="2">
                  <c:v>43</c:v>
                </c:pt>
                <c:pt idx="3">
                  <c:v>31</c:v>
                </c:pt>
                <c:pt idx="4">
                  <c:v>16</c:v>
                </c:pt>
                <c:pt idx="5">
                  <c:v>15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6</c:v>
                </c:pt>
                <c:pt idx="10">
                  <c:v>4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4369280"/>
        <c:axId val="74416896"/>
      </c:barChart>
      <c:lineChart>
        <c:grouping val="standard"/>
        <c:varyColors val="0"/>
        <c:ser>
          <c:idx val="1"/>
          <c:order val="1"/>
          <c:tx>
            <c:strRef>
              <c:f>'Qube 15'!$D$1</c:f>
              <c:strCache>
                <c:ptCount val="1"/>
                <c:pt idx="0">
                  <c:v>Cumulative Percentage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triangle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'Qube 15'!$A$2:$A$23</c:f>
              <c:strCache>
                <c:ptCount val="22"/>
                <c:pt idx="0">
                  <c:v>Loose Connection</c:v>
                </c:pt>
                <c:pt idx="1">
                  <c:v>CutOut Reset</c:v>
                </c:pt>
                <c:pt idx="2">
                  <c:v>Repaired OK</c:v>
                </c:pt>
                <c:pt idx="3">
                  <c:v>Thermostat Adjustment</c:v>
                </c:pt>
                <c:pt idx="4">
                  <c:v>Service</c:v>
                </c:pt>
                <c:pt idx="5">
                  <c:v>Other party</c:v>
                </c:pt>
                <c:pt idx="6">
                  <c:v>Not Working/Dry Heat</c:v>
                </c:pt>
                <c:pt idx="7">
                  <c:v>Working OK</c:v>
                </c:pt>
                <c:pt idx="8">
                  <c:v>Pipe Adjust</c:v>
                </c:pt>
                <c:pt idx="9">
                  <c:v>Safety Valve</c:v>
                </c:pt>
                <c:pt idx="10">
                  <c:v>Installation </c:v>
                </c:pt>
                <c:pt idx="11">
                  <c:v>Noise Problem</c:v>
                </c:pt>
                <c:pt idx="12">
                  <c:v>replacement</c:v>
                </c:pt>
                <c:pt idx="13">
                  <c:v>re fitted properly</c:v>
                </c:pt>
                <c:pt idx="14">
                  <c:v>Hose Leakage</c:v>
                </c:pt>
                <c:pt idx="15">
                  <c:v>Tagged</c:v>
                </c:pt>
                <c:pt idx="16">
                  <c:v>Knob changed</c:v>
                </c:pt>
                <c:pt idx="17">
                  <c:v>Overload,reset</c:v>
                </c:pt>
                <c:pt idx="18">
                  <c:v>Proper fitting done ok</c:v>
                </c:pt>
                <c:pt idx="19">
                  <c:v>NCB seetting</c:v>
                </c:pt>
                <c:pt idx="20">
                  <c:v>Water not coming tap</c:v>
                </c:pt>
                <c:pt idx="21">
                  <c:v>on off switch problem adjustment</c:v>
                </c:pt>
              </c:strCache>
            </c:strRef>
          </c:cat>
          <c:val>
            <c:numRef>
              <c:f>'Qube 15'!$D$2:$D$23</c:f>
              <c:numCache>
                <c:formatCode>0%</c:formatCode>
                <c:ptCount val="22"/>
                <c:pt idx="0">
                  <c:v>0.39552238805970147</c:v>
                </c:pt>
                <c:pt idx="1">
                  <c:v>0.61442786069651745</c:v>
                </c:pt>
                <c:pt idx="2">
                  <c:v>0.72139303482587069</c:v>
                </c:pt>
                <c:pt idx="3">
                  <c:v>0.79850746268656714</c:v>
                </c:pt>
                <c:pt idx="4">
                  <c:v>0.8383084577114428</c:v>
                </c:pt>
                <c:pt idx="5">
                  <c:v>0.87562189054726369</c:v>
                </c:pt>
                <c:pt idx="6">
                  <c:v>0.89800995024875618</c:v>
                </c:pt>
                <c:pt idx="7">
                  <c:v>0.92039800995024879</c:v>
                </c:pt>
                <c:pt idx="8">
                  <c:v>0.94278606965174128</c:v>
                </c:pt>
                <c:pt idx="9">
                  <c:v>0.95771144278606968</c:v>
                </c:pt>
                <c:pt idx="10">
                  <c:v>0.96766169154228854</c:v>
                </c:pt>
                <c:pt idx="11">
                  <c:v>0.97512437810945274</c:v>
                </c:pt>
                <c:pt idx="12">
                  <c:v>0.97761194029850751</c:v>
                </c:pt>
                <c:pt idx="13">
                  <c:v>0.98009950248756217</c:v>
                </c:pt>
                <c:pt idx="14">
                  <c:v>0.98258706467661694</c:v>
                </c:pt>
                <c:pt idx="15">
                  <c:v>0.9850746268656716</c:v>
                </c:pt>
                <c:pt idx="16">
                  <c:v>0.98756218905472637</c:v>
                </c:pt>
                <c:pt idx="17">
                  <c:v>0.99004975124378114</c:v>
                </c:pt>
                <c:pt idx="18">
                  <c:v>0.9925373134328358</c:v>
                </c:pt>
                <c:pt idx="19">
                  <c:v>0.99502487562189057</c:v>
                </c:pt>
                <c:pt idx="20">
                  <c:v>0.99751243781094523</c:v>
                </c:pt>
                <c:pt idx="21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727808"/>
        <c:axId val="74418432"/>
      </c:lineChart>
      <c:catAx>
        <c:axId val="74369280"/>
        <c:scaling>
          <c:orientation val="minMax"/>
        </c:scaling>
        <c:delete val="0"/>
        <c:axPos val="b"/>
        <c:majorTickMark val="none"/>
        <c:minorTickMark val="none"/>
        <c:tickLblPos val="nextTo"/>
        <c:crossAx val="74416896"/>
        <c:crosses val="autoZero"/>
        <c:auto val="1"/>
        <c:lblAlgn val="ctr"/>
        <c:lblOffset val="100"/>
        <c:noMultiLvlLbl val="0"/>
      </c:catAx>
      <c:valAx>
        <c:axId val="744168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74369280"/>
        <c:crosses val="autoZero"/>
        <c:crossBetween val="between"/>
        <c:majorUnit val="50"/>
      </c:valAx>
      <c:valAx>
        <c:axId val="744184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74727808"/>
        <c:crosses val="max"/>
        <c:crossBetween val="between"/>
      </c:valAx>
      <c:catAx>
        <c:axId val="74727808"/>
        <c:scaling>
          <c:orientation val="minMax"/>
        </c:scaling>
        <c:delete val="1"/>
        <c:axPos val="b"/>
        <c:majorTickMark val="out"/>
        <c:minorTickMark val="none"/>
        <c:tickLblPos val="nextTo"/>
        <c:crossAx val="744184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2425-Loose connection,not working Market Complaint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'Qube 25'!$N$3:$N$20</c:f>
              <c:strCache>
                <c:ptCount val="18"/>
                <c:pt idx="0">
                  <c:v>New Delhi</c:v>
                </c:pt>
                <c:pt idx="1">
                  <c:v>Patna</c:v>
                </c:pt>
                <c:pt idx="2">
                  <c:v>Lucknow</c:v>
                </c:pt>
                <c:pt idx="3">
                  <c:v>Ghaziabad</c:v>
                </c:pt>
                <c:pt idx="4">
                  <c:v>Jalandhar</c:v>
                </c:pt>
                <c:pt idx="5">
                  <c:v>Faridabad</c:v>
                </c:pt>
                <c:pt idx="6">
                  <c:v>Guwahati</c:v>
                </c:pt>
                <c:pt idx="7">
                  <c:v>Ranchi</c:v>
                </c:pt>
                <c:pt idx="8">
                  <c:v>Bengaluru</c:v>
                </c:pt>
                <c:pt idx="9">
                  <c:v>Jaipur</c:v>
                </c:pt>
                <c:pt idx="10">
                  <c:v>Ahmedabad</c:v>
                </c:pt>
                <c:pt idx="11">
                  <c:v>Coimbatore</c:v>
                </c:pt>
                <c:pt idx="12">
                  <c:v>Madurai</c:v>
                </c:pt>
                <c:pt idx="13">
                  <c:v>Secunderabad</c:v>
                </c:pt>
                <c:pt idx="14">
                  <c:v>Vijayawada</c:v>
                </c:pt>
                <c:pt idx="15">
                  <c:v>Bhubaneshwar</c:v>
                </c:pt>
                <c:pt idx="16">
                  <c:v>Indore</c:v>
                </c:pt>
                <c:pt idx="17">
                  <c:v>Kolkata</c:v>
                </c:pt>
              </c:strCache>
            </c:strRef>
          </c:cat>
          <c:val>
            <c:numRef>
              <c:f>'Qube 25'!$O$3:$O$20</c:f>
              <c:numCache>
                <c:formatCode>General</c:formatCode>
                <c:ptCount val="18"/>
                <c:pt idx="0">
                  <c:v>39</c:v>
                </c:pt>
                <c:pt idx="1">
                  <c:v>33</c:v>
                </c:pt>
                <c:pt idx="2">
                  <c:v>28</c:v>
                </c:pt>
                <c:pt idx="3">
                  <c:v>28</c:v>
                </c:pt>
                <c:pt idx="4">
                  <c:v>13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2224000"/>
        <c:axId val="49416448"/>
      </c:barChart>
      <c:catAx>
        <c:axId val="322240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416448"/>
        <c:crosses val="autoZero"/>
        <c:auto val="1"/>
        <c:lblAlgn val="ctr"/>
        <c:lblOffset val="100"/>
        <c:noMultiLvlLbl val="0"/>
      </c:catAx>
      <c:valAx>
        <c:axId val="494164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3222400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txPr>
    <a:bodyPr/>
    <a:lstStyle/>
    <a:p>
      <a:pPr>
        <a:defRPr sz="10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7BF1-76A9-4078-BD1D-11CBD559AF71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34A4-BC47-456D-8BBC-C920744509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56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6326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2653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08980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45306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81631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17959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54286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490612" algn="l" defTabSz="8726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1122364"/>
            <a:ext cx="6858001" cy="2387600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3602042"/>
            <a:ext cx="6858001" cy="1655761"/>
          </a:xfrm>
        </p:spPr>
        <p:txBody>
          <a:bodyPr/>
          <a:lstStyle>
            <a:lvl1pPr marL="0" indent="0" algn="ctr">
              <a:buNone/>
              <a:defRPr sz="2300"/>
            </a:lvl1pPr>
            <a:lvl2pPr marL="436326" indent="0" algn="ctr">
              <a:buNone/>
              <a:defRPr sz="1900"/>
            </a:lvl2pPr>
            <a:lvl3pPr marL="872653" indent="0" algn="ctr">
              <a:buNone/>
              <a:defRPr sz="1600"/>
            </a:lvl3pPr>
            <a:lvl4pPr marL="1308980" indent="0" algn="ctr">
              <a:buNone/>
              <a:defRPr sz="1500"/>
            </a:lvl4pPr>
            <a:lvl5pPr marL="1745306" indent="0" algn="ctr">
              <a:buNone/>
              <a:defRPr sz="1500"/>
            </a:lvl5pPr>
            <a:lvl6pPr marL="2181631" indent="0" algn="ctr">
              <a:buNone/>
              <a:defRPr sz="1500"/>
            </a:lvl6pPr>
            <a:lvl7pPr marL="2617959" indent="0" algn="ctr">
              <a:buNone/>
              <a:defRPr sz="1500"/>
            </a:lvl7pPr>
            <a:lvl8pPr marL="3054286" indent="0" algn="ctr">
              <a:buNone/>
              <a:defRPr sz="1500"/>
            </a:lvl8pPr>
            <a:lvl9pPr marL="3490612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5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0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5"/>
            <a:ext cx="4038601" cy="45259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5"/>
            <a:ext cx="4038601" cy="452596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A0A3-887B-417D-B47D-9BE01FA4A968}" type="datetimeFigureOut">
              <a:rPr lang="en-US" smtClean="0"/>
              <a:pPr/>
              <a:t>27-Sep-21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5B4-1184-45F5-B782-5C76B05E9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315200" cy="685800"/>
          </a:xfrm>
          <a:prstGeom prst="homePlate">
            <a:avLst/>
          </a:prstGeom>
          <a:solidFill>
            <a:srgbClr val="085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5" tIns="43633" rIns="87265" bIns="43633"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18545" y="86386"/>
            <a:ext cx="1235819" cy="457450"/>
          </a:xfrm>
          <a:prstGeom prst="rect">
            <a:avLst/>
          </a:prstGeom>
        </p:spPr>
        <p:txBody>
          <a:bodyPr wrap="none" lIns="87265" tIns="43633" rIns="87265" bIns="43633">
            <a:spAutoFit/>
          </a:bodyPr>
          <a:lstStyle/>
          <a:p>
            <a:pPr algn="r"/>
            <a:r>
              <a:rPr lang="en-US" sz="2400" b="1" kern="1200" baseline="0" dirty="0">
                <a:solidFill>
                  <a:srgbClr val="08558C"/>
                </a:solidFill>
                <a:latin typeface="Swiss 721 SWA" pitchFamily="34" charset="0"/>
                <a:ea typeface="Segoe UI Symbol" pitchFamily="34" charset="0"/>
                <a:cs typeface="Shonar Bangla" pitchFamily="34" charset="0"/>
              </a:rPr>
              <a:t>Crompton</a:t>
            </a:r>
            <a:endParaRPr lang="en-US" sz="2400" b="1" dirty="0">
              <a:solidFill>
                <a:srgbClr val="08558C"/>
              </a:solidFill>
              <a:latin typeface="Swiss 721 SWA" pitchFamily="34" charset="0"/>
              <a:ea typeface="Segoe UI Symbol" pitchFamily="34" charset="0"/>
              <a:cs typeface="Shonar Bangl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17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A0A3-887B-417D-B47D-9BE01FA4A968}" type="datetimeFigureOut">
              <a:rPr lang="en-US" smtClean="0"/>
              <a:pPr/>
              <a:t>27-Sep-21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55B4-1184-45F5-B782-5C76B05E9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315200" cy="685800"/>
          </a:xfrm>
          <a:prstGeom prst="homePlate">
            <a:avLst/>
          </a:prstGeom>
          <a:solidFill>
            <a:srgbClr val="085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265" tIns="43633" rIns="87265" bIns="43633"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18545" y="86386"/>
            <a:ext cx="1235819" cy="457450"/>
          </a:xfrm>
          <a:prstGeom prst="rect">
            <a:avLst/>
          </a:prstGeom>
        </p:spPr>
        <p:txBody>
          <a:bodyPr wrap="none" lIns="87265" tIns="43633" rIns="87265" bIns="43633">
            <a:spAutoFit/>
          </a:bodyPr>
          <a:lstStyle/>
          <a:p>
            <a:pPr algn="r"/>
            <a:r>
              <a:rPr lang="en-US" sz="2400" b="1" kern="1200" baseline="0" dirty="0">
                <a:solidFill>
                  <a:srgbClr val="08558C"/>
                </a:solidFill>
                <a:latin typeface="Swiss 721 SWA" pitchFamily="34" charset="0"/>
                <a:ea typeface="Segoe UI Symbol" pitchFamily="34" charset="0"/>
                <a:cs typeface="Shonar Bangla" pitchFamily="34" charset="0"/>
              </a:rPr>
              <a:t>Crompton</a:t>
            </a:r>
            <a:endParaRPr lang="en-US" sz="2400" b="1" dirty="0">
              <a:solidFill>
                <a:srgbClr val="08558C"/>
              </a:solidFill>
              <a:latin typeface="Swiss 721 SWA" pitchFamily="34" charset="0"/>
              <a:ea typeface="Segoe UI Symbol" pitchFamily="34" charset="0"/>
              <a:cs typeface="Shonar Bangl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2" y="1709741"/>
            <a:ext cx="7886700" cy="285273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2" y="4589469"/>
            <a:ext cx="7886700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63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726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89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453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816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179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542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9061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825624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1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5"/>
            <a:ext cx="3868340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26" indent="0">
              <a:buNone/>
              <a:defRPr sz="1900" b="1"/>
            </a:lvl2pPr>
            <a:lvl3pPr marL="872653" indent="0">
              <a:buNone/>
              <a:defRPr sz="1600" b="1"/>
            </a:lvl3pPr>
            <a:lvl4pPr marL="1308980" indent="0">
              <a:buNone/>
              <a:defRPr sz="1500" b="1"/>
            </a:lvl4pPr>
            <a:lvl5pPr marL="1745306" indent="0">
              <a:buNone/>
              <a:defRPr sz="1500" b="1"/>
            </a:lvl5pPr>
            <a:lvl6pPr marL="2181631" indent="0">
              <a:buNone/>
              <a:defRPr sz="1500" b="1"/>
            </a:lvl6pPr>
            <a:lvl7pPr marL="2617959" indent="0">
              <a:buNone/>
              <a:defRPr sz="1500" b="1"/>
            </a:lvl7pPr>
            <a:lvl8pPr marL="3054286" indent="0">
              <a:buNone/>
              <a:defRPr sz="1500" b="1"/>
            </a:lvl8pPr>
            <a:lvl9pPr marL="3490612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9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5"/>
            <a:ext cx="3887392" cy="82391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26" indent="0">
              <a:buNone/>
              <a:defRPr sz="1900" b="1"/>
            </a:lvl2pPr>
            <a:lvl3pPr marL="872653" indent="0">
              <a:buNone/>
              <a:defRPr sz="1600" b="1"/>
            </a:lvl3pPr>
            <a:lvl4pPr marL="1308980" indent="0">
              <a:buNone/>
              <a:defRPr sz="1500" b="1"/>
            </a:lvl4pPr>
            <a:lvl5pPr marL="1745306" indent="0">
              <a:buNone/>
              <a:defRPr sz="1500" b="1"/>
            </a:lvl5pPr>
            <a:lvl6pPr marL="2181631" indent="0">
              <a:buNone/>
              <a:defRPr sz="1500" b="1"/>
            </a:lvl6pPr>
            <a:lvl7pPr marL="2617959" indent="0">
              <a:buNone/>
              <a:defRPr sz="1500" b="1"/>
            </a:lvl7pPr>
            <a:lvl8pPr marL="3054286" indent="0">
              <a:buNone/>
              <a:defRPr sz="1500" b="1"/>
            </a:lvl8pPr>
            <a:lvl9pPr marL="3490612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9"/>
            <a:ext cx="388739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3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07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0"/>
            <a:ext cx="4629152" cy="487362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5" y="2057402"/>
            <a:ext cx="294917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36326" indent="0">
              <a:buNone/>
              <a:defRPr sz="1400"/>
            </a:lvl2pPr>
            <a:lvl3pPr marL="872653" indent="0">
              <a:buNone/>
              <a:defRPr sz="1200"/>
            </a:lvl3pPr>
            <a:lvl4pPr marL="1308980" indent="0">
              <a:buNone/>
              <a:defRPr sz="800"/>
            </a:lvl4pPr>
            <a:lvl5pPr marL="1745306" indent="0">
              <a:buNone/>
              <a:defRPr sz="800"/>
            </a:lvl5pPr>
            <a:lvl6pPr marL="2181631" indent="0">
              <a:buNone/>
              <a:defRPr sz="800"/>
            </a:lvl6pPr>
            <a:lvl7pPr marL="2617959" indent="0">
              <a:buNone/>
              <a:defRPr sz="800"/>
            </a:lvl7pPr>
            <a:lvl8pPr marL="3054286" indent="0">
              <a:buNone/>
              <a:defRPr sz="800"/>
            </a:lvl8pPr>
            <a:lvl9pPr marL="3490612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3" y="987430"/>
            <a:ext cx="4629152" cy="4873625"/>
          </a:xfrm>
        </p:spPr>
        <p:txBody>
          <a:bodyPr/>
          <a:lstStyle>
            <a:lvl1pPr marL="0" indent="0">
              <a:buNone/>
              <a:defRPr sz="3000"/>
            </a:lvl1pPr>
            <a:lvl2pPr marL="436326" indent="0">
              <a:buNone/>
              <a:defRPr sz="2700"/>
            </a:lvl2pPr>
            <a:lvl3pPr marL="872653" indent="0">
              <a:buNone/>
              <a:defRPr sz="2300"/>
            </a:lvl3pPr>
            <a:lvl4pPr marL="1308980" indent="0">
              <a:buNone/>
              <a:defRPr sz="1900"/>
            </a:lvl4pPr>
            <a:lvl5pPr marL="1745306" indent="0">
              <a:buNone/>
              <a:defRPr sz="1900"/>
            </a:lvl5pPr>
            <a:lvl6pPr marL="2181631" indent="0">
              <a:buNone/>
              <a:defRPr sz="1900"/>
            </a:lvl6pPr>
            <a:lvl7pPr marL="2617959" indent="0">
              <a:buNone/>
              <a:defRPr sz="1900"/>
            </a:lvl7pPr>
            <a:lvl8pPr marL="3054286" indent="0">
              <a:buNone/>
              <a:defRPr sz="1900"/>
            </a:lvl8pPr>
            <a:lvl9pPr marL="3490612" indent="0">
              <a:buNone/>
              <a:defRPr sz="19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5" y="2057402"/>
            <a:ext cx="294917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36326" indent="0">
              <a:buNone/>
              <a:defRPr sz="1400"/>
            </a:lvl2pPr>
            <a:lvl3pPr marL="872653" indent="0">
              <a:buNone/>
              <a:defRPr sz="1200"/>
            </a:lvl3pPr>
            <a:lvl4pPr marL="1308980" indent="0">
              <a:buNone/>
              <a:defRPr sz="800"/>
            </a:lvl4pPr>
            <a:lvl5pPr marL="1745306" indent="0">
              <a:buNone/>
              <a:defRPr sz="800"/>
            </a:lvl5pPr>
            <a:lvl6pPr marL="2181631" indent="0">
              <a:buNone/>
              <a:defRPr sz="800"/>
            </a:lvl6pPr>
            <a:lvl7pPr marL="2617959" indent="0">
              <a:buNone/>
              <a:defRPr sz="800"/>
            </a:lvl7pPr>
            <a:lvl8pPr marL="3054286" indent="0">
              <a:buNone/>
              <a:defRPr sz="800"/>
            </a:lvl8pPr>
            <a:lvl9pPr marL="3490612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7"/>
            <a:ext cx="7886700" cy="1325564"/>
          </a:xfrm>
          <a:prstGeom prst="rect">
            <a:avLst/>
          </a:prstGeom>
        </p:spPr>
        <p:txBody>
          <a:bodyPr vert="horz" lIns="87265" tIns="43633" rIns="87265" bIns="4363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3" y="1825624"/>
            <a:ext cx="7886700" cy="4351339"/>
          </a:xfrm>
          <a:prstGeom prst="rect">
            <a:avLst/>
          </a:prstGeom>
        </p:spPr>
        <p:txBody>
          <a:bodyPr vert="horz" lIns="87265" tIns="43633" rIns="87265" bIns="43633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87265" tIns="43633" rIns="87265" bIns="4363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FEBD-34E9-48E9-A13F-B6BAD4248FAF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3" y="6356355"/>
            <a:ext cx="3086100" cy="365125"/>
          </a:xfrm>
          <a:prstGeom prst="rect">
            <a:avLst/>
          </a:prstGeom>
        </p:spPr>
        <p:txBody>
          <a:bodyPr vert="horz" lIns="87265" tIns="43633" rIns="87265" bIns="4363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3" y="6356355"/>
            <a:ext cx="2057400" cy="365125"/>
          </a:xfrm>
          <a:prstGeom prst="rect">
            <a:avLst/>
          </a:prstGeom>
        </p:spPr>
        <p:txBody>
          <a:bodyPr vert="horz" lIns="87265" tIns="43633" rIns="87265" bIns="4363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DD3E-8826-4171-9050-1A12ECE7FC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872653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163" indent="-218163" algn="l" defTabSz="872653" rtl="0" eaLnBrk="1" latinLnBrk="0" hangingPunct="1">
        <a:lnSpc>
          <a:spcPct val="90000"/>
        </a:lnSpc>
        <a:spcBef>
          <a:spcPts val="95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4490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16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42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8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796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122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448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774" indent="-218163" algn="l" defTabSz="872653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26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53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980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06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631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7959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286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612" algn="l" defTabSz="87265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7C50A0-0232-4877-AB37-9B9C2C83915A}"/>
              </a:ext>
            </a:extLst>
          </p:cNvPr>
          <p:cNvSpPr/>
          <p:nvPr/>
        </p:nvSpPr>
        <p:spPr>
          <a:xfrm>
            <a:off x="0" y="0"/>
            <a:ext cx="7127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4 </a:t>
            </a:r>
            <a:r>
              <a:rPr lang="en-US" sz="2000" b="1" dirty="0" smtClean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: Data Collection Model - 2010</a:t>
            </a:r>
            <a:endParaRPr lang="en-US" sz="2000" b="1" dirty="0">
              <a:solidFill>
                <a:prstClr val="white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690598"/>
              </p:ext>
            </p:extLst>
          </p:nvPr>
        </p:nvGraphicFramePr>
        <p:xfrm>
          <a:off x="4572000" y="762000"/>
          <a:ext cx="4480560" cy="296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350312"/>
              </p:ext>
            </p:extLst>
          </p:nvPr>
        </p:nvGraphicFramePr>
        <p:xfrm>
          <a:off x="53008" y="752061"/>
          <a:ext cx="4480560" cy="2958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86681" y="3670854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Market Complaint of Loose Connection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6732" y="3682810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First Level Pareto Chart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7C50A0-0232-4877-AB37-9B9C2C83915A}"/>
              </a:ext>
            </a:extLst>
          </p:cNvPr>
          <p:cNvSpPr/>
          <p:nvPr/>
        </p:nvSpPr>
        <p:spPr>
          <a:xfrm>
            <a:off x="0" y="0"/>
            <a:ext cx="7127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4 </a:t>
            </a:r>
            <a:r>
              <a:rPr lang="en-US" sz="2000" b="1" dirty="0" smtClean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: Data Collection Model - 2015</a:t>
            </a:r>
            <a:endParaRPr lang="en-US" sz="2000" b="1" dirty="0">
              <a:solidFill>
                <a:prstClr val="white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6681" y="3710610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Market Complaint of Loose Connection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6732" y="3709314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First Level Pareto Chart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521665"/>
              </p:ext>
            </p:extLst>
          </p:nvPr>
        </p:nvGraphicFramePr>
        <p:xfrm>
          <a:off x="26504" y="762000"/>
          <a:ext cx="448056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043931"/>
              </p:ext>
            </p:extLst>
          </p:nvPr>
        </p:nvGraphicFramePr>
        <p:xfrm>
          <a:off x="4565167" y="765210"/>
          <a:ext cx="448056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69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7C50A0-0232-4877-AB37-9B9C2C83915A}"/>
              </a:ext>
            </a:extLst>
          </p:cNvPr>
          <p:cNvSpPr/>
          <p:nvPr/>
        </p:nvSpPr>
        <p:spPr>
          <a:xfrm>
            <a:off x="0" y="0"/>
            <a:ext cx="7127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4 </a:t>
            </a:r>
            <a:r>
              <a:rPr lang="en-US" sz="2000" b="1" dirty="0" smtClean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: Data Collection Model - 2025</a:t>
            </a:r>
            <a:endParaRPr lang="en-US" sz="2000" b="1" dirty="0">
              <a:solidFill>
                <a:prstClr val="white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6681" y="3710610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Market Complaint of Loose Connection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6732" y="3709314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First Level Pareto Chart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893330"/>
              </p:ext>
            </p:extLst>
          </p:nvPr>
        </p:nvGraphicFramePr>
        <p:xfrm>
          <a:off x="76200" y="762000"/>
          <a:ext cx="448056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589364"/>
              </p:ext>
            </p:extLst>
          </p:nvPr>
        </p:nvGraphicFramePr>
        <p:xfrm>
          <a:off x="4594184" y="758687"/>
          <a:ext cx="448056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34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7C50A0-0232-4877-AB37-9B9C2C83915A}"/>
              </a:ext>
            </a:extLst>
          </p:cNvPr>
          <p:cNvSpPr/>
          <p:nvPr/>
        </p:nvSpPr>
        <p:spPr>
          <a:xfrm>
            <a:off x="0" y="0"/>
            <a:ext cx="7127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4 </a:t>
            </a:r>
            <a:r>
              <a:rPr lang="en-US" sz="2000" b="1" dirty="0" smtClean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: Data Collection Model - 2415</a:t>
            </a:r>
            <a:endParaRPr lang="en-US" sz="2000" b="1" dirty="0">
              <a:solidFill>
                <a:prstClr val="white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6681" y="3710610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Market Complaint of Loose Connection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6732" y="3709314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First Level Pareto Chart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67732"/>
              </p:ext>
            </p:extLst>
          </p:nvPr>
        </p:nvGraphicFramePr>
        <p:xfrm>
          <a:off x="76200" y="762000"/>
          <a:ext cx="448056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820830"/>
              </p:ext>
            </p:extLst>
          </p:nvPr>
        </p:nvGraphicFramePr>
        <p:xfrm>
          <a:off x="4594184" y="758687"/>
          <a:ext cx="448056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59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7C50A0-0232-4877-AB37-9B9C2C83915A}"/>
              </a:ext>
            </a:extLst>
          </p:cNvPr>
          <p:cNvSpPr/>
          <p:nvPr/>
        </p:nvSpPr>
        <p:spPr>
          <a:xfrm>
            <a:off x="0" y="0"/>
            <a:ext cx="7127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Step 4 </a:t>
            </a:r>
            <a:r>
              <a:rPr lang="en-US" sz="2000" b="1" dirty="0" smtClean="0">
                <a:solidFill>
                  <a:prstClr val="white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: Data Collection Model - 2425</a:t>
            </a:r>
            <a:endParaRPr lang="en-US" sz="2000" b="1" dirty="0">
              <a:solidFill>
                <a:prstClr val="white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6681" y="3710610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Market Complaint of Loose Connection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6732" y="3709314"/>
            <a:ext cx="1806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First Level Pareto Chart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669947"/>
              </p:ext>
            </p:extLst>
          </p:nvPr>
        </p:nvGraphicFramePr>
        <p:xfrm>
          <a:off x="43372" y="769227"/>
          <a:ext cx="448056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746075"/>
              </p:ext>
            </p:extLst>
          </p:nvPr>
        </p:nvGraphicFramePr>
        <p:xfrm>
          <a:off x="4608444" y="755372"/>
          <a:ext cx="448056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58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125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saurabh</cp:lastModifiedBy>
  <cp:revision>323</cp:revision>
  <dcterms:created xsi:type="dcterms:W3CDTF">2020-10-29T08:57:50Z</dcterms:created>
  <dcterms:modified xsi:type="dcterms:W3CDTF">2021-09-27T12:03:09Z</dcterms:modified>
</cp:coreProperties>
</file>