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5" r:id="rId14"/>
    <p:sldId id="277" r:id="rId15"/>
    <p:sldId id="276" r:id="rId16"/>
    <p:sldId id="271" r:id="rId17"/>
    <p:sldId id="272" r:id="rId18"/>
    <p:sldId id="273" r:id="rId19"/>
    <p:sldId id="274" r:id="rId20"/>
    <p:sldId id="278" r:id="rId21"/>
    <p:sldId id="279" r:id="rId22"/>
    <p:sldId id="282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7075A-7CFF-425B-8A75-95776D692C13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46DF-6F37-4242-92D2-B2FCF40F6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46DF-6F37-4242-92D2-B2FCF40F63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246DF-6F37-4242-92D2-B2FCF40F63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9FE29-5D6E-42B5-B741-405B9CFBD61A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1BB22-6B78-4CF5-819C-7E0C74ACCA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Amica Geyser PDP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Sticker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PDP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Sticker Wrong Paste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PDP sticker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NCR No. : OM/21/06/01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</a:t>
                      </a:r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 Audit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22.06.21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22.06.21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Segregation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Wrong Sticker Pasted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 dirty="0" smtClean="0"/>
                        <a:t>Both Model </a:t>
                      </a:r>
                      <a:r>
                        <a:rPr lang="en-US" sz="1200" u="none" strike="noStrike" dirty="0" smtClean="0"/>
                        <a:t>PDP</a:t>
                      </a:r>
                      <a:r>
                        <a:rPr lang="en-US" sz="1200" u="none" strike="noStrike" baseline="0" dirty="0" smtClean="0"/>
                        <a:t> sticker are Mixing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location not defined at store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Lack of Space &amp; Unskilled Person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model wise in store to avoid sticker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Before</a:t>
                      </a:r>
                      <a:r>
                        <a:rPr lang="en-US" sz="1200" u="none" strike="noStrike" baseline="0" dirty="0" smtClean="0"/>
                        <a:t> PDP sticker pasting checked by concerned quality person.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Amica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Wall Hanging Block Broken during fitment Time.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Broken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Wall Hanging Block 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OM/21/08/03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Process  Audit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15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12.08.21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/>
                        <a:t> </a:t>
                      </a:r>
                      <a:r>
                        <a:rPr lang="en-US" sz="1200" b="1" u="none" strike="noStrike" dirty="0" smtClean="0"/>
                        <a:t>12.08.21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Rework &amp; Material Change.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Wall Hanging Block 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Broken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Wall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hanging block broken during assembly</a:t>
                      </a:r>
                    </a:p>
                    <a:p>
                      <a:pPr algn="ctr" fontAlgn="ctr"/>
                      <a:endParaRPr lang="en-US" sz="7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Mixing the Material send by supplier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Operator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mistake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send back to supplier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b="0" u="none" strike="noStrike" baseline="0" dirty="0" smtClean="0"/>
                        <a:t>OK &amp; NG area define at supplier end to avoid mixing &amp; training given to operator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b="0" u="none" strike="noStrike" baseline="0" dirty="0" smtClean="0"/>
                        <a:t>Before fitted the Wall Hanging Block concerned to the quality person &amp; </a:t>
                      </a:r>
                      <a:r>
                        <a:rPr lang="en-US" sz="1200" u="none" strike="noStrike" baseline="0" dirty="0" smtClean="0"/>
                        <a:t>Use 100% M4 washer with 6X16 Screw.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Amica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Service Cover Broken during fitment Time.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Broken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Service Cover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OM/21/08/04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Process  Audit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15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16.08.21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/>
                        <a:t> 18.08.21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Rework, Segregate &amp; Material Change.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Service Cover Broken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Ser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vice cover broken during assembly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Service cover not fix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properly due to broken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Un training</a:t>
                      </a:r>
                      <a:r>
                        <a:rPr lang="en-US" sz="1200" u="none" strike="noStrike" baseline="0" dirty="0" smtClean="0"/>
                        <a:t> operator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100% material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to be recheck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/>
                        <a:t> Before fitted the Service cover to be by concerned quality person.</a:t>
                      </a:r>
                      <a:r>
                        <a:rPr lang="en-US" sz="1200" b="0" u="none" strike="noStrike" dirty="0" smtClean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Amica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CRC Body Not fitted during fitment Time.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NO Fitment.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CRC Body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OM/21/08/05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24.08.21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/>
                        <a:t> 26.08.21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Material Segregate &amp; Feedback to supplier.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Body Not Fitted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Clamp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hole out during punching operation</a:t>
                      </a: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Guide pin not available in tool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Not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aware about issue</a:t>
                      </a:r>
                      <a:endParaRPr lang="en-US" sz="1200" b="0" u="none" strike="noStrike" dirty="0" smtClean="0"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/>
                        <a:t>-----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send back to supplier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/>
                        <a:t> 1. Guide pin install in tool to avoid play in tool</a:t>
                      </a:r>
                    </a:p>
                    <a:p>
                      <a:pPr algn="l" fontAlgn="ctr"/>
                      <a:r>
                        <a:rPr lang="en-US" sz="1200" b="0" u="none" strike="noStrike" baseline="0" dirty="0" smtClean="0"/>
                        <a:t>2. Before fitted the Body checked by concerned  quality person.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Amica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tank Not fitted during fitment Time.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NO Fitment.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OM/21/09/01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08.09.21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10.09.21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Material Segregate &amp; Feedback to supplier.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Tank Not Fitted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Clamp out in tank 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endParaRPr lang="en-US" sz="1200" b="0" i="0" u="none" strike="noStrike" baseline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Clamp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out during welding operation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latin typeface="+mn-lt"/>
                        </a:rPr>
                        <a:t>Play in jig/jig ware out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/>
                        <a:t>-----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send back to supplier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/>
                        <a:t>1.  New jig provided to avoid these issue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baseline="0" dirty="0" smtClean="0"/>
                        <a:t>2. </a:t>
                      </a: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to operator regarding problem.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Amica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tank Not fitted due to thread miss.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No thread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in clamp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OM/21/09/02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10.09.21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/>
                        <a:t> 10.09.21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Material Segregate &amp; Feedback to supplier.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Tank Not Fitted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Thread miss in clamp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endParaRPr lang="en-US" sz="1200" b="0" i="0" u="none" strike="noStrike" baseline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Thread operation not done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latin typeface="+mn-lt"/>
                        </a:rPr>
                        <a:t>Part</a:t>
                      </a:r>
                      <a:r>
                        <a:rPr lang="en-US" sz="1200" b="0" u="none" strike="noStrike" baseline="0" dirty="0" smtClean="0">
                          <a:latin typeface="+mn-lt"/>
                        </a:rPr>
                        <a:t> skipped during process</a:t>
                      </a:r>
                      <a:endParaRPr lang="en-US" sz="1200" b="0" u="none" strike="noStrike" dirty="0" smtClean="0"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Operator  negligence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send back to supplier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b="0" u="none" strike="noStrike" baseline="0" dirty="0" smtClean="0"/>
                        <a:t>Marking will be started from supplier end after thread operation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to operator regarding problem.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Qube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tank Not fitted during fitment Time.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NO Fitment.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OM/21/09/03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Process  Audit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Qube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14.09.21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/>
                        <a:t> </a:t>
                      </a:r>
                      <a:r>
                        <a:rPr lang="en-US" sz="1200" b="1" u="none" strike="noStrike" dirty="0" smtClean="0"/>
                        <a:t>16.09.21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Material Segregate &amp; Feedback to supplier.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Tank Not Fitted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Clamp out in tank 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endParaRPr lang="en-US" sz="1200" b="0" i="0" u="none" strike="noStrike" baseline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Clamp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out during welding operation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 smtClean="0">
                          <a:latin typeface="+mn-lt"/>
                        </a:rPr>
                        <a:t>Play in jig/jig ware out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/>
                        <a:t>-----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send back to supplier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/>
                        <a:t>1.  New jig provided to avoid these issue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baseline="0" dirty="0" smtClean="0"/>
                        <a:t>2. </a:t>
                      </a: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to operator regarding problem.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Of 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Amica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Geyser Cut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Out without Tested/Testing Marking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smtClean="0"/>
                        <a:t>Without Tested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Product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Cut out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OM/21/09/04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Lot</a:t>
                      </a:r>
                      <a:r>
                        <a:rPr lang="en-US" sz="1200" b="1" u="none" strike="noStrike" baseline="0" smtClean="0"/>
                        <a:t> Size/</a:t>
                      </a:r>
                      <a:r>
                        <a:rPr lang="en-US" sz="1200" b="1" u="none" strike="noStrike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 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Qube 15 Ltr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 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22.09.21 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 </a:t>
                      </a:r>
                      <a:r>
                        <a:rPr lang="en-US" sz="1200" b="1" u="none" strike="noStrike" dirty="0" smtClean="0"/>
                        <a:t>22.09.21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Temporary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 smtClean="0"/>
                        <a:t> 100%</a:t>
                      </a:r>
                      <a:r>
                        <a:rPr lang="en-US" sz="1200" u="none" strike="noStrike" baseline="0" dirty="0" smtClean="0"/>
                        <a:t> Segregation, Rework &amp; Material Change.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Permanent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smtClean="0"/>
                        <a:t>Analysis by process</a:t>
                      </a:r>
                      <a:r>
                        <a:rPr lang="en-US" sz="1200" u="none" strike="noStrike" baseline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Without</a:t>
                      </a:r>
                      <a:r>
                        <a:rPr lang="en-US" sz="1200" b="1" u="none" strike="noStrike" baseline="0" smtClean="0"/>
                        <a:t> Tested </a:t>
                      </a:r>
                      <a:r>
                        <a:rPr lang="en-US" sz="1200" b="1" u="none" strike="noStrike" smtClean="0"/>
                        <a:t>C/O</a:t>
                      </a:r>
                      <a:r>
                        <a:rPr lang="en-US" sz="1200" b="1" u="none" strike="noStrike" baseline="0" smtClean="0"/>
                        <a:t> Fitted</a:t>
                      </a:r>
                      <a:r>
                        <a:rPr lang="en-US" sz="1200" b="1" u="none" strike="noStrike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 smtClean="0"/>
                        <a:t>C/O found at assembly  without Tested marking 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/>
                        <a:t> Store location not defined properly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/>
                        <a:t>Lack of Space &amp; Unskilled Person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/>
                        <a:t>-----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to be at store to avoid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Before</a:t>
                      </a:r>
                      <a:r>
                        <a:rPr lang="en-US" sz="1200" u="none" strike="noStrike" baseline="0" dirty="0" smtClean="0"/>
                        <a:t> Cut Out 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fitted</a:t>
                      </a:r>
                      <a:r>
                        <a:rPr lang="en-US" sz="1200" b="0" u="none" strike="noStrike" baseline="0" dirty="0" smtClean="0"/>
                        <a:t> to check by </a:t>
                      </a:r>
                      <a:r>
                        <a:rPr lang="en-US" sz="1200" u="none" strike="noStrike" baseline="0" dirty="0" smtClean="0"/>
                        <a:t>concern quality person.</a:t>
                      </a:r>
                      <a:r>
                        <a:rPr lang="en-US" sz="1200" u="none" strike="noStrike" dirty="0" smtClean="0"/>
                        <a:t> 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smtClean="0"/>
                        <a:t> Prepared By:-Mohit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By:-Kumar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59699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</a:rPr>
                        <a:t>Improper</a:t>
                      </a:r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</a:rPr>
                        <a:t> Black Paint on  Inlet &amp; Outlet pipe.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</a:rPr>
                        <a:t>Improper</a:t>
                      </a:r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</a:rPr>
                        <a:t> Black Paint on  Inlet &amp; Outlet pipe.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Tank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OM/21/09/05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Qube Plus</a:t>
                      </a:r>
                      <a:r>
                        <a:rPr lang="en-US" sz="1200" u="none" strike="noStrike" baseline="0" dirty="0" smtClean="0"/>
                        <a:t> </a:t>
                      </a:r>
                      <a:r>
                        <a:rPr lang="en-US" sz="1200" u="none" strike="noStrike" dirty="0" smtClean="0"/>
                        <a:t>25 Ltr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CGCEL 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27.09.21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 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27.09.21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 smtClean="0"/>
                        <a:t> 100%</a:t>
                      </a:r>
                      <a:r>
                        <a:rPr lang="en-US" sz="1200" u="none" strike="noStrike" baseline="0" dirty="0" smtClean="0"/>
                        <a:t> Segregation, Rework.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 smtClean="0"/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</a:rPr>
                        <a:t>Improper</a:t>
                      </a:r>
                      <a:r>
                        <a:rPr lang="en-US" sz="1200" b="1" u="none" strike="noStrike" baseline="0" dirty="0" smtClean="0">
                          <a:solidFill>
                            <a:schemeClr val="tx1"/>
                          </a:solidFill>
                        </a:rPr>
                        <a:t> Black Paint on Inlet &amp; Outlet pipe.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Black</a:t>
                      </a:r>
                      <a:r>
                        <a:rPr lang="en-US" sz="1200" u="none" strike="noStrike" baseline="0" dirty="0" smtClean="0"/>
                        <a:t> Paint</a:t>
                      </a:r>
                      <a:r>
                        <a:rPr lang="en-US" sz="1200" u="none" strike="noStrike" dirty="0" smtClean="0"/>
                        <a:t> primer gun less spray on tank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Black</a:t>
                      </a:r>
                      <a:r>
                        <a:rPr lang="en-US" sz="1200" u="none" strike="noStrike" baseline="0" dirty="0" smtClean="0"/>
                        <a:t> Paint</a:t>
                      </a:r>
                      <a:r>
                        <a:rPr lang="en-US" sz="1200" u="none" strike="noStrike" dirty="0" smtClean="0"/>
                        <a:t> primer gun not clean timely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 </a:t>
                      </a:r>
                      <a:r>
                        <a:rPr lang="en-US" sz="1200" u="none" strike="noStrike" baseline="0" dirty="0" smtClean="0"/>
                        <a:t>Hourly  </a:t>
                      </a:r>
                      <a:r>
                        <a:rPr lang="en-US" sz="1200" u="none" strike="noStrike" dirty="0" smtClean="0"/>
                        <a:t>inspection are  not done</a:t>
                      </a:r>
                      <a:r>
                        <a:rPr lang="en-US" sz="1200" u="none" strike="noStrike" baseline="0" dirty="0" smtClean="0"/>
                        <a:t> on black paint primer stage. 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Black</a:t>
                      </a:r>
                      <a:r>
                        <a:rPr lang="en-US" sz="1200" u="none" strike="noStrike" baseline="0" dirty="0" smtClean="0"/>
                        <a:t> Paint</a:t>
                      </a:r>
                      <a:r>
                        <a:rPr lang="en-US" sz="1200" u="none" strike="noStrike" dirty="0" smtClean="0"/>
                        <a:t> on inlet &amp; outlet pipe</a:t>
                      </a:r>
                      <a:r>
                        <a:rPr lang="en-US" sz="1200" u="none" strike="noStrike" baseline="0" dirty="0" smtClean="0"/>
                        <a:t> check point added to process verification </a:t>
                      </a:r>
                      <a:r>
                        <a:rPr lang="en-US" sz="1200" u="none" strike="noStrike" dirty="0" smtClean="0"/>
                        <a:t>check sheet. 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 &amp; </a:t>
                      </a:r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One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person deputed for cross check at every </a:t>
                      </a:r>
                      <a:r>
                        <a:rPr lang="en-US" sz="1200" u="none" strike="noStrike" baseline="0" dirty="0" smtClean="0"/>
                        <a:t>Hour.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</a:t>
                      </a:r>
                      <a:r>
                        <a:rPr lang="en-US" sz="1200" b="1" u="none" strike="noStrike" baseline="0" dirty="0" smtClean="0"/>
                        <a:t>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0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baseline="0" dirty="0" smtClean="0">
                          <a:solidFill>
                            <a:schemeClr val="tx1"/>
                          </a:solidFill>
                        </a:rPr>
                        <a:t>Tank Not fitted due to clamp out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</a:rPr>
                        <a:t>Clamp issue.</a:t>
                      </a:r>
                      <a:r>
                        <a:rPr lang="en-US" sz="1200" b="0" u="none" strike="noStrike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 D-316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Tank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OM/21/10/01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Process  Audit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Qube 15 Ltr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CGCEL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06.10.21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08.10.21</a:t>
                      </a:r>
                      <a:endParaRPr lang="en-US" sz="1200" b="1" u="none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Material Segregate &amp; Feedback to supplier.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 smtClean="0"/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sz="1200" b="1" u="none" strike="noStrike" baseline="0" dirty="0" smtClean="0">
                          <a:solidFill>
                            <a:schemeClr val="tx1"/>
                          </a:solidFill>
                        </a:rPr>
                        <a:t>Tank Not Fitted</a:t>
                      </a:r>
                      <a:endParaRPr lang="en-US" sz="12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not proper fitted in top and bottom.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Clamp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sifting problem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.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Welding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not  properly done 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Welding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operator mistake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send back to supplier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b="0" u="none" strike="noStrike" baseline="0" dirty="0" smtClean="0"/>
                        <a:t>100% Marking will be started at supplier end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to operator regarding problem.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</a:t>
                      </a:r>
                      <a:r>
                        <a:rPr lang="en-US" sz="1200" b="1" u="none" strike="noStrike" baseline="0" dirty="0" smtClean="0"/>
                        <a:t>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0821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baseline="0" dirty="0" smtClean="0">
                          <a:solidFill>
                            <a:schemeClr val="tx1"/>
                          </a:solidFill>
                        </a:rPr>
                        <a:t>Flexible hose pipe missing In Packing Box.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>
                          <a:solidFill>
                            <a:schemeClr val="tx1"/>
                          </a:solidFill>
                        </a:rPr>
                        <a:t>Flexible hose pipe missing 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 D-316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15 LTR QUBE</a:t>
                      </a:r>
                      <a:r>
                        <a:rPr lang="en-US" sz="1200" u="none" strike="noStrike" baseline="0" dirty="0" smtClean="0"/>
                        <a:t> PLUS</a:t>
                      </a:r>
                      <a:r>
                        <a:rPr lang="en-US" sz="1200" u="none" strike="noStrike" dirty="0" smtClean="0"/>
                        <a:t> 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OM/21/10/02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ASWH 3215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CGCEL 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12.10.21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 </a:t>
                      </a:r>
                      <a:r>
                        <a:rPr lang="en-US" sz="1200" b="1" u="none" strike="noStrike" dirty="0" smtClean="0"/>
                        <a:t>13.10.21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6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 Lot </a:t>
                      </a:r>
                      <a:r>
                        <a:rPr lang="en-US" sz="1200" u="none" strike="noStrike" baseline="0" dirty="0" smtClean="0"/>
                        <a:t> Hold &amp; Rework.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baseline="0" dirty="0" smtClean="0">
                          <a:solidFill>
                            <a:schemeClr val="tx1"/>
                          </a:solidFill>
                        </a:rPr>
                        <a:t>Flexible Hose pipe missing </a:t>
                      </a:r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Hose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pipe not kept in packing box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</a:t>
                      </a: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perator not aware about accessories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/>
                        <a:t> </a:t>
                      </a: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Lack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of knowledge 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baseline="0" dirty="0" smtClean="0"/>
                        <a:t>Proper training given to unskilled person &amp; 100% Quality Ok stamp pasted.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</a:t>
                      </a:r>
                      <a:r>
                        <a:rPr lang="en-US" sz="1200" b="1" u="none" strike="noStrike" baseline="0" dirty="0" smtClean="0"/>
                        <a:t>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</a:t>
                      </a:r>
                      <a:r>
                        <a:rPr lang="en-US" sz="1200" b="1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Amica Geyser BEE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Sticker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Wrong</a:t>
                      </a:r>
                      <a:r>
                        <a:rPr lang="en-US" sz="1200" u="none" strike="noStrike" baseline="0" dirty="0" smtClean="0"/>
                        <a:t> Paste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BEE sticker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OM/21/06/02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15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25.06.21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/>
                        <a:t> </a:t>
                      </a:r>
                      <a:r>
                        <a:rPr lang="en-US" sz="1200" b="1" u="none" strike="noStrike" smtClean="0"/>
                        <a:t>25.06.21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Segregation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Wrong Paste Sticker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baseline="0" dirty="0" smtClean="0"/>
                        <a:t>Both Model of </a:t>
                      </a:r>
                      <a:r>
                        <a:rPr lang="en-US" sz="1200" u="none" strike="noStrike" dirty="0" smtClean="0"/>
                        <a:t>BEE</a:t>
                      </a:r>
                      <a:r>
                        <a:rPr lang="en-US" sz="1200" u="none" strike="noStrike" baseline="0" dirty="0" smtClean="0"/>
                        <a:t> sticker are mix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location not defined at store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Lack of Space &amp; Unskilled Person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model wise in store to avoid sticker mixing.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Before</a:t>
                      </a:r>
                      <a:r>
                        <a:rPr lang="en-US" sz="1200" u="none" strike="noStrike" baseline="0" dirty="0" smtClean="0"/>
                        <a:t> BEE  Sticker pasting checked by concerned quality person.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Amica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tank leakage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Leakage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OM/21/10/03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18.10.21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/>
                        <a:t> 18.10.21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Material Segregate &amp; Feedback to supplier.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Leakage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leakage found process audit</a:t>
                      </a: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 bolt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loose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 bolt  tight as per gun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capacity 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/>
                        <a:t>-----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b="0" u="none" strike="noStrike" baseline="0" dirty="0" smtClean="0"/>
                        <a:t>T-Spinner provided to t-bolt tighten after tighten by gun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sz="1200" b="0" u="none" strike="noStrike" baseline="0" dirty="0" smtClean="0"/>
                        <a:t>One QC person depute to 100% verify &amp; check sheet provided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Qube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Plus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tank rusty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Rusty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OM/21/10/04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Process  Audit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QUBE PLUS</a:t>
                      </a:r>
                      <a:r>
                        <a:rPr lang="en-US" sz="1200" u="none" strike="noStrike" baseline="0" dirty="0" smtClean="0"/>
                        <a:t> </a:t>
                      </a:r>
                      <a:r>
                        <a:rPr lang="en-US" sz="1200" u="none" strike="noStrike" dirty="0" smtClean="0"/>
                        <a:t>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22.10.21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/>
                        <a:t>22.10.21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Material Segregate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Rusty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Rusty</a:t>
                      </a:r>
                    </a:p>
                    <a:p>
                      <a:pPr algn="l" fontAlgn="ctr">
                        <a:lnSpc>
                          <a:spcPct val="100000"/>
                        </a:lnSpc>
                      </a:pPr>
                      <a:endParaRPr lang="en-US" sz="1200" b="0" i="0" u="none" strike="noStrike" baseline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Phosphate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chemical pointage low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Not monitoring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of chemical concentration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/>
                        <a:t>-----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rework &amp; Check &amp; add chemical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indent="-228600" algn="l" fontAlgn="ctr"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Titratio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n will be stated 3 times in a day to maintain chemical concentration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 </a:t>
                      </a:r>
                      <a:r>
                        <a:rPr lang="en-US" sz="1200" b="1" u="none" strike="noStrike" dirty="0" err="1" smtClean="0"/>
                        <a:t>Mohit</a:t>
                      </a:r>
                      <a:r>
                        <a:rPr lang="en-US" sz="1200" b="1" u="none" strike="noStrike" dirty="0" smtClean="0"/>
                        <a:t> </a:t>
                      </a:r>
                      <a:r>
                        <a:rPr lang="en-US" sz="1200" b="1" u="none" strike="noStrike" dirty="0" err="1" smtClean="0"/>
                        <a:t>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Qube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Bottom Cover Scratches Marks.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Bottom Cover Scratches Marks.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Bottom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Cover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OM/21/10/05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Process  Audit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Qube</a:t>
                      </a:r>
                      <a:r>
                        <a:rPr lang="en-US" sz="1200" u="none" strike="noStrike" baseline="0" dirty="0" smtClean="0"/>
                        <a:t> Plus 1</a:t>
                      </a:r>
                      <a:r>
                        <a:rPr lang="en-US" sz="1200" u="none" strike="noStrike" dirty="0" smtClean="0"/>
                        <a:t>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23.10.21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23.10.21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Rework &amp; Material Change.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Bottom Cover Scratches Marks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Bottom cover Scratches during Injection Mold </a:t>
                      </a:r>
                    </a:p>
                    <a:p>
                      <a:pPr algn="l" fontAlgn="ctr"/>
                      <a:endParaRPr lang="en-US" sz="6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Bur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&amp; Dent  on mold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Mold Not Polished at Timely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, send back to supplier &amp; Mold Rectified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/>
                        <a:t>1. Process parameter match according to part &amp; Check </a:t>
                      </a:r>
                      <a:r>
                        <a:rPr lang="en-US" sz="1200" b="0" u="none" strike="noStrike" baseline="0" dirty="0" err="1" smtClean="0"/>
                        <a:t>Pcs</a:t>
                      </a:r>
                      <a:r>
                        <a:rPr lang="en-US" sz="1200" b="0" u="none" strike="noStrike" baseline="0" dirty="0" smtClean="0"/>
                        <a:t> during Injection Molding Production In different intervals.</a:t>
                      </a:r>
                    </a:p>
                    <a:p>
                      <a:pPr algn="l" fontAlgn="ctr"/>
                      <a:r>
                        <a:rPr lang="en-US" sz="1200" b="0" u="none" strike="noStrike" baseline="0" dirty="0" smtClean="0"/>
                        <a:t>2. Before fitted the mold Check all Parameters Properly.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PDP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PDP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Sol. Qube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NON CONFORMITY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REPORT</a:t>
                      </a:r>
                      <a:endParaRPr lang="en-US" sz="1800" b="1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 </a:t>
                      </a:r>
                      <a:r>
                        <a:rPr lang="en-US" sz="1200" b="1" u="none" strike="noStrike" dirty="0" smtClean="0"/>
                        <a:t>168</a:t>
                      </a:r>
                      <a:r>
                        <a:rPr lang="en-US" sz="1200" b="1" i="0" u="none" strike="noStrike" baseline="0" dirty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Nos.</a:t>
                      </a:r>
                      <a:endParaRPr lang="en-US" sz="1200" b="1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ASWH 2425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21.12.20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/>
                        <a:t>21.12.20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</a:t>
                      </a:r>
                      <a:r>
                        <a:rPr lang="en-US" sz="1200" u="none" strike="noStrike" baseline="0" dirty="0" smtClean="0"/>
                        <a:t> rechecked &amp; Defective pieces segregated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100%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check by final quality person &amp; process audit done in every 2 hrs.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PDP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PDP sticker wrong pasted</a:t>
                      </a: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Sticker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mix at store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Separate Location not define at line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smtClean="0"/>
                        <a:t>-----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indent="-228600" algn="l" fontAlgn="ctr"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Separate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location define to avoid to mix PDP sticker &amp; Bin provided in store to kept separately PDP sticker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 </a:t>
                      </a:r>
                      <a:r>
                        <a:rPr lang="en-US" sz="1200" b="1" u="none" strike="noStrike" baseline="0" dirty="0" err="1" smtClean="0"/>
                        <a:t>Prashant</a:t>
                      </a:r>
                      <a:r>
                        <a:rPr lang="en-US" sz="1200" b="1" u="none" strike="noStrike" baseline="0" dirty="0" smtClean="0"/>
                        <a:t> </a:t>
                      </a:r>
                      <a:r>
                        <a:rPr lang="en-US" sz="1200" b="1" u="none" strike="noStrike" baseline="0" dirty="0" err="1" smtClean="0"/>
                        <a:t>Mishra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98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Amica  Geyser T/S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Knob Wrong fitted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Wrong fitted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T/S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Knob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OM/21/07/01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15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12.07.21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 </a:t>
                      </a:r>
                      <a:r>
                        <a:rPr lang="en-US" sz="1200" b="1" u="none" strike="noStrike" dirty="0" smtClean="0"/>
                        <a:t>12.07.21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Segregation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7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Wrong T/S</a:t>
                      </a:r>
                      <a:r>
                        <a:rPr lang="en-US" sz="1200" b="1" u="none" strike="noStrike" baseline="0" dirty="0" smtClean="0"/>
                        <a:t> Knob Fitted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 dirty="0" smtClean="0"/>
                        <a:t>T/S Knob Mixing 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Store location not defined properly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Lack of Space &amp; Unskilled Person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model wise in store to avoid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Before</a:t>
                      </a:r>
                      <a:r>
                        <a:rPr lang="en-US" sz="1200" u="none" strike="noStrike" baseline="0" dirty="0" smtClean="0"/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T/S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Knob fitted checked by </a:t>
                      </a:r>
                      <a:r>
                        <a:rPr lang="en-US" sz="1200" u="none" strike="noStrike" baseline="0" dirty="0" smtClean="0"/>
                        <a:t>concerned quality person.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609600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QUBE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Geyser PDP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Sticker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Wrong</a:t>
                      </a:r>
                      <a:r>
                        <a:rPr lang="en-US" sz="1200" u="none" strike="noStrike" baseline="0" dirty="0" smtClean="0"/>
                        <a:t> Paste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PDP sticker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OM/21/07/02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QUBE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13.07.21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 </a:t>
                      </a:r>
                      <a:r>
                        <a:rPr lang="en-US" sz="1200" b="1" u="none" strike="noStrike" dirty="0" smtClean="0"/>
                        <a:t>13.07.21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Segregation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Wrong Paste Sticker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PDP</a:t>
                      </a:r>
                      <a:r>
                        <a:rPr lang="en-US" sz="1200" u="none" strike="noStrike" baseline="0" dirty="0" smtClean="0"/>
                        <a:t> sticker Mixing Both Model 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location not defined at</a:t>
                      </a:r>
                      <a:r>
                        <a:rPr lang="en-US" sz="1200" u="none" strike="noStrike" baseline="0" dirty="0" smtClean="0"/>
                        <a:t> assembly line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Lack of Space &amp; Unskilled Person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model wise at assembly line to avoid sticker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Before</a:t>
                      </a:r>
                      <a:r>
                        <a:rPr lang="en-US" sz="1200" u="none" strike="noStrike" baseline="0" dirty="0" smtClean="0"/>
                        <a:t> PDP pasting checked by concerned quality person.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QUBE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Geyser BEE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Sticker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Wrong</a:t>
                      </a:r>
                      <a:r>
                        <a:rPr lang="en-US" sz="1200" u="none" strike="noStrike" baseline="0" dirty="0" smtClean="0"/>
                        <a:t> Paste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BEE sticker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OM/21/07/03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QUBE 15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13.07.21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/>
                        <a:t>  </a:t>
                      </a:r>
                      <a:r>
                        <a:rPr lang="en-US" sz="1200" b="1" u="none" strike="noStrike" dirty="0" smtClean="0"/>
                        <a:t>13.07.21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Segregation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Wrong Paste Sticker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BEE</a:t>
                      </a:r>
                      <a:r>
                        <a:rPr lang="en-US" sz="1200" u="none" strike="noStrike" baseline="0" dirty="0" smtClean="0"/>
                        <a:t> sticker Mixing Both Model 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location not defined at assembly line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Lack of Space &amp; Unskilled Person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model wise in store to avoid sticker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Before</a:t>
                      </a:r>
                      <a:r>
                        <a:rPr lang="en-US" sz="1200" u="none" strike="noStrike" baseline="0" dirty="0" smtClean="0"/>
                        <a:t> BEE  Sticker pasting checked by concerned quality person.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Qube Plus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Geyser Circuit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Diagram Sticker Wrong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Wrong</a:t>
                      </a:r>
                      <a:r>
                        <a:rPr lang="en-US" sz="1200" u="none" strike="noStrike" baseline="0" dirty="0" smtClean="0"/>
                        <a:t> Paste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Circuit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Diagram </a:t>
                      </a:r>
                      <a:r>
                        <a:rPr lang="en-US" sz="1200" b="0" u="none" strike="noStrike" dirty="0" smtClean="0"/>
                        <a:t>sticker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OM/21/07/04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Qube Plus</a:t>
                      </a:r>
                      <a:r>
                        <a:rPr lang="en-US" sz="1200" u="none" strike="noStrike" baseline="0" dirty="0" smtClean="0"/>
                        <a:t> </a:t>
                      </a:r>
                      <a:r>
                        <a:rPr lang="en-US" sz="1200" u="none" strike="noStrike" dirty="0" smtClean="0"/>
                        <a:t>15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22.07.21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/>
                        <a:t> </a:t>
                      </a:r>
                      <a:r>
                        <a:rPr lang="en-US" sz="1200" b="1" u="none" strike="noStrike" dirty="0" smtClean="0"/>
                        <a:t>22.07.21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</a:t>
                      </a:r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Segregation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Wrong Paste Sticker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baseline="0" dirty="0" smtClean="0"/>
                        <a:t>Both Model of </a:t>
                      </a:r>
                      <a:r>
                        <a:rPr lang="en-US" sz="1200" u="none" strike="noStrike" dirty="0" smtClean="0"/>
                        <a:t>Circuit</a:t>
                      </a:r>
                      <a:r>
                        <a:rPr lang="en-US" sz="1200" u="none" strike="noStrike" baseline="0" dirty="0" smtClean="0"/>
                        <a:t> Diagram sticker Mix at store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location not defined at store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Lack of Space &amp; Unskilled Person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model wise in store to avoid sticker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Before</a:t>
                      </a:r>
                      <a:r>
                        <a:rPr lang="en-US" sz="1200" u="none" strike="noStrike" baseline="0" dirty="0" smtClean="0"/>
                        <a:t> </a:t>
                      </a:r>
                      <a:r>
                        <a:rPr lang="en-US" sz="1200" u="none" strike="noStrike" dirty="0" smtClean="0"/>
                        <a:t>Circuit</a:t>
                      </a:r>
                      <a:r>
                        <a:rPr lang="en-US" sz="1200" u="none" strike="noStrike" baseline="0" dirty="0" smtClean="0"/>
                        <a:t> Diagram sticker pasting checked by concerned quality person.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872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Of 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Amica 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Cut Out Wrong fitted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Wrong fitted</a:t>
                      </a:r>
                      <a:r>
                        <a:rPr lang="en-US" sz="1200" u="none" strike="noStrike" baseline="0" dirty="0" smtClean="0"/>
                        <a:t>  </a:t>
                      </a:r>
                      <a:r>
                        <a:rPr lang="en-US" sz="1200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Product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Thermal Cut Out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OM/21/07/05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Lot</a:t>
                      </a:r>
                      <a:r>
                        <a:rPr lang="en-US" sz="1200" b="1" u="none" strike="noStrike" baseline="0" smtClean="0"/>
                        <a:t> Size/</a:t>
                      </a:r>
                      <a:r>
                        <a:rPr lang="en-US" sz="1200" b="1" u="none" strike="noStrike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 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23.07.21</a:t>
                      </a:r>
                      <a:r>
                        <a:rPr lang="en-US" sz="1200" b="1" u="none" strike="noStrike" dirty="0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/>
                        <a:t> </a:t>
                      </a:r>
                      <a:r>
                        <a:rPr lang="en-US" sz="1200" b="1" u="none" strike="noStrike" dirty="0" smtClean="0"/>
                        <a:t>23.07.21</a:t>
                      </a:r>
                      <a:endParaRPr lang="en-US" sz="1200" u="none" strike="noStrike" dirty="0" smtClean="0"/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Temporary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smtClean="0"/>
                        <a:t>Lot </a:t>
                      </a:r>
                      <a:r>
                        <a:rPr lang="en-US" sz="1200" u="none" strike="noStrike" baseline="0" smtClean="0"/>
                        <a:t> Hold &amp; </a:t>
                      </a:r>
                      <a:r>
                        <a:rPr lang="en-US" sz="1200" u="none" strike="noStrike" smtClean="0"/>
                        <a:t> 100%</a:t>
                      </a:r>
                      <a:r>
                        <a:rPr lang="en-US" sz="1200" u="none" strike="noStrike" baseline="0" smtClean="0"/>
                        <a:t> Segregation &amp; Rework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Permanent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smtClean="0"/>
                        <a:t>Analysis by process</a:t>
                      </a:r>
                      <a:r>
                        <a:rPr lang="en-US" sz="1200" u="none" strike="noStrike" baseline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Wrong</a:t>
                      </a:r>
                      <a:r>
                        <a:rPr lang="en-US" sz="1200" b="1" u="none" strike="noStrike" baseline="0" smtClean="0"/>
                        <a:t> Cut Out Fitted</a:t>
                      </a:r>
                      <a:r>
                        <a:rPr lang="en-US" sz="1200" b="1" u="none" strike="noStrike" smtClean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baseline="0" dirty="0" smtClean="0"/>
                        <a:t>7</a:t>
                      </a:r>
                      <a:r>
                        <a:rPr lang="en-US" sz="1200" u="none" strike="noStrike" baseline="0" dirty="0" smtClean="0">
                          <a:latin typeface="Calibri"/>
                        </a:rPr>
                        <a:t>"</a:t>
                      </a:r>
                      <a:r>
                        <a:rPr lang="en-US" sz="1200" u="none" strike="noStrike" baseline="0" dirty="0" smtClean="0"/>
                        <a:t> &amp; 11</a:t>
                      </a:r>
                      <a:r>
                        <a:rPr lang="en-US" sz="1200" u="none" strike="noStrike" baseline="0" dirty="0" smtClean="0">
                          <a:latin typeface="Calibri"/>
                        </a:rPr>
                        <a:t>"</a:t>
                      </a:r>
                      <a:r>
                        <a:rPr lang="en-US" sz="1200" u="none" strike="noStrike" baseline="0" dirty="0" smtClean="0"/>
                        <a:t> Cut Out Mixing Both Model at assembly line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Location not fixed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for cut out kept at line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Lack of Space &amp; Unskilled Person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/>
                        <a:t>-----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100% material recheck &amp;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verify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smtClean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problem.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baseline="0" dirty="0" smtClean="0"/>
                        <a:t>Location defined model wise at assembly line to avoid cutout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u="none" strike="noStrike" dirty="0" smtClean="0"/>
                        <a:t>Before 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Cut Out fitted</a:t>
                      </a:r>
                      <a:r>
                        <a:rPr lang="en-US" sz="1200" b="0" u="none" strike="noStrike" baseline="0" dirty="0" smtClean="0"/>
                        <a:t> checked by concerned quality person.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smtClean="0"/>
                        <a:t> Prepared By:-Mohit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By:-Kumar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Amica 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Anabond not paste In Tank Center Welding &amp; Pipe Area.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Anabond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n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ot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Pasting.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OM/21/08/01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Process  Audit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02.08.21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02.08.21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 &amp; Paste Anabond 100%.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Anabond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Not Paste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Anabond pasted &amp; without pasted </a:t>
                      </a: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Tank Mixed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Both type of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part kept at same location</a:t>
                      </a:r>
                      <a:endParaRPr lang="en-US" sz="1200" b="0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Location not define</a:t>
                      </a:r>
                      <a:r>
                        <a:rPr lang="en-US" sz="1200" u="none" strike="noStrike" baseline="0" dirty="0" smtClean="0"/>
                        <a:t> for after </a:t>
                      </a:r>
                      <a:r>
                        <a:rPr lang="en-US" sz="1200" u="none" strike="noStrike" baseline="0" dirty="0" err="1" smtClean="0"/>
                        <a:t>anabond</a:t>
                      </a:r>
                      <a:r>
                        <a:rPr lang="en-US" sz="1200" u="none" strike="noStrike" baseline="0" dirty="0" smtClean="0"/>
                        <a:t> pasted material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100% part recheck 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u="none" strike="noStrike" dirty="0" smtClean="0"/>
                        <a:t>Given</a:t>
                      </a:r>
                      <a:r>
                        <a:rPr lang="en-US" sz="1200" u="none" strike="noStrike" baseline="0" dirty="0" smtClean="0"/>
                        <a:t> proper training regarding problem &amp; Process location  to be change to avoid mixing</a:t>
                      </a:r>
                    </a:p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b="0" u="none" strike="noStrike" baseline="0" dirty="0" smtClean="0"/>
                        <a:t>Location be change for </a:t>
                      </a:r>
                      <a:r>
                        <a:rPr lang="en-US" sz="1200" b="0" u="none" strike="noStrike" baseline="0" dirty="0" err="1" smtClean="0"/>
                        <a:t>anabond</a:t>
                      </a:r>
                      <a:r>
                        <a:rPr lang="en-US" sz="1200" b="0" u="none" strike="noStrike" baseline="0" dirty="0" smtClean="0"/>
                        <a:t> pasting process. Now </a:t>
                      </a:r>
                      <a:r>
                        <a:rPr lang="en-US" sz="1200" b="0" u="none" strike="noStrike" baseline="0" dirty="0" err="1" smtClean="0"/>
                        <a:t>anabond</a:t>
                      </a:r>
                      <a:r>
                        <a:rPr lang="en-US" sz="1200" b="0" u="none" strike="noStrike" baseline="0" dirty="0" smtClean="0"/>
                        <a:t> pasting at primer coating location</a:t>
                      </a: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90678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Onkar Engine &amp; Generator (P) Limited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8705" y="609603"/>
          <a:ext cx="8929095" cy="616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0292"/>
                <a:gridCol w="1539992"/>
                <a:gridCol w="776256"/>
                <a:gridCol w="769997"/>
                <a:gridCol w="1539992"/>
                <a:gridCol w="776256"/>
                <a:gridCol w="776256"/>
                <a:gridCol w="776256"/>
                <a:gridCol w="693798"/>
              </a:tblGrid>
              <a:tr h="5445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 Nature </a:t>
                      </a:r>
                      <a:r>
                        <a:rPr lang="en-US" sz="1200" b="1" u="none" strike="noStrike" dirty="0"/>
                        <a:t>Of </a:t>
                      </a:r>
                      <a:r>
                        <a:rPr lang="en-US" sz="1200" b="1" u="none" strike="noStrike" dirty="0" smtClean="0"/>
                        <a:t>NC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Amica  Geyser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PC Plate Broken during fitment Time.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Issues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PC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Plate Broken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Supplier 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Onkar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D-316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3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Product </a:t>
                      </a:r>
                      <a:r>
                        <a:rPr lang="en-US" sz="1200" b="1" u="none" strike="noStrike" dirty="0"/>
                        <a:t>name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PC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Plate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NCR No. : OM/21/08/02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Lot</a:t>
                      </a:r>
                      <a:r>
                        <a:rPr lang="en-US" sz="1200" b="1" u="none" strike="noStrike" baseline="0" dirty="0" smtClean="0"/>
                        <a:t> Size/</a:t>
                      </a:r>
                      <a:r>
                        <a:rPr lang="en-US" sz="1200" b="1" u="none" strike="noStrike" dirty="0" smtClean="0"/>
                        <a:t>Qty.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/>
                        <a:t>Process  Audit </a:t>
                      </a:r>
                      <a:r>
                        <a:rPr lang="en-US" sz="1200" b="1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7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Model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Amica 25 Ltr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Customer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/>
                        <a:t> </a:t>
                      </a:r>
                      <a:r>
                        <a:rPr lang="en-US" sz="1200" u="none" strike="noStrike" dirty="0" smtClean="0"/>
                        <a:t>CGCEL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Create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09.08.21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NC Closure Date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/>
                        <a:t>12.08.21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Temporary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Lot </a:t>
                      </a:r>
                      <a:r>
                        <a:rPr lang="en-US" sz="1200" u="none" strike="noStrike" baseline="0" dirty="0" smtClean="0"/>
                        <a:t> Hold, Rework &amp; Material Change.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Permanent </a:t>
                      </a:r>
                      <a:r>
                        <a:rPr lang="en-US" sz="1200" b="1" u="none" strike="noStrike" dirty="0" smtClean="0"/>
                        <a:t>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/>
                        <a:t>Analysis by process</a:t>
                      </a:r>
                      <a:r>
                        <a:rPr lang="en-US" sz="1200" u="none" strike="noStrike" baseline="0" dirty="0" smtClean="0"/>
                        <a:t>  &amp; inspection Given By Why- Why Analysis Below mention &amp; CAPA to be Maintained.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Defect Symptom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1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2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3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4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Why 5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4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PC</a:t>
                      </a:r>
                      <a:r>
                        <a:rPr lang="en-US" sz="1200" b="1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Plate Broken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PC</a:t>
                      </a:r>
                      <a:r>
                        <a:rPr lang="en-US" sz="1200" b="0" i="0" u="none" strike="noStrike" baseline="0" dirty="0" smtClean="0">
                          <a:solidFill>
                            <a:sysClr val="windowText" lastClr="000000"/>
                          </a:solidFill>
                          <a:latin typeface="Calibri"/>
                        </a:rPr>
                        <a:t> plate broken during assembly</a:t>
                      </a:r>
                    </a:p>
                    <a:p>
                      <a:pPr algn="l" fontAlgn="ctr"/>
                      <a:endParaRPr lang="en-US" sz="6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Material hard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Cooling time low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</a:t>
                      </a:r>
                      <a:r>
                        <a:rPr lang="en-US" sz="1200" u="none" strike="noStrike" dirty="0"/>
                        <a:t> 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/>
                        <a:t>--------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Corrective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/>
                        <a:t>100%</a:t>
                      </a:r>
                      <a:r>
                        <a:rPr lang="en-US" sz="1200" u="none" strike="noStrike" baseline="0" dirty="0" smtClean="0"/>
                        <a:t> material recheck &amp; send back to supplier</a:t>
                      </a:r>
                      <a:endParaRPr lang="en-US" sz="1200" b="1" i="0" u="none" strike="noStrike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/>
                        <a:t>Preventive Action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baseline="0" dirty="0" smtClean="0"/>
                        <a:t>1. Process parameter match according to part</a:t>
                      </a:r>
                    </a:p>
                    <a:p>
                      <a:pPr algn="l" fontAlgn="ctr"/>
                      <a:r>
                        <a:rPr lang="en-US" sz="1200" b="0" u="none" strike="noStrike" baseline="0" dirty="0" smtClean="0"/>
                        <a:t>2. Before fitted the PC plate concerned to the quality person.</a:t>
                      </a:r>
                      <a:r>
                        <a:rPr lang="en-US" sz="1200" b="0" u="none" strike="noStrike" dirty="0"/>
                        <a:t> </a:t>
                      </a:r>
                      <a:endParaRPr lang="en-US" sz="1200" b="0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41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/>
                        <a:t> Prepared </a:t>
                      </a:r>
                      <a:r>
                        <a:rPr lang="en-US" sz="1200" b="1" u="none" strike="noStrike" dirty="0"/>
                        <a:t>By</a:t>
                      </a:r>
                      <a:r>
                        <a:rPr lang="en-US" sz="1200" b="1" u="none" strike="noStrike" dirty="0" smtClean="0"/>
                        <a:t>:-Mohit Yadav</a:t>
                      </a:r>
                      <a:endParaRPr lang="en-US" sz="1200" b="1" i="0" u="none" strike="noStrike" dirty="0">
                        <a:solidFill>
                          <a:sysClr val="windowText" lastClr="000000"/>
                        </a:solidFill>
                        <a:latin typeface="Calibri"/>
                      </a:endParaRPr>
                    </a:p>
                  </a:txBody>
                  <a:tcPr marL="6289" marR="6289" marT="6289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</a:pP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Approved </a:t>
                      </a:r>
                      <a:r>
                        <a:rPr lang="en-US" sz="1200" b="1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200" b="1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:-Kumar Saurabh</a:t>
                      </a:r>
                      <a:endParaRPr lang="en-US" sz="12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9" marR="6289" marT="62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2D9224FA-CD90-49BB-89AA-5D3D6A5BCE4C" descr="cid:35A0C23A-00B5-499F-BA2F-12BDD4F69B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5334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3695</Words>
  <Application>Microsoft Office PowerPoint</Application>
  <PresentationFormat>On-screen Show (4:3)</PresentationFormat>
  <Paragraphs>999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accounts5</cp:lastModifiedBy>
  <cp:revision>140</cp:revision>
  <dcterms:created xsi:type="dcterms:W3CDTF">2020-10-07T11:48:32Z</dcterms:created>
  <dcterms:modified xsi:type="dcterms:W3CDTF">2021-10-25T13:16:47Z</dcterms:modified>
</cp:coreProperties>
</file>