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Office%20work\GRC\GRC%20Analysi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Office%20work\GRC\GRC%20Analysi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Office%20work\GRC\GRC%20Analysi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Office%20work\GRC\GRC%20Analysi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Office%20work\GRC\GRC%20Analysi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Office%20work\GRC\GRC%20Analysi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Office%20work\GRC\GRC%20Analysis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Office%20work\GRC\GRC%20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n-US" sz="1200"/>
              <a:t>Tagged Complaint AMICA FY 2020 -21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AMICA!$T$8</c:f>
              <c:strCache>
                <c:ptCount val="1"/>
                <c:pt idx="0">
                  <c:v>Frequency</c:v>
                </c:pt>
              </c:strCache>
            </c:strRef>
          </c:tx>
          <c:spPr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c:spPr>
          <c:invertIfNegative val="0"/>
          <c:dLbls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AMICA!$S$9:$S$11</c:f>
              <c:strCache>
                <c:ptCount val="3"/>
                <c:pt idx="0">
                  <c:v>Tank Leakage</c:v>
                </c:pt>
                <c:pt idx="1">
                  <c:v>Dent &amp; Damage</c:v>
                </c:pt>
                <c:pt idx="2">
                  <c:v>Complaint missing</c:v>
                </c:pt>
              </c:strCache>
            </c:strRef>
          </c:cat>
          <c:val>
            <c:numRef>
              <c:f>AMICA!$T$9:$T$11</c:f>
              <c:numCache>
                <c:formatCode>General</c:formatCode>
                <c:ptCount val="3"/>
                <c:pt idx="0">
                  <c:v>601</c:v>
                </c:pt>
                <c:pt idx="1">
                  <c:v>480</c:v>
                </c:pt>
                <c:pt idx="2">
                  <c:v>336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1656064"/>
        <c:axId val="82214272"/>
      </c:barChart>
      <c:catAx>
        <c:axId val="81656064"/>
        <c:scaling>
          <c:orientation val="minMax"/>
        </c:scaling>
        <c:delete val="0"/>
        <c:axPos val="b"/>
        <c:majorTickMark val="out"/>
        <c:minorTickMark val="none"/>
        <c:tickLblPos val="nextTo"/>
        <c:crossAx val="82214272"/>
        <c:crosses val="autoZero"/>
        <c:auto val="1"/>
        <c:lblAlgn val="ctr"/>
        <c:lblOffset val="100"/>
        <c:noMultiLvlLbl val="0"/>
      </c:catAx>
      <c:valAx>
        <c:axId val="8221427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81656064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n-US" sz="1200" dirty="0" smtClean="0"/>
              <a:t>Observation against Complaint </a:t>
            </a:r>
            <a:r>
              <a:rPr lang="en-US" sz="1200" dirty="0"/>
              <a:t>Missing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AMICA!$B$43:$B$45</c:f>
              <c:strCache>
                <c:ptCount val="3"/>
                <c:pt idx="0">
                  <c:v>Dented / Damage</c:v>
                </c:pt>
                <c:pt idx="1">
                  <c:v>Component missing</c:v>
                </c:pt>
                <c:pt idx="2">
                  <c:v>Other party Geyser</c:v>
                </c:pt>
              </c:strCache>
            </c:strRef>
          </c:cat>
          <c:val>
            <c:numRef>
              <c:f>AMICA!$C$43:$C$45</c:f>
              <c:numCache>
                <c:formatCode>General</c:formatCode>
                <c:ptCount val="3"/>
                <c:pt idx="0">
                  <c:v>217</c:v>
                </c:pt>
                <c:pt idx="1">
                  <c:v>117</c:v>
                </c:pt>
                <c:pt idx="2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00585856"/>
        <c:axId val="100588544"/>
      </c:barChart>
      <c:catAx>
        <c:axId val="100585856"/>
        <c:scaling>
          <c:orientation val="minMax"/>
        </c:scaling>
        <c:delete val="0"/>
        <c:axPos val="b"/>
        <c:majorTickMark val="none"/>
        <c:minorTickMark val="none"/>
        <c:tickLblPos val="nextTo"/>
        <c:crossAx val="100588544"/>
        <c:crosses val="autoZero"/>
        <c:auto val="1"/>
        <c:lblAlgn val="ctr"/>
        <c:lblOffset val="100"/>
        <c:noMultiLvlLbl val="0"/>
      </c:catAx>
      <c:valAx>
        <c:axId val="1005885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100585856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n-US" sz="1200" dirty="0"/>
              <a:t>Observation </a:t>
            </a:r>
            <a:r>
              <a:rPr lang="en-US" sz="1200" dirty="0" smtClean="0"/>
              <a:t>against </a:t>
            </a:r>
            <a:r>
              <a:rPr lang="en-US" sz="1200" dirty="0"/>
              <a:t>Tank Leakage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AMICA!$S$32:$S$37</c:f>
              <c:strCache>
                <c:ptCount val="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</c:strCache>
            </c:strRef>
          </c:cat>
          <c:val>
            <c:numRef>
              <c:f>AMICA!$T$32:$T$37</c:f>
              <c:numCache>
                <c:formatCode>General</c:formatCode>
                <c:ptCount val="6"/>
                <c:pt idx="0">
                  <c:v>403</c:v>
                </c:pt>
                <c:pt idx="1">
                  <c:v>85</c:v>
                </c:pt>
                <c:pt idx="2">
                  <c:v>81</c:v>
                </c:pt>
                <c:pt idx="3">
                  <c:v>29</c:v>
                </c:pt>
                <c:pt idx="4">
                  <c:v>2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01154816"/>
        <c:axId val="101156352"/>
      </c:barChart>
      <c:catAx>
        <c:axId val="101154816"/>
        <c:scaling>
          <c:orientation val="minMax"/>
        </c:scaling>
        <c:delete val="0"/>
        <c:axPos val="b"/>
        <c:majorTickMark val="none"/>
        <c:minorTickMark val="none"/>
        <c:tickLblPos val="nextTo"/>
        <c:crossAx val="101156352"/>
        <c:crosses val="autoZero"/>
        <c:auto val="1"/>
        <c:lblAlgn val="ctr"/>
        <c:lblOffset val="100"/>
        <c:noMultiLvlLbl val="0"/>
      </c:catAx>
      <c:valAx>
        <c:axId val="1011563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101154816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n-US" dirty="0" smtClean="0"/>
              <a:t>Observation against Dent</a:t>
            </a:r>
            <a:endParaRPr lang="en-US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9620880723242928"/>
          <c:y val="0.15650481189851267"/>
          <c:w val="0.61948575872460387"/>
          <c:h val="0.733718649752114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AMICA!$B$48</c:f>
              <c:strCache>
                <c:ptCount val="1"/>
                <c:pt idx="0">
                  <c:v>Dented / Damage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AMICA!$C$48</c:f>
              <c:numCache>
                <c:formatCode>General</c:formatCode>
                <c:ptCount val="1"/>
                <c:pt idx="0">
                  <c:v>480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4472576"/>
        <c:axId val="104474112"/>
      </c:barChart>
      <c:catAx>
        <c:axId val="104472576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104474112"/>
        <c:crosses val="autoZero"/>
        <c:auto val="1"/>
        <c:lblAlgn val="ctr"/>
        <c:lblOffset val="100"/>
        <c:noMultiLvlLbl val="0"/>
      </c:catAx>
      <c:valAx>
        <c:axId val="1044741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10447257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8.4031959240389059E-2"/>
          <c:y val="0.85805227471566059"/>
          <c:w val="0.73949745252431687"/>
          <c:h val="0.1302150772820064"/>
        </c:manualLayout>
      </c:layout>
      <c:overlay val="0"/>
    </c:legend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n-US" sz="1200"/>
              <a:t>Tagged Complaint Qube FY 2020 -21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QUBE!$S$8</c:f>
              <c:strCache>
                <c:ptCount val="1"/>
                <c:pt idx="0">
                  <c:v>Frequency</c:v>
                </c:pt>
              </c:strCache>
            </c:strRef>
          </c:tx>
          <c:spPr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QUBE!$R$9:$R$11</c:f>
              <c:strCache>
                <c:ptCount val="3"/>
                <c:pt idx="0">
                  <c:v>Dent &amp; Damage</c:v>
                </c:pt>
                <c:pt idx="1">
                  <c:v>Complaint Missing</c:v>
                </c:pt>
                <c:pt idx="2">
                  <c:v>Tank Leakage</c:v>
                </c:pt>
              </c:strCache>
            </c:strRef>
          </c:cat>
          <c:val>
            <c:numRef>
              <c:f>QUBE!$S$9:$S$11</c:f>
              <c:numCache>
                <c:formatCode>General</c:formatCode>
                <c:ptCount val="3"/>
                <c:pt idx="0">
                  <c:v>420</c:v>
                </c:pt>
                <c:pt idx="1">
                  <c:v>147</c:v>
                </c:pt>
                <c:pt idx="2">
                  <c:v>131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9125888"/>
        <c:axId val="99475840"/>
      </c:barChart>
      <c:catAx>
        <c:axId val="99125888"/>
        <c:scaling>
          <c:orientation val="minMax"/>
        </c:scaling>
        <c:delete val="0"/>
        <c:axPos val="b"/>
        <c:majorTickMark val="out"/>
        <c:minorTickMark val="none"/>
        <c:tickLblPos val="nextTo"/>
        <c:crossAx val="99475840"/>
        <c:crosses val="autoZero"/>
        <c:auto val="1"/>
        <c:lblAlgn val="ctr"/>
        <c:lblOffset val="100"/>
        <c:noMultiLvlLbl val="0"/>
      </c:catAx>
      <c:valAx>
        <c:axId val="9947584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99125888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n-US" sz="1200"/>
              <a:t>Observation against Dent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5823773538928726"/>
          <c:y val="0.19480351414406533"/>
          <c:w val="0.6933355744180183"/>
          <c:h val="0.689216608340624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QUBE!$B$47</c:f>
              <c:strCache>
                <c:ptCount val="1"/>
                <c:pt idx="0">
                  <c:v>Dented / Damage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QUBE!$C$47</c:f>
              <c:numCache>
                <c:formatCode>General</c:formatCode>
                <c:ptCount val="1"/>
                <c:pt idx="0">
                  <c:v>420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9627392"/>
        <c:axId val="99628928"/>
      </c:barChart>
      <c:catAx>
        <c:axId val="99627392"/>
        <c:scaling>
          <c:orientation val="minMax"/>
        </c:scaling>
        <c:delete val="0"/>
        <c:axPos val="b"/>
        <c:majorTickMark val="out"/>
        <c:minorTickMark val="none"/>
        <c:tickLblPos val="nextTo"/>
        <c:crossAx val="99628928"/>
        <c:crosses val="autoZero"/>
        <c:auto val="1"/>
        <c:lblAlgn val="ctr"/>
        <c:lblOffset val="100"/>
        <c:noMultiLvlLbl val="0"/>
      </c:catAx>
      <c:valAx>
        <c:axId val="9962892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9962739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26465354330708663"/>
          <c:y val="0.88169473607465731"/>
          <c:w val="0.58350486611596575"/>
          <c:h val="8.3717191601049873E-2"/>
        </c:manualLayout>
      </c:layout>
      <c:overlay val="0"/>
    </c:legend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>
                <a:latin typeface="Arial" pitchFamily="34" charset="0"/>
                <a:cs typeface="Arial" pitchFamily="34" charset="0"/>
              </a:defRPr>
            </a:pPr>
            <a:r>
              <a:rPr lang="en-US" sz="1200" b="1" i="0" baseline="0" dirty="0" smtClean="0">
                <a:effectLst/>
                <a:latin typeface="Arial" pitchFamily="34" charset="0"/>
                <a:cs typeface="Arial" pitchFamily="34" charset="0"/>
              </a:rPr>
              <a:t>Observation against Tank Leakage</a:t>
            </a:r>
            <a:endParaRPr lang="en-US" sz="1200" dirty="0">
              <a:effectLst/>
              <a:latin typeface="Arial" pitchFamily="34" charset="0"/>
              <a:cs typeface="Arial" pitchFamily="34" charset="0"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QUBE!$R$36:$R$41</c:f>
              <c:strCache>
                <c:ptCount val="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</c:strCache>
            </c:strRef>
          </c:cat>
          <c:val>
            <c:numRef>
              <c:f>QUBE!$S$36:$S$41</c:f>
              <c:numCache>
                <c:formatCode>General</c:formatCode>
                <c:ptCount val="6"/>
                <c:pt idx="0">
                  <c:v>109</c:v>
                </c:pt>
                <c:pt idx="1">
                  <c:v>14</c:v>
                </c:pt>
                <c:pt idx="2">
                  <c:v>5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9662080"/>
        <c:axId val="99672064"/>
      </c:barChart>
      <c:catAx>
        <c:axId val="99662080"/>
        <c:scaling>
          <c:orientation val="minMax"/>
        </c:scaling>
        <c:delete val="0"/>
        <c:axPos val="b"/>
        <c:majorTickMark val="none"/>
        <c:minorTickMark val="none"/>
        <c:tickLblPos val="nextTo"/>
        <c:crossAx val="99672064"/>
        <c:crosses val="autoZero"/>
        <c:auto val="1"/>
        <c:lblAlgn val="ctr"/>
        <c:lblOffset val="100"/>
        <c:noMultiLvlLbl val="0"/>
      </c:catAx>
      <c:valAx>
        <c:axId val="996720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99662080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000"/>
            </a:pPr>
            <a:r>
              <a:rPr lang="en-US" sz="1200" b="1" i="0" baseline="0" dirty="0" smtClean="0">
                <a:effectLst/>
              </a:rPr>
              <a:t>Observation against Complaint Missing</a:t>
            </a:r>
            <a:endParaRPr lang="en-US" sz="1000" dirty="0">
              <a:effectLst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QUBE!$B$42:$B$43</c:f>
              <c:strCache>
                <c:ptCount val="2"/>
                <c:pt idx="0">
                  <c:v>Dented / Damage</c:v>
                </c:pt>
                <c:pt idx="1">
                  <c:v>Component missing</c:v>
                </c:pt>
              </c:strCache>
            </c:strRef>
          </c:cat>
          <c:val>
            <c:numRef>
              <c:f>QUBE!$C$42:$C$43</c:f>
              <c:numCache>
                <c:formatCode>General</c:formatCode>
                <c:ptCount val="2"/>
                <c:pt idx="0">
                  <c:v>140</c:v>
                </c:pt>
                <c:pt idx="1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99832192"/>
        <c:axId val="99833728"/>
      </c:barChart>
      <c:catAx>
        <c:axId val="99832192"/>
        <c:scaling>
          <c:orientation val="minMax"/>
        </c:scaling>
        <c:delete val="0"/>
        <c:axPos val="b"/>
        <c:majorTickMark val="none"/>
        <c:minorTickMark val="none"/>
        <c:tickLblPos val="nextTo"/>
        <c:crossAx val="99833728"/>
        <c:crosses val="autoZero"/>
        <c:auto val="1"/>
        <c:lblAlgn val="ctr"/>
        <c:lblOffset val="100"/>
        <c:noMultiLvlLbl val="0"/>
      </c:catAx>
      <c:valAx>
        <c:axId val="998337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99832192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1000"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06-Jul-21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06-Jul-21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06-Jul-21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06-Jul-21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013050"/>
              </p:ext>
            </p:extLst>
          </p:nvPr>
        </p:nvGraphicFramePr>
        <p:xfrm>
          <a:off x="2362200" y="637310"/>
          <a:ext cx="4419600" cy="1066800"/>
        </p:xfrm>
        <a:graphic>
          <a:graphicData uri="http://schemas.openxmlformats.org/drawingml/2006/table">
            <a:tbl>
              <a:tblPr/>
              <a:tblGrid>
                <a:gridCol w="1321874"/>
                <a:gridCol w="721022"/>
                <a:gridCol w="1482102"/>
                <a:gridCol w="894602"/>
              </a:tblGrid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Particular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Frequency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Cumulative Frequency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Cumulative%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Tank Leakage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Dent &amp; Damage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Complaint missing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6634742"/>
              </p:ext>
            </p:extLst>
          </p:nvPr>
        </p:nvGraphicFramePr>
        <p:xfrm>
          <a:off x="2362200" y="1752600"/>
          <a:ext cx="4419600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473750"/>
              </p:ext>
            </p:extLst>
          </p:nvPr>
        </p:nvGraphicFramePr>
        <p:xfrm>
          <a:off x="6324600" y="4104409"/>
          <a:ext cx="2743200" cy="2532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357565" y="87868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Amica GRC 2020-21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596208"/>
              </p:ext>
            </p:extLst>
          </p:nvPr>
        </p:nvGraphicFramePr>
        <p:xfrm>
          <a:off x="59770" y="4103162"/>
          <a:ext cx="3902630" cy="2535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7559149"/>
              </p:ext>
            </p:extLst>
          </p:nvPr>
        </p:nvGraphicFramePr>
        <p:xfrm>
          <a:off x="4038600" y="4104409"/>
          <a:ext cx="2209800" cy="2532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703185"/>
              </p:ext>
            </p:extLst>
          </p:nvPr>
        </p:nvGraphicFramePr>
        <p:xfrm>
          <a:off x="1066800" y="4495800"/>
          <a:ext cx="2819400" cy="1143000"/>
        </p:xfrm>
        <a:graphic>
          <a:graphicData uri="http://schemas.openxmlformats.org/drawingml/2006/table">
            <a:tbl>
              <a:tblPr/>
              <a:tblGrid>
                <a:gridCol w="461881"/>
                <a:gridCol w="2357519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No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leakage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against Tank Leakage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Leakage against Tank Leakage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Leakage from Element Assembly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Other model Element used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against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Tank Leakage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Other party Geyser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H/W loose after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Ele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Replacement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endCxn id="16" idx="0"/>
          </p:cNvCxnSpPr>
          <p:nvPr/>
        </p:nvCxnSpPr>
        <p:spPr>
          <a:xfrm flipH="1">
            <a:off x="2011085" y="3505200"/>
            <a:ext cx="1346480" cy="5979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7" idx="0"/>
          </p:cNvCxnSpPr>
          <p:nvPr/>
        </p:nvCxnSpPr>
        <p:spPr>
          <a:xfrm>
            <a:off x="4724400" y="3505200"/>
            <a:ext cx="419100" cy="5992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3" idx="0"/>
          </p:cNvCxnSpPr>
          <p:nvPr/>
        </p:nvCxnSpPr>
        <p:spPr>
          <a:xfrm>
            <a:off x="6019800" y="3505200"/>
            <a:ext cx="1676400" cy="5992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3663"/>
            <a:ext cx="11652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739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40921" y="8786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Qube GRC 2020-21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726346"/>
              </p:ext>
            </p:extLst>
          </p:nvPr>
        </p:nvGraphicFramePr>
        <p:xfrm>
          <a:off x="2470150" y="609600"/>
          <a:ext cx="4203700" cy="771525"/>
        </p:xfrm>
        <a:graphic>
          <a:graphicData uri="http://schemas.openxmlformats.org/drawingml/2006/table">
            <a:tbl>
              <a:tblPr/>
              <a:tblGrid>
                <a:gridCol w="1257300"/>
                <a:gridCol w="685800"/>
                <a:gridCol w="1409700"/>
                <a:gridCol w="8509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Particular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Frequency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Cumulative Frequency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Cumulative%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Dent &amp; Damage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Complaint Missing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Tank Leakage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8079194"/>
              </p:ext>
            </p:extLst>
          </p:nvPr>
        </p:nvGraphicFramePr>
        <p:xfrm>
          <a:off x="2476500" y="1505654"/>
          <a:ext cx="4191000" cy="2377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Ch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9779709"/>
              </p:ext>
            </p:extLst>
          </p:nvPr>
        </p:nvGraphicFramePr>
        <p:xfrm>
          <a:off x="69273" y="4213029"/>
          <a:ext cx="2212848" cy="2532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035685"/>
              </p:ext>
            </p:extLst>
          </p:nvPr>
        </p:nvGraphicFramePr>
        <p:xfrm>
          <a:off x="5156384" y="4213029"/>
          <a:ext cx="3904488" cy="2532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941917"/>
              </p:ext>
            </p:extLst>
          </p:nvPr>
        </p:nvGraphicFramePr>
        <p:xfrm>
          <a:off x="6096000" y="4724400"/>
          <a:ext cx="2819400" cy="1143000"/>
        </p:xfrm>
        <a:graphic>
          <a:graphicData uri="http://schemas.openxmlformats.org/drawingml/2006/table">
            <a:tbl>
              <a:tblPr/>
              <a:tblGrid>
                <a:gridCol w="379535"/>
                <a:gridCol w="2439865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leakage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against Tank Leakage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Leakage from Element Assembly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Leakage against Tank Leakage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H/W loose after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Ele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Replacement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 model Element used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against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Tank Leakage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 party Geyser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6" name="Straight Arrow Connector 5"/>
          <p:cNvCxnSpPr>
            <a:endCxn id="11" idx="0"/>
          </p:cNvCxnSpPr>
          <p:nvPr/>
        </p:nvCxnSpPr>
        <p:spPr>
          <a:xfrm>
            <a:off x="5943600" y="3463637"/>
            <a:ext cx="1165028" cy="7493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19" idx="0"/>
          </p:cNvCxnSpPr>
          <p:nvPr/>
        </p:nvCxnSpPr>
        <p:spPr>
          <a:xfrm flipH="1">
            <a:off x="1175697" y="3429000"/>
            <a:ext cx="2265224" cy="7840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739914" y="3456709"/>
            <a:ext cx="942922" cy="7714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har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2166406"/>
              </p:ext>
            </p:extLst>
          </p:nvPr>
        </p:nvGraphicFramePr>
        <p:xfrm>
          <a:off x="2341418" y="4213029"/>
          <a:ext cx="2743200" cy="2532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3663"/>
            <a:ext cx="11652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979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157</Words>
  <Application>Microsoft Office PowerPoint</Application>
  <PresentationFormat>On-screen Show (4:3)</PresentationFormat>
  <Paragraphs>66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</dc:creator>
  <cp:lastModifiedBy>saurabh</cp:lastModifiedBy>
  <cp:revision>13</cp:revision>
  <dcterms:created xsi:type="dcterms:W3CDTF">2006-08-16T00:00:00Z</dcterms:created>
  <dcterms:modified xsi:type="dcterms:W3CDTF">2021-07-06T13:09:02Z</dcterms:modified>
</cp:coreProperties>
</file>