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471" r:id="rId3"/>
    <p:sldId id="446" r:id="rId4"/>
    <p:sldId id="451" r:id="rId5"/>
    <p:sldId id="448" r:id="rId6"/>
    <p:sldId id="489" r:id="rId7"/>
    <p:sldId id="334" r:id="rId8"/>
    <p:sldId id="491" r:id="rId9"/>
  </p:sldIdLst>
  <p:sldSz cx="9144000" cy="6858000" type="screen4x3"/>
  <p:notesSz cx="6858000" cy="9144000"/>
  <p:defaultTextStyle>
    <a:defPPr>
      <a:defRPr lang="en-US"/>
    </a:defPPr>
    <a:lvl1pPr marL="0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3632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72653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08980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4530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81631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617959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90612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AM PANDAY" initials="SP" lastIdx="1" clrIdx="0">
    <p:extLst>
      <p:ext uri="{19B8F6BF-5375-455C-9EA6-DF929625EA0E}">
        <p15:presenceInfo xmlns="" xmlns:p15="http://schemas.microsoft.com/office/powerpoint/2012/main" userId="SONAM PAND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002774"/>
    <a:srgbClr val="002D86"/>
    <a:srgbClr val="AFAFAF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7513" autoAdjust="0"/>
  </p:normalViewPr>
  <p:slideViewPr>
    <p:cSldViewPr snapToGrid="0">
      <p:cViewPr>
        <p:scale>
          <a:sx n="80" d="100"/>
          <a:sy n="80" d="100"/>
        </p:scale>
        <p:origin x="-1080" y="-7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Office%20work\GRC\GRC%20Analysis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Office%20work\12%20Step%20Approach\FY%202021-22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AMICA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AMICA!$T$8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AMICA!$S$9:$S$11</c:f>
              <c:strCache>
                <c:ptCount val="3"/>
                <c:pt idx="0">
                  <c:v>Tank Leakage</c:v>
                </c:pt>
                <c:pt idx="1">
                  <c:v>Dent &amp; Damage</c:v>
                </c:pt>
                <c:pt idx="2">
                  <c:v>Complaint missing</c:v>
                </c:pt>
              </c:strCache>
            </c:strRef>
          </c:cat>
          <c:val>
            <c:numRef>
              <c:f>AMICA!$T$9:$T$11</c:f>
              <c:numCache>
                <c:formatCode>General</c:formatCode>
                <c:ptCount val="3"/>
                <c:pt idx="0">
                  <c:v>601</c:v>
                </c:pt>
                <c:pt idx="1">
                  <c:v>480</c:v>
                </c:pt>
                <c:pt idx="2">
                  <c:v>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30880"/>
        <c:axId val="56332672"/>
      </c:barChart>
      <c:catAx>
        <c:axId val="5633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56332672"/>
        <c:crosses val="autoZero"/>
        <c:auto val="1"/>
        <c:lblAlgn val="ctr"/>
        <c:lblOffset val="100"/>
        <c:noMultiLvlLbl val="0"/>
      </c:catAx>
      <c:valAx>
        <c:axId val="56332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63308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Observation against Complaint </a:t>
            </a:r>
            <a:r>
              <a:rPr lang="en-US" sz="1200" dirty="0"/>
              <a:t>Missing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AMICA!$B$43:$B$45</c:f>
              <c:strCache>
                <c:ptCount val="3"/>
                <c:pt idx="0">
                  <c:v>Dented / Damage</c:v>
                </c:pt>
                <c:pt idx="1">
                  <c:v>Component missing</c:v>
                </c:pt>
                <c:pt idx="2">
                  <c:v>Other party Geyser</c:v>
                </c:pt>
              </c:strCache>
            </c:strRef>
          </c:cat>
          <c:val>
            <c:numRef>
              <c:f>AMICA!$C$43:$C$45</c:f>
              <c:numCache>
                <c:formatCode>General</c:formatCode>
                <c:ptCount val="3"/>
                <c:pt idx="0">
                  <c:v>217</c:v>
                </c:pt>
                <c:pt idx="1">
                  <c:v>117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6349056"/>
        <c:axId val="56350592"/>
      </c:barChart>
      <c:catAx>
        <c:axId val="56349056"/>
        <c:scaling>
          <c:orientation val="minMax"/>
        </c:scaling>
        <c:delete val="0"/>
        <c:axPos val="b"/>
        <c:majorTickMark val="none"/>
        <c:minorTickMark val="none"/>
        <c:tickLblPos val="nextTo"/>
        <c:crossAx val="56350592"/>
        <c:crosses val="autoZero"/>
        <c:auto val="1"/>
        <c:lblAlgn val="ctr"/>
        <c:lblOffset val="100"/>
        <c:noMultiLvlLbl val="0"/>
      </c:catAx>
      <c:valAx>
        <c:axId val="5635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634905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Observation </a:t>
            </a:r>
            <a:r>
              <a:rPr lang="en-US" sz="1200" dirty="0" smtClean="0"/>
              <a:t>against </a:t>
            </a:r>
            <a:r>
              <a:rPr lang="en-US" sz="1200" dirty="0"/>
              <a:t>Tank Leakage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AMICA!$S$32:$S$37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AMICA!$T$32:$T$37</c:f>
              <c:numCache>
                <c:formatCode>General</c:formatCode>
                <c:ptCount val="6"/>
                <c:pt idx="0">
                  <c:v>403</c:v>
                </c:pt>
                <c:pt idx="1">
                  <c:v>85</c:v>
                </c:pt>
                <c:pt idx="2">
                  <c:v>81</c:v>
                </c:pt>
                <c:pt idx="3">
                  <c:v>29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6358784"/>
        <c:axId val="56360320"/>
      </c:barChart>
      <c:catAx>
        <c:axId val="56358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56360320"/>
        <c:crosses val="autoZero"/>
        <c:auto val="1"/>
        <c:lblAlgn val="ctr"/>
        <c:lblOffset val="100"/>
        <c:noMultiLvlLbl val="0"/>
      </c:catAx>
      <c:valAx>
        <c:axId val="5636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63587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dirty="0" smtClean="0"/>
              <a:t>Observation against Dent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620880723242928"/>
          <c:y val="0.15650481189851267"/>
          <c:w val="0.61948575872460387"/>
          <c:h val="0.733718649752114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AMICA!$B$48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AMICA!$C$48</c:f>
              <c:numCache>
                <c:formatCode>General</c:formatCode>
                <c:ptCount val="1"/>
                <c:pt idx="0">
                  <c:v>480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372608"/>
        <c:axId val="56382592"/>
      </c:barChart>
      <c:catAx>
        <c:axId val="563726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56382592"/>
        <c:crosses val="autoZero"/>
        <c:auto val="1"/>
        <c:lblAlgn val="ctr"/>
        <c:lblOffset val="100"/>
        <c:noMultiLvlLbl val="0"/>
      </c:catAx>
      <c:valAx>
        <c:axId val="5638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6372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4031959240389059E-2"/>
          <c:y val="0.85805227471566059"/>
          <c:w val="0.73949745252431687"/>
          <c:h val="0.1302150772820064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Tagged Complaint Qube FY 2020 -21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QUBE!$S$8</c:f>
              <c:strCache>
                <c:ptCount val="1"/>
                <c:pt idx="0">
                  <c:v>Frequency</c:v>
                </c:pt>
              </c:strCache>
            </c:strRef>
          </c:tx>
          <c:spPr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QUBE!$R$9:$R$11</c:f>
              <c:strCache>
                <c:ptCount val="3"/>
                <c:pt idx="0">
                  <c:v>Dent &amp; Damage</c:v>
                </c:pt>
                <c:pt idx="1">
                  <c:v>Complaint Missing</c:v>
                </c:pt>
                <c:pt idx="2">
                  <c:v>Tank Leakage</c:v>
                </c:pt>
              </c:strCache>
            </c:strRef>
          </c:cat>
          <c:val>
            <c:numRef>
              <c:f>QUBE!$S$9:$S$11</c:f>
              <c:numCache>
                <c:formatCode>General</c:formatCode>
                <c:ptCount val="3"/>
                <c:pt idx="0">
                  <c:v>420</c:v>
                </c:pt>
                <c:pt idx="1">
                  <c:v>147</c:v>
                </c:pt>
                <c:pt idx="2">
                  <c:v>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43968"/>
        <c:axId val="55045504"/>
      </c:barChart>
      <c:catAx>
        <c:axId val="55043968"/>
        <c:scaling>
          <c:orientation val="minMax"/>
        </c:scaling>
        <c:delete val="0"/>
        <c:axPos val="b"/>
        <c:majorTickMark val="out"/>
        <c:minorTickMark val="none"/>
        <c:tickLblPos val="nextTo"/>
        <c:crossAx val="55045504"/>
        <c:crosses val="autoZero"/>
        <c:auto val="1"/>
        <c:lblAlgn val="ctr"/>
        <c:lblOffset val="100"/>
        <c:noMultiLvlLbl val="0"/>
      </c:catAx>
      <c:valAx>
        <c:axId val="55045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504396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Observation against Dent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23773538928726"/>
          <c:y val="0.19480351414406533"/>
          <c:w val="0.6933355744180183"/>
          <c:h val="0.68921660834062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QUBE!$B$47</c:f>
              <c:strCache>
                <c:ptCount val="1"/>
                <c:pt idx="0">
                  <c:v>Dented / Damage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QUBE!$C$47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15136"/>
        <c:axId val="55133312"/>
      </c:barChart>
      <c:catAx>
        <c:axId val="55115136"/>
        <c:scaling>
          <c:orientation val="minMax"/>
        </c:scaling>
        <c:delete val="0"/>
        <c:axPos val="b"/>
        <c:majorTickMark val="out"/>
        <c:minorTickMark val="none"/>
        <c:tickLblPos val="nextTo"/>
        <c:crossAx val="55133312"/>
        <c:crosses val="autoZero"/>
        <c:auto val="1"/>
        <c:lblAlgn val="ctr"/>
        <c:lblOffset val="100"/>
        <c:noMultiLvlLbl val="0"/>
      </c:catAx>
      <c:valAx>
        <c:axId val="55133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55115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6465354330708663"/>
          <c:y val="0.88169473607465731"/>
          <c:w val="0.58350486611596575"/>
          <c:h val="8.3717191601049873E-2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r>
              <a:rPr lang="en-US" sz="1200" b="1" i="0" baseline="0" dirty="0" smtClean="0">
                <a:effectLst/>
                <a:latin typeface="Arial" pitchFamily="34" charset="0"/>
                <a:cs typeface="Arial" pitchFamily="34" charset="0"/>
              </a:rPr>
              <a:t>Observation against Tank Leakage</a:t>
            </a:r>
            <a:endParaRPr lang="en-US" sz="1200" dirty="0">
              <a:effectLst/>
              <a:latin typeface="Arial" pitchFamily="34" charset="0"/>
              <a:cs typeface="Arial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QUBE!$R$36:$R$41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QUBE!$S$36:$S$41</c:f>
              <c:numCache>
                <c:formatCode>General</c:formatCode>
                <c:ptCount val="6"/>
                <c:pt idx="0">
                  <c:v>109</c:v>
                </c:pt>
                <c:pt idx="1">
                  <c:v>14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82848"/>
        <c:axId val="55184384"/>
      </c:barChart>
      <c:catAx>
        <c:axId val="55182848"/>
        <c:scaling>
          <c:orientation val="minMax"/>
        </c:scaling>
        <c:delete val="0"/>
        <c:axPos val="b"/>
        <c:majorTickMark val="none"/>
        <c:minorTickMark val="none"/>
        <c:tickLblPos val="nextTo"/>
        <c:crossAx val="55184384"/>
        <c:crosses val="autoZero"/>
        <c:auto val="1"/>
        <c:lblAlgn val="ctr"/>
        <c:lblOffset val="100"/>
        <c:noMultiLvlLbl val="0"/>
      </c:catAx>
      <c:valAx>
        <c:axId val="55184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51828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200" b="1" i="0" baseline="0" dirty="0" smtClean="0">
                <a:effectLst/>
              </a:rPr>
              <a:t>Observation against Complaint Missing</a:t>
            </a:r>
            <a:endParaRPr lang="en-US" sz="1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QUBE!$B$42:$B$43</c:f>
              <c:strCache>
                <c:ptCount val="2"/>
                <c:pt idx="0">
                  <c:v>Dented / Damage</c:v>
                </c:pt>
                <c:pt idx="1">
                  <c:v>Component missing</c:v>
                </c:pt>
              </c:strCache>
            </c:strRef>
          </c:cat>
          <c:val>
            <c:numRef>
              <c:f>QUBE!$C$42:$C$43</c:f>
              <c:numCache>
                <c:formatCode>General</c:formatCode>
                <c:ptCount val="2"/>
                <c:pt idx="0">
                  <c:v>140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5255424"/>
        <c:axId val="55256960"/>
      </c:barChart>
      <c:catAx>
        <c:axId val="55255424"/>
        <c:scaling>
          <c:orientation val="minMax"/>
        </c:scaling>
        <c:delete val="0"/>
        <c:axPos val="b"/>
        <c:majorTickMark val="none"/>
        <c:minorTickMark val="none"/>
        <c:tickLblPos val="nextTo"/>
        <c:crossAx val="55256960"/>
        <c:crosses val="autoZero"/>
        <c:auto val="1"/>
        <c:lblAlgn val="ctr"/>
        <c:lblOffset val="100"/>
        <c:noMultiLvlLbl val="0"/>
      </c:catAx>
      <c:valAx>
        <c:axId val="5525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525542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606505277768123E-2"/>
          <c:y val="3.8520024283388569E-2"/>
          <c:w val="0.91882346842154694"/>
          <c:h val="0.9135129372333173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Sheet3!$D$9:$D$10</c:f>
              <c:strCache>
                <c:ptCount val="2"/>
                <c:pt idx="0">
                  <c:v>Baseline PPR 2020-21</c:v>
                </c:pt>
                <c:pt idx="1">
                  <c:v>Target June 2023</c:v>
                </c:pt>
              </c:strCache>
            </c:strRef>
          </c:cat>
          <c:val>
            <c:numRef>
              <c:f>Sheet3!$E$9:$E$10</c:f>
              <c:numCache>
                <c:formatCode>0.00%</c:formatCode>
                <c:ptCount val="2"/>
                <c:pt idx="0">
                  <c:v>2.5899999999999999E-2</c:v>
                </c:pt>
                <c:pt idx="1">
                  <c:v>1.95E-2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207232"/>
        <c:axId val="54612352"/>
      </c:barChart>
      <c:catAx>
        <c:axId val="54207232"/>
        <c:scaling>
          <c:orientation val="minMax"/>
        </c:scaling>
        <c:delete val="0"/>
        <c:axPos val="b"/>
        <c:majorTickMark val="out"/>
        <c:minorTickMark val="none"/>
        <c:tickLblPos val="nextTo"/>
        <c:crossAx val="54612352"/>
        <c:crosses val="autoZero"/>
        <c:auto val="1"/>
        <c:lblAlgn val="ctr"/>
        <c:lblOffset val="100"/>
        <c:noMultiLvlLbl val="0"/>
      </c:catAx>
      <c:valAx>
        <c:axId val="546123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54207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0.28066</cdr:x>
      <cdr:y>0.07405</cdr:y>
    </cdr:from>
    <cdr:to>
      <cdr:x>0.28164</cdr:x>
      <cdr:y>0.16925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2268353" y="393118"/>
          <a:ext cx="7983" cy="50544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0.28058</cdr:x>
      <cdr:y>0.07405</cdr:y>
    </cdr:from>
    <cdr:to>
      <cdr:x>0.46826</cdr:x>
      <cdr:y>0.07405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2267710" y="393118"/>
          <a:ext cx="1516891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0.56568</cdr:x>
      <cdr:y>0.07405</cdr:y>
    </cdr:from>
    <cdr:to>
      <cdr:x>0.74847</cdr:x>
      <cdr:y>0.07405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4572001" y="393118"/>
          <a:ext cx="1477319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0.74847</cdr:x>
      <cdr:y>0.07405</cdr:y>
    </cdr:from>
    <cdr:to>
      <cdr:x>0.74847</cdr:x>
      <cdr:y>0.35774</cdr:y>
    </cdr:to>
    <cdr:cxnSp macro="">
      <cdr:nvCxnSpPr>
        <cdr:cNvPr id="10" name="Straight Arrow Connector 9"/>
        <cdr:cNvCxnSpPr/>
      </cdr:nvCxnSpPr>
      <cdr:spPr>
        <a:xfrm xmlns:a="http://schemas.openxmlformats.org/drawingml/2006/main">
          <a:off x="6049320" y="393118"/>
          <a:ext cx="0" cy="150611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7BF1-76A9-4078-BD1D-11CBD559AF71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34A4-BC47-456D-8BBC-C920744509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632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2653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08980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4530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81631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17959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90612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1C5005-E71D-45C9-9346-68E279EF482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4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122364"/>
            <a:ext cx="6858001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42"/>
            <a:ext cx="6858001" cy="1655761"/>
          </a:xfrm>
        </p:spPr>
        <p:txBody>
          <a:bodyPr/>
          <a:lstStyle>
            <a:lvl1pPr marL="0" indent="0" algn="ctr">
              <a:buNone/>
              <a:defRPr sz="2300"/>
            </a:lvl1pPr>
            <a:lvl2pPr marL="436326" indent="0" algn="ctr">
              <a:buNone/>
              <a:defRPr sz="1900"/>
            </a:lvl2pPr>
            <a:lvl3pPr marL="872653" indent="0" algn="ctr">
              <a:buNone/>
              <a:defRPr sz="1600"/>
            </a:lvl3pPr>
            <a:lvl4pPr marL="1308980" indent="0" algn="ctr">
              <a:buNone/>
              <a:defRPr sz="1500"/>
            </a:lvl4pPr>
            <a:lvl5pPr marL="1745306" indent="0" algn="ctr">
              <a:buNone/>
              <a:defRPr sz="1500"/>
            </a:lvl5pPr>
            <a:lvl6pPr marL="2181631" indent="0" algn="ctr">
              <a:buNone/>
              <a:defRPr sz="1500"/>
            </a:lvl6pPr>
            <a:lvl7pPr marL="2617959" indent="0" algn="ctr">
              <a:buNone/>
              <a:defRPr sz="1500"/>
            </a:lvl7pPr>
            <a:lvl8pPr marL="3054286" indent="0" algn="ctr">
              <a:buNone/>
              <a:defRPr sz="1500"/>
            </a:lvl8pPr>
            <a:lvl9pPr marL="3490612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5"/>
            <a:ext cx="4038601" cy="45259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5"/>
            <a:ext cx="4038601" cy="45259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5" tIns="43633" rIns="87265" bIns="43633"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18545" y="86386"/>
            <a:ext cx="1235819" cy="457450"/>
          </a:xfrm>
          <a:prstGeom prst="rect">
            <a:avLst/>
          </a:prstGeom>
        </p:spPr>
        <p:txBody>
          <a:bodyPr wrap="none" lIns="87265" tIns="43633" rIns="87265" bIns="43633">
            <a:spAutoFit/>
          </a:bodyPr>
          <a:lstStyle/>
          <a:p>
            <a:pPr algn="r"/>
            <a:r>
              <a:rPr lang="en-US" sz="24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4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1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5" tIns="43633" rIns="87265" bIns="43633"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18545" y="86386"/>
            <a:ext cx="1235819" cy="457450"/>
          </a:xfrm>
          <a:prstGeom prst="rect">
            <a:avLst/>
          </a:prstGeom>
        </p:spPr>
        <p:txBody>
          <a:bodyPr wrap="none" lIns="87265" tIns="43633" rIns="87265" bIns="43633">
            <a:spAutoFit/>
          </a:bodyPr>
          <a:lstStyle/>
          <a:p>
            <a:pPr algn="r"/>
            <a:r>
              <a:rPr lang="en-US" sz="24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4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rompton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46" y="4248183"/>
            <a:ext cx="229076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6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404542" y="86380"/>
            <a:ext cx="16498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6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6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2" y="1709741"/>
            <a:ext cx="7886700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2" y="4589469"/>
            <a:ext cx="7886700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63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72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89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453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81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179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542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906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5"/>
            <a:ext cx="3868340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6" indent="0">
              <a:buNone/>
              <a:defRPr sz="1900" b="1"/>
            </a:lvl2pPr>
            <a:lvl3pPr marL="872653" indent="0">
              <a:buNone/>
              <a:defRPr sz="1600" b="1"/>
            </a:lvl3pPr>
            <a:lvl4pPr marL="1308980" indent="0">
              <a:buNone/>
              <a:defRPr sz="1500" b="1"/>
            </a:lvl4pPr>
            <a:lvl5pPr marL="1745306" indent="0">
              <a:buNone/>
              <a:defRPr sz="1500" b="1"/>
            </a:lvl5pPr>
            <a:lvl6pPr marL="2181631" indent="0">
              <a:buNone/>
              <a:defRPr sz="1500" b="1"/>
            </a:lvl6pPr>
            <a:lvl7pPr marL="2617959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2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9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5"/>
            <a:ext cx="3887392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6" indent="0">
              <a:buNone/>
              <a:defRPr sz="1900" b="1"/>
            </a:lvl2pPr>
            <a:lvl3pPr marL="872653" indent="0">
              <a:buNone/>
              <a:defRPr sz="1600" b="1"/>
            </a:lvl3pPr>
            <a:lvl4pPr marL="1308980" indent="0">
              <a:buNone/>
              <a:defRPr sz="1500" b="1"/>
            </a:lvl4pPr>
            <a:lvl5pPr marL="1745306" indent="0">
              <a:buNone/>
              <a:defRPr sz="1500" b="1"/>
            </a:lvl5pPr>
            <a:lvl6pPr marL="2181631" indent="0">
              <a:buNone/>
              <a:defRPr sz="1500" b="1"/>
            </a:lvl6pPr>
            <a:lvl7pPr marL="2617959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2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9"/>
            <a:ext cx="388739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0"/>
            <a:ext cx="4629152" cy="487362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5" y="2057402"/>
            <a:ext cx="294917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326" indent="0">
              <a:buNone/>
              <a:defRPr sz="1400"/>
            </a:lvl2pPr>
            <a:lvl3pPr marL="872653" indent="0">
              <a:buNone/>
              <a:defRPr sz="1200"/>
            </a:lvl3pPr>
            <a:lvl4pPr marL="1308980" indent="0">
              <a:buNone/>
              <a:defRPr sz="800"/>
            </a:lvl4pPr>
            <a:lvl5pPr marL="1745306" indent="0">
              <a:buNone/>
              <a:defRPr sz="800"/>
            </a:lvl5pPr>
            <a:lvl6pPr marL="2181631" indent="0">
              <a:buNone/>
              <a:defRPr sz="800"/>
            </a:lvl6pPr>
            <a:lvl7pPr marL="2617959" indent="0">
              <a:buNone/>
              <a:defRPr sz="800"/>
            </a:lvl7pPr>
            <a:lvl8pPr marL="3054286" indent="0">
              <a:buNone/>
              <a:defRPr sz="800"/>
            </a:lvl8pPr>
            <a:lvl9pPr marL="3490612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0"/>
            <a:ext cx="4629152" cy="4873625"/>
          </a:xfrm>
        </p:spPr>
        <p:txBody>
          <a:bodyPr/>
          <a:lstStyle>
            <a:lvl1pPr marL="0" indent="0">
              <a:buNone/>
              <a:defRPr sz="3000"/>
            </a:lvl1pPr>
            <a:lvl2pPr marL="436326" indent="0">
              <a:buNone/>
              <a:defRPr sz="2700"/>
            </a:lvl2pPr>
            <a:lvl3pPr marL="872653" indent="0">
              <a:buNone/>
              <a:defRPr sz="2300"/>
            </a:lvl3pPr>
            <a:lvl4pPr marL="1308980" indent="0">
              <a:buNone/>
              <a:defRPr sz="1900"/>
            </a:lvl4pPr>
            <a:lvl5pPr marL="1745306" indent="0">
              <a:buNone/>
              <a:defRPr sz="1900"/>
            </a:lvl5pPr>
            <a:lvl6pPr marL="2181631" indent="0">
              <a:buNone/>
              <a:defRPr sz="1900"/>
            </a:lvl6pPr>
            <a:lvl7pPr marL="2617959" indent="0">
              <a:buNone/>
              <a:defRPr sz="1900"/>
            </a:lvl7pPr>
            <a:lvl8pPr marL="3054286" indent="0">
              <a:buNone/>
              <a:defRPr sz="1900"/>
            </a:lvl8pPr>
            <a:lvl9pPr marL="3490612" indent="0">
              <a:buNone/>
              <a:defRPr sz="19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5" y="2057402"/>
            <a:ext cx="294917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326" indent="0">
              <a:buNone/>
              <a:defRPr sz="1400"/>
            </a:lvl2pPr>
            <a:lvl3pPr marL="872653" indent="0">
              <a:buNone/>
              <a:defRPr sz="1200"/>
            </a:lvl3pPr>
            <a:lvl4pPr marL="1308980" indent="0">
              <a:buNone/>
              <a:defRPr sz="800"/>
            </a:lvl4pPr>
            <a:lvl5pPr marL="1745306" indent="0">
              <a:buNone/>
              <a:defRPr sz="800"/>
            </a:lvl5pPr>
            <a:lvl6pPr marL="2181631" indent="0">
              <a:buNone/>
              <a:defRPr sz="800"/>
            </a:lvl6pPr>
            <a:lvl7pPr marL="2617959" indent="0">
              <a:buNone/>
              <a:defRPr sz="800"/>
            </a:lvl7pPr>
            <a:lvl8pPr marL="3054286" indent="0">
              <a:buNone/>
              <a:defRPr sz="800"/>
            </a:lvl8pPr>
            <a:lvl9pPr marL="3490612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886700" cy="1325564"/>
          </a:xfrm>
          <a:prstGeom prst="rect">
            <a:avLst/>
          </a:prstGeom>
        </p:spPr>
        <p:txBody>
          <a:bodyPr vert="horz" lIns="87265" tIns="43633" rIns="87265" bIns="4363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4"/>
            <a:ext cx="7886700" cy="4351339"/>
          </a:xfrm>
          <a:prstGeom prst="rect">
            <a:avLst/>
          </a:prstGeom>
        </p:spPr>
        <p:txBody>
          <a:bodyPr vert="horz" lIns="87265" tIns="43633" rIns="87265" bIns="43633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FEBD-34E9-48E9-A13F-B6BAD4248FAF}" type="datetimeFigureOut">
              <a:rPr lang="en-IN" smtClean="0"/>
              <a:pPr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3" y="6356355"/>
            <a:ext cx="30861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3" y="6356355"/>
            <a:ext cx="20574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</p:sldLayoutIdLst>
  <p:txStyles>
    <p:titleStyle>
      <a:lvl1pPr algn="l" defTabSz="872653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163" indent="-218163" algn="l" defTabSz="872653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4490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16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42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8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796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2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48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4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3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0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1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59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2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42651" y="3139794"/>
            <a:ext cx="515901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 anchor="ctr"/>
          <a:lstStyle/>
          <a:p>
            <a:pPr algn="ctr"/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Onkar Engine &amp; Generator Pvt. Ltd., Noida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0365DBB-C906-5B40-A2E0-C33C70BE5C01}"/>
              </a:ext>
            </a:extLst>
          </p:cNvPr>
          <p:cNvSpPr txBox="1"/>
          <p:nvPr/>
        </p:nvSpPr>
        <p:spPr>
          <a:xfrm>
            <a:off x="755652" y="1340776"/>
            <a:ext cx="70990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5" tIns="43633" rIns="87265" bIns="43633" anchor="ctr"/>
          <a:lstStyle>
            <a:defPPr>
              <a:defRPr lang="en-US"/>
            </a:defPPr>
            <a:lvl1pPr algn="just">
              <a:defRPr sz="36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IN" b="0" u="sng" dirty="0"/>
              <a:t>Project</a:t>
            </a:r>
          </a:p>
          <a:p>
            <a:pPr algn="ctr"/>
            <a:r>
              <a:rPr lang="en-IN" b="0" dirty="0" smtClean="0"/>
              <a:t>Loose Connection </a:t>
            </a:r>
            <a:r>
              <a:rPr lang="en-IN" b="0" dirty="0" smtClean="0"/>
              <a:t>defect </a:t>
            </a:r>
            <a:r>
              <a:rPr lang="en-IN" b="0" dirty="0"/>
              <a:t>Reduction in OEGPL W/Heater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8C57ED-DF69-48DC-AAB9-BC397D7FAC25}"/>
              </a:ext>
            </a:extLst>
          </p:cNvPr>
          <p:cNvSpPr txBox="1"/>
          <p:nvPr/>
        </p:nvSpPr>
        <p:spPr>
          <a:xfrm>
            <a:off x="629940" y="861507"/>
            <a:ext cx="83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Project </a:t>
            </a:r>
            <a:r>
              <a:rPr lang="en-IN" sz="2400" dirty="0" smtClean="0"/>
              <a:t>: Loose Connection Reduction </a:t>
            </a:r>
            <a:r>
              <a:rPr lang="en-IN" sz="2400" dirty="0" smtClean="0"/>
              <a:t>in OEGPL Water Heater</a:t>
            </a:r>
            <a:endParaRPr lang="en-IN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0042DA7-0C3B-435B-8F8F-33B79C5EF7F0}"/>
              </a:ext>
            </a:extLst>
          </p:cNvPr>
          <p:cNvSpPr/>
          <p:nvPr/>
        </p:nvSpPr>
        <p:spPr>
          <a:xfrm>
            <a:off x="49575" y="116632"/>
            <a:ext cx="5000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Steps Problem Solving Methodology</a:t>
            </a:r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8" y="1542197"/>
            <a:ext cx="8683228" cy="493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10" y="3646014"/>
            <a:ext cx="3057525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1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151A57-29F6-458F-8E6B-2B5B857ED788}"/>
              </a:ext>
            </a:extLst>
          </p:cNvPr>
          <p:cNvSpPr/>
          <p:nvPr/>
        </p:nvSpPr>
        <p:spPr>
          <a:xfrm>
            <a:off x="56578" y="146497"/>
            <a:ext cx="5790039" cy="380506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19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01: Problem Definition ( Project Charter)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700856BA-CFBB-4BF5-881E-1DB9D95A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56332"/>
              </p:ext>
            </p:extLst>
          </p:nvPr>
        </p:nvGraphicFramePr>
        <p:xfrm>
          <a:off x="114301" y="768321"/>
          <a:ext cx="8915398" cy="5755308"/>
        </p:xfrm>
        <a:graphic>
          <a:graphicData uri="http://schemas.openxmlformats.org/drawingml/2006/table">
            <a:tbl>
              <a:tblPr/>
              <a:tblGrid>
                <a:gridCol w="284030">
                  <a:extLst>
                    <a:ext uri="{9D8B030D-6E8A-4147-A177-3AD203B41FA5}">
                      <a16:colId xmlns="" xmlns:a16="http://schemas.microsoft.com/office/drawing/2014/main" val="3353700868"/>
                    </a:ext>
                  </a:extLst>
                </a:gridCol>
                <a:gridCol w="1483269">
                  <a:extLst>
                    <a:ext uri="{9D8B030D-6E8A-4147-A177-3AD203B41FA5}">
                      <a16:colId xmlns="" xmlns:a16="http://schemas.microsoft.com/office/drawing/2014/main" val="3398674451"/>
                    </a:ext>
                  </a:extLst>
                </a:gridCol>
                <a:gridCol w="337758">
                  <a:extLst>
                    <a:ext uri="{9D8B030D-6E8A-4147-A177-3AD203B41FA5}">
                      <a16:colId xmlns="" xmlns:a16="http://schemas.microsoft.com/office/drawing/2014/main" val="488576079"/>
                    </a:ext>
                  </a:extLst>
                </a:gridCol>
                <a:gridCol w="2407871">
                  <a:extLst>
                    <a:ext uri="{9D8B030D-6E8A-4147-A177-3AD203B41FA5}">
                      <a16:colId xmlns="" xmlns:a16="http://schemas.microsoft.com/office/drawing/2014/main" val="320220933"/>
                    </a:ext>
                  </a:extLst>
                </a:gridCol>
                <a:gridCol w="4402470">
                  <a:extLst>
                    <a:ext uri="{9D8B030D-6E8A-4147-A177-3AD203B41FA5}">
                      <a16:colId xmlns="" xmlns:a16="http://schemas.microsoft.com/office/drawing/2014/main" val="2287368807"/>
                    </a:ext>
                  </a:extLst>
                </a:gridCol>
              </a:tblGrid>
              <a:tr h="43865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Crompton Greaves Consumer Electricals Ltd.</a:t>
                      </a: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 PROJECT CHARTER </a:t>
                      </a: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 PROJECT CHARTER </a:t>
                      </a:r>
                      <a:endParaRPr lang="en-IN" sz="1700" dirty="0"/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53627611"/>
                  </a:ext>
                </a:extLst>
              </a:tr>
              <a:tr h="28210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Name : 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Reduction of 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Loose Connection</a:t>
                      </a:r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 in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20** &amp; 24** series water heater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546064540"/>
                  </a:ext>
                </a:extLst>
              </a:tr>
              <a:tr h="41619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Start Date: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01.07.2021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End Date: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(Implementation) of CAPA;</a:t>
                      </a:r>
                      <a:b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Target Completion Date: </a:t>
                      </a: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31- </a:t>
                      </a:r>
                      <a:r>
                        <a:rPr lang="en-I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June </a:t>
                      </a:r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IN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2309146"/>
                  </a:ext>
                </a:extLst>
              </a:tr>
              <a:tr h="41619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statement: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Loose Connection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contributes 2.59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of the total customer complaints (PPR) in Onkar Water heater,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(Based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PPR Data 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FY2020-21)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923191"/>
                  </a:ext>
                </a:extLst>
              </a:tr>
              <a:tr h="26474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Goal Statement</a:t>
                      </a:r>
                      <a:r>
                        <a:rPr lang="en-IN" sz="1100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Heating element Failure in Onkar water heater from 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2.59%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1.95%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(i.e. reduction by 25%) by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June 2023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81915312"/>
                  </a:ext>
                </a:extLst>
              </a:tr>
              <a:tr h="27318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Complaint Details :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Loose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Connection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7577333"/>
                  </a:ext>
                </a:extLst>
              </a:tr>
              <a:tr h="28210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CTQ Definition :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Water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heater not “ON”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CTQ metric </a:t>
                      </a:r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Skilled Operator,</a:t>
                      </a:r>
                      <a:r>
                        <a:rPr lang="en-US" sz="11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Thimble dimensions &amp; Specs, Crimpling Load</a:t>
                      </a:r>
                      <a:endParaRPr lang="en-US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0298596"/>
                  </a:ext>
                </a:extLst>
              </a:tr>
              <a:tr h="21189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Scope </a:t>
                      </a: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958025517"/>
                  </a:ext>
                </a:extLst>
              </a:tr>
              <a:tr h="36001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Product scope :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Water Heater SKUs manufactured by OEGPL Noida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Process Scope :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Geyser Assembly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8523983"/>
                  </a:ext>
                </a:extLst>
              </a:tr>
              <a:tr h="21189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Team member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(Supplier, Vendor, Customer, Support staff)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4021536"/>
                  </a:ext>
                </a:extLst>
              </a:tr>
              <a:tr h="2639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Sr.</a:t>
                      </a: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Initials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092078"/>
                  </a:ext>
                </a:extLst>
              </a:tr>
              <a:tr h="2474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Anand Prakash EGPL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677" marR="4677" marT="623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031412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Kumar Saurabh - OEGPL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KS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1276285"/>
                  </a:ext>
                </a:extLst>
              </a:tr>
              <a:tr h="2784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Prashant Band – Crompton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Service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0139785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Sachidanand Singh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Crompton –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7004649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Mayank Dobhal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Crompton Quality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9523740"/>
                  </a:ext>
                </a:extLst>
              </a:tr>
              <a:tr h="2000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87265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Rakesh Upreti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–Crompton - Sourcing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36" marR="6236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</a:t>
                      </a:r>
                    </a:p>
                  </a:txBody>
                  <a:tcPr marL="4677" marR="4677" marT="6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4791598"/>
                  </a:ext>
                </a:extLst>
              </a:tr>
              <a:tr h="6288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benefits :  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Improvement in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connection wire</a:t>
                      </a:r>
                      <a:r>
                        <a:rPr lang="en-IN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thimbles 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Reduction in Rework. </a:t>
                      </a:r>
                    </a:p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     2  Reduction in Market complaints due to robust product design &amp; process improvements.</a:t>
                      </a:r>
                      <a:b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             3. Reduction in COPQ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18392390"/>
                  </a:ext>
                </a:extLst>
              </a:tr>
              <a:tr h="21189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Sign off :</a:t>
                      </a:r>
                    </a:p>
                  </a:txBody>
                  <a:tcPr marL="4677" marR="4677" marT="6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25086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A3A6DE-F11A-4899-8BD1-A49A6694FDB5}"/>
              </a:ext>
            </a:extLst>
          </p:cNvPr>
          <p:cNvSpPr/>
          <p:nvPr/>
        </p:nvSpPr>
        <p:spPr>
          <a:xfrm>
            <a:off x="140553" y="107930"/>
            <a:ext cx="5345480" cy="380506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19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02: Reason for selection of 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C52E7C-4AD0-4FC1-A8FD-6505337CE827}"/>
              </a:ext>
            </a:extLst>
          </p:cNvPr>
          <p:cNvSpPr txBox="1"/>
          <p:nvPr/>
        </p:nvSpPr>
        <p:spPr>
          <a:xfrm>
            <a:off x="426881" y="690809"/>
            <a:ext cx="3666742" cy="442061"/>
          </a:xfrm>
          <a:prstGeom prst="rect">
            <a:avLst/>
          </a:prstGeom>
          <a:noFill/>
        </p:spPr>
        <p:txBody>
          <a:bodyPr wrap="none" lIns="87265" tIns="43633" rIns="87265" bIns="43633" rtlCol="0">
            <a:spAutoFit/>
          </a:bodyPr>
          <a:lstStyle/>
          <a:p>
            <a:r>
              <a:rPr lang="en-IN" sz="2300" b="1" dirty="0"/>
              <a:t>Defect Analysis @ Crompton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" y="1274716"/>
            <a:ext cx="8558787" cy="500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1003" y="2279176"/>
            <a:ext cx="1059249" cy="2906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044" y="1940622"/>
            <a:ext cx="1587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Selection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3293" y="3098042"/>
            <a:ext cx="2318265" cy="16240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3293" y="2625285"/>
            <a:ext cx="2451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With other supplier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6034" y="4353636"/>
            <a:ext cx="1310552" cy="5208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52490" y="3107621"/>
            <a:ext cx="177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 under Monitoring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09808" y="4506036"/>
            <a:ext cx="1310552" cy="5208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587" y="3732662"/>
            <a:ext cx="203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Analysis to next slides on GOC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A3A6DE-F11A-4899-8BD1-A49A6694FDB5}"/>
              </a:ext>
            </a:extLst>
          </p:cNvPr>
          <p:cNvSpPr/>
          <p:nvPr/>
        </p:nvSpPr>
        <p:spPr>
          <a:xfrm>
            <a:off x="111430" y="118911"/>
            <a:ext cx="5345480" cy="395895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02: Reason for selection of theme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4AA892-92C0-4DBC-95EE-A8C6B47ECAAE}"/>
              </a:ext>
            </a:extLst>
          </p:cNvPr>
          <p:cNvSpPr txBox="1"/>
          <p:nvPr/>
        </p:nvSpPr>
        <p:spPr>
          <a:xfrm>
            <a:off x="-46632" y="639168"/>
            <a:ext cx="5458899" cy="334339"/>
          </a:xfrm>
          <a:prstGeom prst="rect">
            <a:avLst/>
          </a:prstGeom>
          <a:noFill/>
        </p:spPr>
        <p:txBody>
          <a:bodyPr wrap="none" lIns="87265" tIns="43633" rIns="87265" bIns="43633" rtlCol="0">
            <a:spAutoFit/>
          </a:bodyPr>
          <a:lstStyle/>
          <a:p>
            <a:r>
              <a:rPr lang="en-IN" b="1" dirty="0" smtClean="0"/>
              <a:t>GRC Defect </a:t>
            </a:r>
            <a:r>
              <a:rPr lang="en-IN" b="1" dirty="0"/>
              <a:t>Analysis @ OEGPL (FY </a:t>
            </a:r>
            <a:r>
              <a:rPr lang="en-IN" b="1" dirty="0" smtClean="0"/>
              <a:t>2020- 21) Amica 20** Series</a:t>
            </a:r>
            <a:endParaRPr lang="en-IN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40282"/>
              </p:ext>
            </p:extLst>
          </p:nvPr>
        </p:nvGraphicFramePr>
        <p:xfrm>
          <a:off x="2362200" y="933734"/>
          <a:ext cx="4419600" cy="865912"/>
        </p:xfrm>
        <a:graphic>
          <a:graphicData uri="http://schemas.openxmlformats.org/drawingml/2006/table">
            <a:tbl>
              <a:tblPr/>
              <a:tblGrid>
                <a:gridCol w="1321874"/>
                <a:gridCol w="721022"/>
                <a:gridCol w="1482102"/>
                <a:gridCol w="894602"/>
              </a:tblGrid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258062"/>
              </p:ext>
            </p:extLst>
          </p:nvPr>
        </p:nvGraphicFramePr>
        <p:xfrm>
          <a:off x="2340704" y="1834486"/>
          <a:ext cx="4419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574334"/>
              </p:ext>
            </p:extLst>
          </p:nvPr>
        </p:nvGraphicFramePr>
        <p:xfrm>
          <a:off x="6324600" y="410440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788210"/>
              </p:ext>
            </p:extLst>
          </p:nvPr>
        </p:nvGraphicFramePr>
        <p:xfrm>
          <a:off x="59770" y="4103162"/>
          <a:ext cx="3902630" cy="25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927822"/>
              </p:ext>
            </p:extLst>
          </p:nvPr>
        </p:nvGraphicFramePr>
        <p:xfrm>
          <a:off x="4038600" y="4104409"/>
          <a:ext cx="22098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35818"/>
              </p:ext>
            </p:extLst>
          </p:nvPr>
        </p:nvGraphicFramePr>
        <p:xfrm>
          <a:off x="1066800" y="4495800"/>
          <a:ext cx="2819400" cy="1143000"/>
        </p:xfrm>
        <a:graphic>
          <a:graphicData uri="http://schemas.openxmlformats.org/drawingml/2006/table">
            <a:tbl>
              <a:tblPr/>
              <a:tblGrid>
                <a:gridCol w="461881"/>
                <a:gridCol w="235751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2197290" y="3505200"/>
            <a:ext cx="1160275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4724400" y="3505200"/>
            <a:ext cx="4191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6019800" y="3505200"/>
            <a:ext cx="1676400" cy="5992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A3A6DE-F11A-4899-8BD1-A49A6694FDB5}"/>
              </a:ext>
            </a:extLst>
          </p:cNvPr>
          <p:cNvSpPr/>
          <p:nvPr/>
        </p:nvSpPr>
        <p:spPr>
          <a:xfrm>
            <a:off x="111430" y="118911"/>
            <a:ext cx="5345480" cy="395895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02: Reason for selection of theme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4AA892-92C0-4DBC-95EE-A8C6B47ECAAE}"/>
              </a:ext>
            </a:extLst>
          </p:cNvPr>
          <p:cNvSpPr txBox="1"/>
          <p:nvPr/>
        </p:nvSpPr>
        <p:spPr>
          <a:xfrm>
            <a:off x="-46632" y="639168"/>
            <a:ext cx="5395997" cy="334339"/>
          </a:xfrm>
          <a:prstGeom prst="rect">
            <a:avLst/>
          </a:prstGeom>
          <a:noFill/>
        </p:spPr>
        <p:txBody>
          <a:bodyPr wrap="none" lIns="87265" tIns="43633" rIns="87265" bIns="43633" rtlCol="0">
            <a:spAutoFit/>
          </a:bodyPr>
          <a:lstStyle/>
          <a:p>
            <a:r>
              <a:rPr lang="en-IN" b="1" dirty="0" smtClean="0"/>
              <a:t>GRC Defect </a:t>
            </a:r>
            <a:r>
              <a:rPr lang="en-IN" b="1" dirty="0"/>
              <a:t>Analysis @ OEGPL (FY </a:t>
            </a:r>
            <a:r>
              <a:rPr lang="en-IN" b="1" dirty="0" smtClean="0"/>
              <a:t>2020- 21) Qube 24** Series</a:t>
            </a:r>
            <a:endParaRPr lang="en-IN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29997"/>
              </p:ext>
            </p:extLst>
          </p:nvPr>
        </p:nvGraphicFramePr>
        <p:xfrm>
          <a:off x="2483797" y="964375"/>
          <a:ext cx="4203700" cy="758190"/>
        </p:xfrm>
        <a:graphic>
          <a:graphicData uri="http://schemas.openxmlformats.org/drawingml/2006/table">
            <a:tbl>
              <a:tblPr/>
              <a:tblGrid>
                <a:gridCol w="1257300"/>
                <a:gridCol w="685800"/>
                <a:gridCol w="1409700"/>
                <a:gridCol w="850900"/>
              </a:tblGrid>
              <a:tr h="38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Cumulative%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 &amp; Damage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Complaint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345850"/>
              </p:ext>
            </p:extLst>
          </p:nvPr>
        </p:nvGraphicFramePr>
        <p:xfrm>
          <a:off x="2476500" y="1815152"/>
          <a:ext cx="4191000" cy="206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246023"/>
              </p:ext>
            </p:extLst>
          </p:nvPr>
        </p:nvGraphicFramePr>
        <p:xfrm>
          <a:off x="69273" y="4213029"/>
          <a:ext cx="221284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27595"/>
              </p:ext>
            </p:extLst>
          </p:nvPr>
        </p:nvGraphicFramePr>
        <p:xfrm>
          <a:off x="5156384" y="4213029"/>
          <a:ext cx="3904488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17264"/>
              </p:ext>
            </p:extLst>
          </p:nvPr>
        </p:nvGraphicFramePr>
        <p:xfrm>
          <a:off x="6096000" y="4724400"/>
          <a:ext cx="2819400" cy="1143000"/>
        </p:xfrm>
        <a:graphic>
          <a:graphicData uri="http://schemas.openxmlformats.org/drawingml/2006/table">
            <a:tbl>
              <a:tblPr/>
              <a:tblGrid>
                <a:gridCol w="379535"/>
                <a:gridCol w="243986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from Element Assembly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Leakage against 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H/W loose after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Replacement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model Element used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Tank Leakage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party Geyser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5943600" y="3463637"/>
            <a:ext cx="1165028" cy="74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 flipH="1">
            <a:off x="1175697" y="3429000"/>
            <a:ext cx="2265224" cy="784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739914" y="3456709"/>
            <a:ext cx="942922" cy="7714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081102"/>
              </p:ext>
            </p:extLst>
          </p:nvPr>
        </p:nvGraphicFramePr>
        <p:xfrm>
          <a:off x="2341418" y="4213029"/>
          <a:ext cx="2743200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14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915018"/>
              </p:ext>
            </p:extLst>
          </p:nvPr>
        </p:nvGraphicFramePr>
        <p:xfrm>
          <a:off x="570381" y="887104"/>
          <a:ext cx="8082299" cy="530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9A29EA2-506F-4D41-8F6B-F043A332AB59}"/>
              </a:ext>
            </a:extLst>
          </p:cNvPr>
          <p:cNvSpPr/>
          <p:nvPr/>
        </p:nvSpPr>
        <p:spPr>
          <a:xfrm>
            <a:off x="1274221" y="152560"/>
            <a:ext cx="5345480" cy="380506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19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3 : Target Setting</a:t>
            </a:r>
          </a:p>
        </p:txBody>
      </p:sp>
      <p:sp>
        <p:nvSpPr>
          <p:cNvPr id="4" name="Oval 3"/>
          <p:cNvSpPr/>
          <p:nvPr/>
        </p:nvSpPr>
        <p:spPr>
          <a:xfrm>
            <a:off x="4354982" y="1013522"/>
            <a:ext cx="787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25%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A29EA2-506F-4D41-8F6B-F043A332AB59}"/>
              </a:ext>
            </a:extLst>
          </p:cNvPr>
          <p:cNvSpPr/>
          <p:nvPr/>
        </p:nvSpPr>
        <p:spPr>
          <a:xfrm>
            <a:off x="140553" y="133900"/>
            <a:ext cx="5345480" cy="380506"/>
          </a:xfrm>
          <a:prstGeom prst="rect">
            <a:avLst/>
          </a:prstGeom>
        </p:spPr>
        <p:txBody>
          <a:bodyPr wrap="square" lIns="87265" tIns="43633" rIns="87265" bIns="43633">
            <a:spAutoFit/>
          </a:bodyPr>
          <a:lstStyle/>
          <a:p>
            <a:pPr lvl="0"/>
            <a:r>
              <a:rPr lang="en-US" sz="19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Project Time plan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" y="882869"/>
            <a:ext cx="8849323" cy="5738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2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531</Words>
  <Application>Microsoft Office PowerPoint</Application>
  <PresentationFormat>On-screen Show (4:3)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saurabh</cp:lastModifiedBy>
  <cp:revision>296</cp:revision>
  <dcterms:created xsi:type="dcterms:W3CDTF">2020-10-29T08:57:50Z</dcterms:created>
  <dcterms:modified xsi:type="dcterms:W3CDTF">2021-07-20T08:41:18Z</dcterms:modified>
</cp:coreProperties>
</file>