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>
        <p:scale>
          <a:sx n="80" d="100"/>
          <a:sy n="80" d="100"/>
        </p:scale>
        <p:origin x="-1050" y="366"/>
      </p:cViewPr>
      <p:guideLst>
        <p:guide orient="horz" pos="2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656D-E959-4CC2-A801-312D259273A6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0CFC-FDC6-4EC0-8D2E-05F741F63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656D-E959-4CC2-A801-312D259273A6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0CFC-FDC6-4EC0-8D2E-05F741F63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656D-E959-4CC2-A801-312D259273A6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0CFC-FDC6-4EC0-8D2E-05F741F63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656D-E959-4CC2-A801-312D259273A6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0CFC-FDC6-4EC0-8D2E-05F741F63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656D-E959-4CC2-A801-312D259273A6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0CFC-FDC6-4EC0-8D2E-05F741F63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656D-E959-4CC2-A801-312D259273A6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0CFC-FDC6-4EC0-8D2E-05F741F63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656D-E959-4CC2-A801-312D259273A6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0CFC-FDC6-4EC0-8D2E-05F741F63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656D-E959-4CC2-A801-312D259273A6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0CFC-FDC6-4EC0-8D2E-05F741F63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656D-E959-4CC2-A801-312D259273A6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0CFC-FDC6-4EC0-8D2E-05F741F63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656D-E959-4CC2-A801-312D259273A6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0CFC-FDC6-4EC0-8D2E-05F741F63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656D-E959-4CC2-A801-312D259273A6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0CFC-FDC6-4EC0-8D2E-05F741F63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7656D-E959-4CC2-A801-312D259273A6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80CFC-FDC6-4EC0-8D2E-05F741F630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" y="0"/>
            <a:ext cx="8153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</a:t>
            </a:r>
            <a:r>
              <a:rPr lang="en-US" dirty="0" smtClean="0">
                <a:sym typeface="+mn-ea"/>
              </a:rPr>
              <a:t>                          </a:t>
            </a:r>
            <a:r>
              <a:rPr lang="en-IN" altLang="en-US" dirty="0" smtClean="0">
                <a:sym typeface="+mn-ea"/>
              </a:rPr>
              <a:t>OMEGA GROUP OF COMPANIES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</a:t>
            </a:r>
            <a:r>
              <a:rPr lang="en-IN" altLang="en-US" sz="1700" dirty="0" smtClean="0"/>
              <a:t>ONKAR ENGINE &amp; GENERATOR (P) LIMITED,D316, SECTOR-63</a:t>
            </a:r>
            <a:endParaRPr lang="en-IN" alt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609600"/>
            <a:ext cx="3962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dirty="0" smtClean="0">
                <a:sym typeface="+mn-ea"/>
              </a:rPr>
              <a:t>        </a:t>
            </a:r>
            <a:r>
              <a:rPr lang="en-IN" altLang="en-US" dirty="0" smtClean="0">
                <a:sym typeface="+mn-ea"/>
              </a:rPr>
              <a:t>ORGANISATION STRUCTURE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12135" y="1729740"/>
            <a:ext cx="2224405" cy="532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Aman Khandelwal</a:t>
            </a: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Naman KhandelwaL</a:t>
            </a: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Executive Director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24835" y="2390140"/>
            <a:ext cx="2066925" cy="421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Santosh Mishra </a:t>
            </a: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 Operatios 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752600" y="30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752600" y="6096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0" y="914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1295400" y="4572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6858794" y="457200"/>
            <a:ext cx="9136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7849394" y="456406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2D9224FA-CD90-49BB-89AA-5D3D6A5BCE4C" descr="cid:35A0C23A-00B5-499F-BA2F-12BDD4F69B4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TextBox 57"/>
          <p:cNvSpPr txBox="1"/>
          <p:nvPr/>
        </p:nvSpPr>
        <p:spPr>
          <a:xfrm>
            <a:off x="7467600" y="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DOC.No.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200" y="330835"/>
            <a:ext cx="106680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Rev.No</a:t>
            </a:r>
            <a:r>
              <a:rPr lang="en-IN" altLang="en-US" sz="1100" dirty="0" smtClean="0"/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382000" y="0"/>
            <a:ext cx="121920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OM/OC/0</a:t>
            </a:r>
            <a:r>
              <a:rPr lang="en-IN" altLang="en-US" sz="1100" dirty="0" smtClean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05800" y="304800"/>
            <a:ext cx="106680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</a:t>
            </a:r>
            <a:r>
              <a:rPr lang="en-IN" altLang="en-US" sz="1100" dirty="0" smtClean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28600" y="6324600"/>
            <a:ext cx="20574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Prepared By:</a:t>
            </a:r>
          </a:p>
          <a:p>
            <a:r>
              <a:rPr lang="en-US" sz="1100" dirty="0" smtClean="0"/>
              <a:t>(H</a:t>
            </a:r>
            <a:r>
              <a:rPr lang="en-IN" altLang="en-US" sz="1100" dirty="0" smtClean="0"/>
              <a:t>ead HR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5655945" y="6324600"/>
            <a:ext cx="18288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</a:t>
            </a:r>
            <a:r>
              <a:rPr lang="en-US" sz="1100" dirty="0" smtClean="0"/>
              <a:t>pproved By</a:t>
            </a:r>
          </a:p>
          <a:p>
            <a:pPr algn="ctr"/>
            <a:r>
              <a:rPr lang="en-US" sz="1100" dirty="0" smtClean="0"/>
              <a:t>(</a:t>
            </a:r>
            <a:r>
              <a:rPr lang="en-IN" altLang="en-US" sz="1100" dirty="0" smtClean="0"/>
              <a:t> </a:t>
            </a:r>
            <a:r>
              <a:rPr lang="en-US" sz="1100" dirty="0" smtClean="0"/>
              <a:t>D</a:t>
            </a:r>
            <a:r>
              <a:rPr lang="en-IN" altLang="en-US" sz="1100" dirty="0" smtClean="0"/>
              <a:t>irector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0" y="6324600"/>
            <a:ext cx="906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229600" y="662940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Pg  1 </a:t>
            </a:r>
            <a:r>
              <a:rPr lang="en-IN" altLang="en-US" sz="1000" dirty="0" smtClean="0"/>
              <a:t>o</a:t>
            </a:r>
            <a:r>
              <a:rPr lang="en-US" sz="1000" dirty="0" smtClean="0"/>
              <a:t>f 1</a:t>
            </a:r>
            <a:endParaRPr lang="en-US" sz="10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0" y="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5981700" y="3162300"/>
            <a:ext cx="6324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-3162300" y="3162300"/>
            <a:ext cx="632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667000" y="6324600"/>
            <a:ext cx="20574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Review By:</a:t>
            </a:r>
          </a:p>
          <a:p>
            <a:r>
              <a:rPr lang="en-US" sz="1100" dirty="0" smtClean="0"/>
              <a:t>(</a:t>
            </a:r>
            <a:r>
              <a:rPr lang="en-IN" altLang="en-US" sz="1100" dirty="0" smtClean="0"/>
              <a:t>Executive Director</a:t>
            </a:r>
            <a:r>
              <a:rPr lang="en-US" sz="1100" dirty="0" smtClean="0"/>
              <a:t> )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1981200" y="3403600"/>
            <a:ext cx="1371600" cy="5568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Rajan Vishwakarma</a:t>
            </a:r>
            <a:endParaRPr lang="en-IN" altLang="en-US" sz="1100" dirty="0">
              <a:solidFill>
                <a:schemeClr val="tx1"/>
              </a:solidFill>
            </a:endParaRPr>
          </a:p>
          <a:p>
            <a:pPr algn="ctr"/>
            <a:r>
              <a:rPr lang="en-IN" altLang="en-US" sz="1100" dirty="0">
                <a:solidFill>
                  <a:schemeClr val="tx1"/>
                </a:solidFill>
              </a:rPr>
              <a:t>Molding Tool room</a:t>
            </a:r>
          </a:p>
        </p:txBody>
      </p:sp>
      <p:cxnSp>
        <p:nvCxnSpPr>
          <p:cNvPr id="7" name="Straight Arrow Connector 6"/>
          <p:cNvCxnSpPr>
            <a:endCxn id="10" idx="0"/>
          </p:cNvCxnSpPr>
          <p:nvPr/>
        </p:nvCxnSpPr>
        <p:spPr>
          <a:xfrm flipH="1">
            <a:off x="4224655" y="1576705"/>
            <a:ext cx="15240" cy="153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58"/>
          <p:cNvSpPr txBox="1"/>
          <p:nvPr/>
        </p:nvSpPr>
        <p:spPr>
          <a:xfrm>
            <a:off x="7442200" y="584200"/>
            <a:ext cx="106680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100" dirty="0" smtClean="0"/>
              <a:t>Eff. Date</a:t>
            </a:r>
          </a:p>
        </p:txBody>
      </p:sp>
      <p:sp>
        <p:nvSpPr>
          <p:cNvPr id="17" name="TextBox 61"/>
          <p:cNvSpPr txBox="1"/>
          <p:nvPr/>
        </p:nvSpPr>
        <p:spPr>
          <a:xfrm>
            <a:off x="8356600" y="660400"/>
            <a:ext cx="106680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100" dirty="0"/>
              <a:t>05.12.19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95120" y="2848610"/>
            <a:ext cx="1315720" cy="442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sz="1100" dirty="0" smtClean="0">
              <a:solidFill>
                <a:schemeClr val="tx1"/>
              </a:solidFill>
            </a:endParaRPr>
          </a:p>
          <a:p>
            <a:pPr algn="ctr"/>
            <a:endParaRPr lang="en-IN" altLang="en-US" sz="11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Anand </a:t>
            </a:r>
            <a:r>
              <a:rPr lang="en-IN" altLang="en-US" sz="1100" dirty="0" err="1" smtClean="0">
                <a:solidFill>
                  <a:schemeClr val="tx1"/>
                </a:solidFill>
              </a:rPr>
              <a:t>Prakash</a:t>
            </a:r>
            <a:endParaRPr lang="en-IN" altLang="en-US" sz="1100" dirty="0" smtClean="0">
              <a:solidFill>
                <a:schemeClr val="tx1"/>
              </a:solidFill>
              <a:effectLst/>
            </a:endParaRP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 Head </a:t>
            </a: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86914" y="4129405"/>
            <a:ext cx="1365885" cy="427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K </a:t>
            </a:r>
            <a:r>
              <a:rPr lang="en-IN" altLang="en-US" sz="1100" dirty="0" err="1" smtClean="0">
                <a:solidFill>
                  <a:schemeClr val="tx1"/>
                </a:solidFill>
              </a:rPr>
              <a:t>K</a:t>
            </a:r>
            <a:r>
              <a:rPr lang="en-IN" altLang="en-US" sz="1100" dirty="0" smtClean="0">
                <a:solidFill>
                  <a:schemeClr val="tx1"/>
                </a:solidFill>
              </a:rPr>
              <a:t> Yadav</a:t>
            </a:r>
            <a:endParaRPr lang="en-IN" alt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Store  &amp; Dispatch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676400" y="3265169"/>
            <a:ext cx="0" cy="276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3345" y="4588825"/>
            <a:ext cx="137160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Ravi/</a:t>
            </a:r>
            <a:r>
              <a:rPr lang="en-IN" altLang="en-US" sz="1100" dirty="0" err="1" smtClean="0">
                <a:solidFill>
                  <a:schemeClr val="tx1"/>
                </a:solidFill>
              </a:rPr>
              <a:t>Rajnikant</a:t>
            </a:r>
            <a:endParaRPr lang="en-IN" alt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IN" altLang="en-US" sz="1100" dirty="0">
                <a:solidFill>
                  <a:schemeClr val="tx1"/>
                </a:solidFill>
              </a:rPr>
              <a:t>Coating  I/C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3345" y="5815460"/>
            <a:ext cx="137160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Mukesh </a:t>
            </a: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Sr. Engr. Maint.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345" y="3987800"/>
            <a:ext cx="137160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Ajay Kumar</a:t>
            </a:r>
            <a:endParaRPr lang="en-IN" altLang="en-US" sz="1100" dirty="0">
              <a:solidFill>
                <a:schemeClr val="tx1"/>
              </a:solidFill>
            </a:endParaRPr>
          </a:p>
          <a:p>
            <a:pPr algn="ctr"/>
            <a:r>
              <a:rPr lang="en-IN" altLang="en-US" sz="1100" dirty="0" err="1">
                <a:solidFill>
                  <a:schemeClr val="tx1"/>
                </a:solidFill>
              </a:rPr>
              <a:t>Molding</a:t>
            </a:r>
            <a:r>
              <a:rPr lang="en-IN" altLang="en-US" sz="11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5334000" y="1981200"/>
            <a:ext cx="45720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94355" y="998220"/>
            <a:ext cx="2224405" cy="599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000" dirty="0" smtClean="0">
                <a:solidFill>
                  <a:schemeClr val="tx1"/>
                </a:solidFill>
              </a:rPr>
              <a:t>Manoj Khandelwal</a:t>
            </a:r>
          </a:p>
          <a:p>
            <a:pPr algn="ctr"/>
            <a:r>
              <a:rPr lang="en-IN" altLang="en-US" sz="1000" dirty="0" smtClean="0">
                <a:solidFill>
                  <a:schemeClr val="tx1"/>
                </a:solidFill>
              </a:rPr>
              <a:t>Rajeev Khandelwal</a:t>
            </a:r>
          </a:p>
          <a:p>
            <a:pPr algn="ctr"/>
            <a:r>
              <a:rPr lang="en-IN" altLang="en-US" sz="1000" dirty="0" smtClean="0">
                <a:solidFill>
                  <a:schemeClr val="tx1"/>
                </a:solidFill>
              </a:rPr>
              <a:t>Manish Khandelwal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 Director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225925" y="2261870"/>
            <a:ext cx="15240" cy="153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45005" y="4802505"/>
            <a:ext cx="1476375" cy="464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endParaRPr lang="en-IN" altLang="en-US" sz="1100" dirty="0" smtClean="0">
              <a:solidFill>
                <a:srgbClr val="FF0000"/>
              </a:solidFill>
            </a:endParaRP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Sohan Pal</a:t>
            </a:r>
            <a:endParaRPr lang="en-IN" alt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Purchase </a:t>
            </a:r>
            <a:r>
              <a:rPr lang="en-IN" altLang="en-US" sz="1100" dirty="0">
                <a:solidFill>
                  <a:schemeClr val="tx1"/>
                </a:solidFill>
              </a:rPr>
              <a:t> </a:t>
            </a:r>
            <a:r>
              <a:rPr lang="en-IN" altLang="en-US" sz="1100" dirty="0" smtClean="0">
                <a:solidFill>
                  <a:schemeClr val="tx1"/>
                </a:solidFill>
              </a:rPr>
              <a:t>I/C</a:t>
            </a:r>
            <a:endParaRPr lang="en-IN" altLang="en-US" sz="1100" dirty="0" smtClean="0">
              <a:solidFill>
                <a:schemeClr val="tx1"/>
              </a:solidFill>
            </a:endParaRPr>
          </a:p>
          <a:p>
            <a:pPr algn="ctr"/>
            <a:endParaRPr lang="en-IN" altLang="en-US" sz="1100" dirty="0" smtClean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782310" y="1989455"/>
            <a:ext cx="8890" cy="60134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2133600" y="2602865"/>
            <a:ext cx="3810" cy="245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129790" y="2590800"/>
            <a:ext cx="99441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1981200"/>
            <a:ext cx="99060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118995" y="1989455"/>
            <a:ext cx="14605" cy="60134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230235" y="2836545"/>
            <a:ext cx="773430" cy="4800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100" dirty="0"/>
              <a:t>N Pandey</a:t>
            </a:r>
          </a:p>
          <a:p>
            <a:pPr algn="ctr"/>
            <a:r>
              <a:rPr lang="en-IN" altLang="en-US" sz="1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 F&amp;A 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318760" y="1295400"/>
            <a:ext cx="2301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620000" y="12954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45655" y="2811780"/>
            <a:ext cx="946150" cy="515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sz="1100" dirty="0" smtClean="0">
              <a:solidFill>
                <a:srgbClr val="FF0000"/>
              </a:solidFill>
            </a:endParaRP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Amit Bhardwaj</a:t>
            </a:r>
            <a:endParaRPr lang="en-IN" alt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  </a:t>
            </a:r>
            <a:r>
              <a:rPr lang="en-IN" altLang="en-US" sz="11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 HR</a:t>
            </a:r>
          </a:p>
          <a:p>
            <a:pPr algn="ctr"/>
            <a:endParaRPr lang="en-IN" altLang="en-US" sz="11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45655" y="3547745"/>
            <a:ext cx="946150" cy="4273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sz="1100" dirty="0" smtClean="0">
              <a:solidFill>
                <a:srgbClr val="FF0000"/>
              </a:solidFill>
            </a:endParaRP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 Vikash P.</a:t>
            </a: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 HR Ex.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66610" y="4114800"/>
            <a:ext cx="946150" cy="480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sz="1100" dirty="0" smtClean="0">
              <a:solidFill>
                <a:srgbClr val="FF0000"/>
              </a:solidFill>
            </a:endParaRPr>
          </a:p>
          <a:p>
            <a:pPr algn="ctr"/>
            <a:endParaRPr lang="en-IN" alt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Security Gurds/HK</a:t>
            </a: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  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229600" y="3479165"/>
            <a:ext cx="784860" cy="5645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100" dirty="0"/>
              <a:t>Nitesh Negi</a:t>
            </a:r>
          </a:p>
          <a:p>
            <a:pPr algn="ctr"/>
            <a:r>
              <a:rPr lang="en-IN" altLang="en-US" sz="1100" dirty="0"/>
              <a:t>A/C Exec.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620000" y="2599690"/>
            <a:ext cx="3810" cy="245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8543290" y="2599690"/>
            <a:ext cx="3810" cy="245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943600" y="2590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5" idx="3"/>
          </p:cNvCxnSpPr>
          <p:nvPr/>
        </p:nvCxnSpPr>
        <p:spPr>
          <a:xfrm flipV="1">
            <a:off x="5191760" y="2590800"/>
            <a:ext cx="751840" cy="1016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699500" y="3327400"/>
            <a:ext cx="0" cy="152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778885" y="4238630"/>
            <a:ext cx="1313815" cy="480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Mohit Yadav</a:t>
            </a: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PQC &amp; Lab   I/C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683130" y="5029200"/>
            <a:ext cx="274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"/>
          <p:cNvSpPr/>
          <p:nvPr/>
        </p:nvSpPr>
        <p:spPr>
          <a:xfrm>
            <a:off x="3809365" y="5462905"/>
            <a:ext cx="1276350" cy="480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Vijay Kushawaha </a:t>
            </a: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IQC I/C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661795" y="3657600"/>
            <a:ext cx="319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447800" y="476497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76400" y="4267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1447800" y="602945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683500" y="3987800"/>
            <a:ext cx="0" cy="152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683500" y="3378200"/>
            <a:ext cx="0" cy="152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1"/>
          <p:cNvSpPr/>
          <p:nvPr/>
        </p:nvSpPr>
        <p:spPr>
          <a:xfrm>
            <a:off x="3790315" y="4853370"/>
            <a:ext cx="1313815" cy="480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Prashant Mishra</a:t>
            </a: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OQC/PDIR</a:t>
            </a:r>
            <a:endParaRPr lang="en-IN" alt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3505200" y="3843650"/>
            <a:ext cx="0" cy="192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517900" y="575742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500500" y="5093717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10"/>
          <p:cNvSpPr/>
          <p:nvPr/>
        </p:nvSpPr>
        <p:spPr>
          <a:xfrm>
            <a:off x="6176645" y="2836545"/>
            <a:ext cx="856615" cy="515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sz="1100" dirty="0" smtClean="0">
              <a:solidFill>
                <a:srgbClr val="FF0000"/>
              </a:solidFill>
            </a:endParaRP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Yogender Singh</a:t>
            </a: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 NPD Head</a:t>
            </a:r>
            <a:endParaRPr lang="en-IN" altLang="en-US" sz="11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altLang="en-US" sz="11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6553200" y="2593975"/>
            <a:ext cx="3810" cy="245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10"/>
          <p:cNvSpPr/>
          <p:nvPr/>
        </p:nvSpPr>
        <p:spPr>
          <a:xfrm>
            <a:off x="5294630" y="2811145"/>
            <a:ext cx="798830" cy="515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sz="1100" dirty="0" smtClean="0">
              <a:solidFill>
                <a:srgbClr val="FF0000"/>
              </a:solidFill>
            </a:endParaRP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B </a:t>
            </a:r>
            <a:r>
              <a:rPr lang="en-IN" altLang="en-US" sz="1100" dirty="0" smtClean="0">
                <a:solidFill>
                  <a:schemeClr val="tx1"/>
                </a:solidFill>
              </a:rPr>
              <a:t>Das</a:t>
            </a:r>
            <a:endParaRPr lang="en-IN" alt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 Tool room I/C</a:t>
            </a:r>
            <a:endParaRPr lang="en-IN" altLang="en-US" sz="11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altLang="en-US" sz="11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5943600" y="2566035"/>
            <a:ext cx="3810" cy="245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5"/>
          <p:cNvSpPr/>
          <p:nvPr/>
        </p:nvSpPr>
        <p:spPr>
          <a:xfrm>
            <a:off x="3752850" y="2957195"/>
            <a:ext cx="1332230" cy="394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Kumar Saurabh</a:t>
            </a: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QA Manager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95600" y="3124200"/>
            <a:ext cx="60960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05200" y="3124200"/>
            <a:ext cx="298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498850" y="4467865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05300" y="2819400"/>
            <a:ext cx="0" cy="152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752850" y="3593530"/>
            <a:ext cx="1313815" cy="480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Dushyant</a:t>
            </a: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Sr. Quality Engineer</a:t>
            </a:r>
            <a:endParaRPr lang="en-IN" altLang="en-US" sz="1100" dirty="0" smtClean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4405947" y="3334702"/>
            <a:ext cx="3810" cy="245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05200" y="3850575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3345" y="3357716"/>
            <a:ext cx="137160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Amit</a:t>
            </a: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Production I/C</a:t>
            </a:r>
            <a:endParaRPr lang="en-IN" altLang="en-US" sz="11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3345" y="5218762"/>
            <a:ext cx="1371600" cy="484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Shivam/Harish/ </a:t>
            </a:r>
            <a:r>
              <a:rPr lang="en-IN" altLang="en-US" sz="1100" dirty="0" err="1" smtClean="0">
                <a:solidFill>
                  <a:schemeClr val="tx1"/>
                </a:solidFill>
              </a:rPr>
              <a:t>Dharmendra</a:t>
            </a:r>
            <a:endParaRPr lang="en-IN" alt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IN" altLang="en-US" sz="1100" dirty="0" smtClean="0">
                <a:solidFill>
                  <a:schemeClr val="tx1"/>
                </a:solidFill>
              </a:rPr>
              <a:t>Production</a:t>
            </a:r>
            <a:r>
              <a:rPr lang="en-IN" altLang="en-US" sz="1100" dirty="0" smtClean="0">
                <a:solidFill>
                  <a:schemeClr val="tx1"/>
                </a:solidFill>
              </a:rPr>
              <a:t> </a:t>
            </a:r>
            <a:r>
              <a:rPr lang="en-IN" altLang="en-US" sz="1100" dirty="0">
                <a:solidFill>
                  <a:schemeClr val="tx1"/>
                </a:solidFill>
              </a:rPr>
              <a:t>I/C 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1447800" y="419792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1447800" y="356952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1447800" y="54864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175</Words>
  <Application>Microsoft Office PowerPoint</Application>
  <PresentationFormat>On-screen Show (4:3)</PresentationFormat>
  <Paragraphs>85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comu06</dc:creator>
  <cp:lastModifiedBy>saurabh</cp:lastModifiedBy>
  <cp:revision>141</cp:revision>
  <dcterms:created xsi:type="dcterms:W3CDTF">2018-01-09T03:25:00Z</dcterms:created>
  <dcterms:modified xsi:type="dcterms:W3CDTF">2021-07-14T09:21:53Z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