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5" r:id="rId5"/>
    <p:sldId id="263" r:id="rId6"/>
    <p:sldId id="261" r:id="rId7"/>
    <p:sldId id="262" r:id="rId8"/>
    <p:sldId id="266" r:id="rId9"/>
    <p:sldId id="267" r:id="rId10"/>
    <p:sldId id="270" r:id="rId11"/>
    <p:sldId id="272" r:id="rId12"/>
    <p:sldId id="273" r:id="rId13"/>
    <p:sldId id="274" r:id="rId14"/>
    <p:sldId id="277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Office%20work\New%20Project\Top%20Most%20Process%20Rejec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ily%20Work\PDI%20Project\PDI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ily%20Work\PDI%20Project\PD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ily%20Work\PDI%20Project\PD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ily%20Work\PDI%20Project\PDI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Daily%20Work\PDI%20Project\PDI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PPR\Omega%20PPR%202020-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Process</a:t>
            </a:r>
            <a:r>
              <a:rPr lang="en-US" baseline="0"/>
              <a:t> Rejection Pecentage</a:t>
            </a:r>
            <a:endParaRPr lang="en-US"/>
          </a:p>
        </c:rich>
      </c:tx>
      <c:layout>
        <c:manualLayout>
          <c:xMode val="edge"/>
          <c:yMode val="edge"/>
          <c:x val="0.3241271133742136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Project!$D$3</c:f>
              <c:strCache>
                <c:ptCount val="1"/>
                <c:pt idx="0">
                  <c:v>Rejection Percentage (FY 2019-20)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Project!$C$4:$C$8</c:f>
              <c:strCache>
                <c:ptCount val="5"/>
                <c:pt idx="0">
                  <c:v>CRC Body Rejection (Dent, Scratches)</c:v>
                </c:pt>
                <c:pt idx="1">
                  <c:v>Tank Coating Rejection (Crack)</c:v>
                </c:pt>
                <c:pt idx="2">
                  <c:v>Qube Body Rejection (Scratch)</c:v>
                </c:pt>
                <c:pt idx="3">
                  <c:v>Indicator not glow/fuse</c:v>
                </c:pt>
                <c:pt idx="4">
                  <c:v>Element Leakage</c:v>
                </c:pt>
              </c:strCache>
            </c:strRef>
          </c:cat>
          <c:val>
            <c:numRef>
              <c:f>Project!$D$4:$D$8</c:f>
              <c:numCache>
                <c:formatCode>0.00%</c:formatCode>
                <c:ptCount val="5"/>
                <c:pt idx="0">
                  <c:v>6.2900000000000011E-2</c:v>
                </c:pt>
                <c:pt idx="1">
                  <c:v>5.8100000000000006E-2</c:v>
                </c:pt>
                <c:pt idx="2">
                  <c:v>2.7900000000000005E-2</c:v>
                </c:pt>
                <c:pt idx="3">
                  <c:v>2.5800000000000007E-2</c:v>
                </c:pt>
                <c:pt idx="4">
                  <c:v>1.3200000000000003E-2</c:v>
                </c:pt>
              </c:numCache>
            </c:numRef>
          </c:val>
        </c:ser>
        <c:ser>
          <c:idx val="1"/>
          <c:order val="1"/>
          <c:tx>
            <c:strRef>
              <c:f>Project!$E$3</c:f>
              <c:strCache>
                <c:ptCount val="1"/>
                <c:pt idx="0">
                  <c:v>Rejection Percentage (FY 2020-21)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Project!$C$4:$C$8</c:f>
              <c:strCache>
                <c:ptCount val="5"/>
                <c:pt idx="0">
                  <c:v>CRC Body Rejection (Dent, Scratches)</c:v>
                </c:pt>
                <c:pt idx="1">
                  <c:v>Tank Coating Rejection (Crack)</c:v>
                </c:pt>
                <c:pt idx="2">
                  <c:v>Qube Body Rejection (Scratch)</c:v>
                </c:pt>
                <c:pt idx="3">
                  <c:v>Indicator not glow/fuse</c:v>
                </c:pt>
                <c:pt idx="4">
                  <c:v>Element Leakage</c:v>
                </c:pt>
              </c:strCache>
            </c:strRef>
          </c:cat>
          <c:val>
            <c:numRef>
              <c:f>Project!$E$4:$E$8</c:f>
              <c:numCache>
                <c:formatCode>0.00%</c:formatCode>
                <c:ptCount val="5"/>
                <c:pt idx="0">
                  <c:v>3.3000000000000002E-2</c:v>
                </c:pt>
                <c:pt idx="1">
                  <c:v>3.1100000000000006E-2</c:v>
                </c:pt>
                <c:pt idx="2">
                  <c:v>3.450000000000001E-2</c:v>
                </c:pt>
                <c:pt idx="3">
                  <c:v>3.3200000000000007E-2</c:v>
                </c:pt>
                <c:pt idx="4">
                  <c:v>1.1800000000000003E-2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4686336"/>
        <c:axId val="85027072"/>
      </c:barChart>
      <c:catAx>
        <c:axId val="84686336"/>
        <c:scaling>
          <c:orientation val="minMax"/>
        </c:scaling>
        <c:delete val="0"/>
        <c:axPos val="b"/>
        <c:majorTickMark val="none"/>
        <c:minorTickMark val="none"/>
        <c:tickLblPos val="nextTo"/>
        <c:crossAx val="85027072"/>
        <c:crosses val="autoZero"/>
        <c:auto val="1"/>
        <c:lblAlgn val="ctr"/>
        <c:lblOffset val="100"/>
        <c:noMultiLvlLbl val="0"/>
      </c:catAx>
      <c:valAx>
        <c:axId val="8502707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846863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b="1"/>
              <a:t>Branch wise Defects FY 2020-21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0151840297188605E-2"/>
          <c:y val="0.12417390658019876"/>
          <c:w val="0.9241028438497465"/>
          <c:h val="0.55423507491051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'Branch wise FY 20-21'!$C$3</c:f>
              <c:strCache>
                <c:ptCount val="1"/>
                <c:pt idx="0">
                  <c:v>Number of Defects</c:v>
                </c:pt>
              </c:strCache>
            </c:strRef>
          </c:tx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'Branch wise FY 20-21'!$B$4:$B$27</c:f>
              <c:strCache>
                <c:ptCount val="24"/>
                <c:pt idx="0">
                  <c:v>Secunderabad</c:v>
                </c:pt>
                <c:pt idx="1">
                  <c:v>New Delhi</c:v>
                </c:pt>
                <c:pt idx="2">
                  <c:v>Vijayawada</c:v>
                </c:pt>
                <c:pt idx="3">
                  <c:v>Jalandhar</c:v>
                </c:pt>
                <c:pt idx="4">
                  <c:v>Ghaziabad</c:v>
                </c:pt>
                <c:pt idx="5">
                  <c:v>Guwahati</c:v>
                </c:pt>
                <c:pt idx="6">
                  <c:v>Bengaluru</c:v>
                </c:pt>
                <c:pt idx="7">
                  <c:v>Lucknow</c:v>
                </c:pt>
                <c:pt idx="8">
                  <c:v>Patna</c:v>
                </c:pt>
                <c:pt idx="9">
                  <c:v>Faridabad</c:v>
                </c:pt>
                <c:pt idx="10">
                  <c:v>Indore</c:v>
                </c:pt>
                <c:pt idx="11">
                  <c:v>Jaipur</c:v>
                </c:pt>
                <c:pt idx="12">
                  <c:v>Chennai</c:v>
                </c:pt>
                <c:pt idx="13">
                  <c:v>Kolkata</c:v>
                </c:pt>
                <c:pt idx="14">
                  <c:v>Bhubaneshwar</c:v>
                </c:pt>
                <c:pt idx="15">
                  <c:v>Ranchi</c:v>
                </c:pt>
                <c:pt idx="16">
                  <c:v>Coimbatore</c:v>
                </c:pt>
                <c:pt idx="17">
                  <c:v>Pune</c:v>
                </c:pt>
                <c:pt idx="18">
                  <c:v>Madurai</c:v>
                </c:pt>
                <c:pt idx="19">
                  <c:v>Ahmedabad</c:v>
                </c:pt>
                <c:pt idx="20">
                  <c:v>Kochi</c:v>
                </c:pt>
                <c:pt idx="21">
                  <c:v>Mumbai</c:v>
                </c:pt>
                <c:pt idx="22">
                  <c:v>Raipur</c:v>
                </c:pt>
                <c:pt idx="23">
                  <c:v>Nagpur</c:v>
                </c:pt>
              </c:strCache>
            </c:strRef>
          </c:cat>
          <c:val>
            <c:numRef>
              <c:f>'Branch wise FY 20-21'!$C$4:$C$27</c:f>
              <c:numCache>
                <c:formatCode>General</c:formatCode>
                <c:ptCount val="24"/>
                <c:pt idx="0">
                  <c:v>2548</c:v>
                </c:pt>
                <c:pt idx="1">
                  <c:v>1300</c:v>
                </c:pt>
                <c:pt idx="2">
                  <c:v>1151</c:v>
                </c:pt>
                <c:pt idx="3">
                  <c:v>871</c:v>
                </c:pt>
                <c:pt idx="4">
                  <c:v>750</c:v>
                </c:pt>
                <c:pt idx="5">
                  <c:v>741</c:v>
                </c:pt>
                <c:pt idx="6">
                  <c:v>731</c:v>
                </c:pt>
                <c:pt idx="7">
                  <c:v>708</c:v>
                </c:pt>
                <c:pt idx="8">
                  <c:v>693</c:v>
                </c:pt>
                <c:pt idx="9">
                  <c:v>513</c:v>
                </c:pt>
                <c:pt idx="10">
                  <c:v>511</c:v>
                </c:pt>
                <c:pt idx="11">
                  <c:v>508</c:v>
                </c:pt>
                <c:pt idx="12">
                  <c:v>473</c:v>
                </c:pt>
                <c:pt idx="13">
                  <c:v>389</c:v>
                </c:pt>
                <c:pt idx="14">
                  <c:v>279</c:v>
                </c:pt>
                <c:pt idx="15">
                  <c:v>128</c:v>
                </c:pt>
                <c:pt idx="16">
                  <c:v>106</c:v>
                </c:pt>
                <c:pt idx="17">
                  <c:v>97</c:v>
                </c:pt>
                <c:pt idx="18">
                  <c:v>80</c:v>
                </c:pt>
                <c:pt idx="19">
                  <c:v>75</c:v>
                </c:pt>
                <c:pt idx="20">
                  <c:v>72</c:v>
                </c:pt>
                <c:pt idx="21">
                  <c:v>60</c:v>
                </c:pt>
                <c:pt idx="22">
                  <c:v>43</c:v>
                </c:pt>
                <c:pt idx="2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45-426A-98DF-741E7EF9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1716864"/>
        <c:axId val="51718400"/>
      </c:barChart>
      <c:catAx>
        <c:axId val="51716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1718400"/>
        <c:crosses val="autoZero"/>
        <c:auto val="1"/>
        <c:lblAlgn val="ctr"/>
        <c:lblOffset val="100"/>
        <c:noMultiLvlLbl val="0"/>
      </c:catAx>
      <c:valAx>
        <c:axId val="5171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7168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10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FY'!$B$3</c:f>
              <c:strCache>
                <c:ptCount val="1"/>
                <c:pt idx="0">
                  <c:v>Loose connection,not working &amp; repaired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FY'!$D$2,'PPR data Comparision FY'!$F$2,'PPR data Comparision FY'!$H$2)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FY'!$D$3,'PPR data Comparision FY'!$F$3,'PPR data Comparision FY'!$H$3)</c:f>
              <c:numCache>
                <c:formatCode>0.00%</c:formatCode>
                <c:ptCount val="3"/>
                <c:pt idx="0">
                  <c:v>0.23491655969191272</c:v>
                </c:pt>
                <c:pt idx="1">
                  <c:v>0.29636819035691925</c:v>
                </c:pt>
                <c:pt idx="2">
                  <c:v>0.26811819595645414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062080"/>
        <c:axId val="54190848"/>
      </c:barChart>
      <c:catAx>
        <c:axId val="5406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54190848"/>
        <c:crosses val="autoZero"/>
        <c:auto val="1"/>
        <c:lblAlgn val="ctr"/>
        <c:lblOffset val="100"/>
        <c:noMultiLvlLbl val="0"/>
      </c:catAx>
      <c:valAx>
        <c:axId val="5419084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540620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Thermostat defective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FY'!$B$4:$C$4</c:f>
              <c:strCache>
                <c:ptCount val="1"/>
                <c:pt idx="0">
                  <c:v>Thermostat defective  2275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FY'!$D$2,'PPR data Comparision FY'!$F$2,'PPR data Comparision FY'!$H$2)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FY'!$D$4,'PPR data Comparision FY'!$F$4,'PPR data Comparision FY'!$H$4)</c:f>
              <c:numCache>
                <c:formatCode>0.00%</c:formatCode>
                <c:ptCount val="3"/>
                <c:pt idx="0">
                  <c:v>0.10783055198973042</c:v>
                </c:pt>
                <c:pt idx="1">
                  <c:v>0.1424546023794615</c:v>
                </c:pt>
                <c:pt idx="2">
                  <c:v>0.17146189735614309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235904"/>
        <c:axId val="54237440"/>
      </c:barChart>
      <c:catAx>
        <c:axId val="54235904"/>
        <c:scaling>
          <c:orientation val="minMax"/>
        </c:scaling>
        <c:delete val="0"/>
        <c:axPos val="b"/>
        <c:majorTickMark val="out"/>
        <c:minorTickMark val="none"/>
        <c:tickLblPos val="nextTo"/>
        <c:crossAx val="54237440"/>
        <c:crosses val="autoZero"/>
        <c:auto val="1"/>
        <c:lblAlgn val="ctr"/>
        <c:lblOffset val="100"/>
        <c:noMultiLvlLbl val="0"/>
      </c:catAx>
      <c:valAx>
        <c:axId val="54237440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5423590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Thermal Cut Out defective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FY'!$B$5:$C$5</c:f>
              <c:strCache>
                <c:ptCount val="1"/>
                <c:pt idx="0">
                  <c:v>Thermal Cut Out defective 2228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FY'!$D$2,'PPR data Comparision FY'!$F$2,'PPR data Comparision FY'!$H$2)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FY'!$D$5,'PPR data Comparision FY'!$F$5,'PPR data Comparision FY'!$H$5)</c:f>
              <c:numCache>
                <c:formatCode>0.00%</c:formatCode>
                <c:ptCount val="3"/>
                <c:pt idx="0">
                  <c:v>8.7291399229781769E-2</c:v>
                </c:pt>
                <c:pt idx="1">
                  <c:v>0.13951158422041327</c:v>
                </c:pt>
                <c:pt idx="2">
                  <c:v>0.14401244167962676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253824"/>
        <c:axId val="58527744"/>
      </c:barChart>
      <c:catAx>
        <c:axId val="5425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58527744"/>
        <c:crosses val="autoZero"/>
        <c:auto val="1"/>
        <c:lblAlgn val="ctr"/>
        <c:lblOffset val="100"/>
        <c:noMultiLvlLbl val="0"/>
      </c:catAx>
      <c:valAx>
        <c:axId val="58527744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5425382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Tank Leakage &amp; Replaced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FY'!$B$6:$C$6</c:f>
              <c:strCache>
                <c:ptCount val="1"/>
                <c:pt idx="0">
                  <c:v>Tank Leakage &amp; Replaced 383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FY'!$D$2,'PPR data Comparision FY'!$F$2,'PPR data Comparision FY'!$H$2)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FY'!$D$6,'PPR data Comparision FY'!$F$6,'PPR data Comparision FY'!$H$6)</c:f>
              <c:numCache>
                <c:formatCode>0.00%</c:formatCode>
                <c:ptCount val="3"/>
                <c:pt idx="0">
                  <c:v>5.2631578947368418E-2</c:v>
                </c:pt>
                <c:pt idx="1">
                  <c:v>2.3982467125860989E-2</c:v>
                </c:pt>
                <c:pt idx="2">
                  <c:v>6.2986003110419908E-2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5376"/>
        <c:axId val="58566912"/>
      </c:barChart>
      <c:catAx>
        <c:axId val="58565376"/>
        <c:scaling>
          <c:orientation val="minMax"/>
        </c:scaling>
        <c:delete val="0"/>
        <c:axPos val="b"/>
        <c:majorTickMark val="out"/>
        <c:minorTickMark val="none"/>
        <c:tickLblPos val="nextTo"/>
        <c:crossAx val="58566912"/>
        <c:crosses val="autoZero"/>
        <c:auto val="1"/>
        <c:lblAlgn val="ctr"/>
        <c:lblOffset val="100"/>
        <c:noMultiLvlLbl val="0"/>
      </c:catAx>
      <c:valAx>
        <c:axId val="58566912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585653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Heating element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FY'!$B$7:$C$7</c:f>
              <c:strCache>
                <c:ptCount val="1"/>
                <c:pt idx="0">
                  <c:v>Heating element 913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FY'!$D$2,'PPR data Comparision FY'!$F$2,'PPR data Comparision FY'!$H$2)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FY'!$D$7,'PPR data Comparision FY'!$F$7,'PPR data Comparision FY'!$H$7)</c:f>
              <c:numCache>
                <c:formatCode>0.00%</c:formatCode>
                <c:ptCount val="3"/>
                <c:pt idx="0">
                  <c:v>6.1617458279845959E-2</c:v>
                </c:pt>
                <c:pt idx="1">
                  <c:v>5.7169693174702566E-2</c:v>
                </c:pt>
                <c:pt idx="2">
                  <c:v>4.6500777604976673E-2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967552"/>
        <c:axId val="58969088"/>
      </c:barChart>
      <c:catAx>
        <c:axId val="58967552"/>
        <c:scaling>
          <c:orientation val="minMax"/>
        </c:scaling>
        <c:delete val="0"/>
        <c:axPos val="b"/>
        <c:majorTickMark val="out"/>
        <c:minorTickMark val="none"/>
        <c:tickLblPos val="nextTo"/>
        <c:crossAx val="58969088"/>
        <c:crosses val="autoZero"/>
        <c:auto val="1"/>
        <c:lblAlgn val="ctr"/>
        <c:lblOffset val="100"/>
        <c:noMultiLvlLbl val="0"/>
      </c:catAx>
      <c:valAx>
        <c:axId val="5896908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5896755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Loose connection,not working &amp; repaired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FY'!$B$3:$C$3</c:f>
              <c:strCache>
                <c:ptCount val="1"/>
                <c:pt idx="0">
                  <c:v>Loose connection,not working &amp; repaired 4733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FY'!$E$2,'PPR data Comparision FY'!$G$2,'PPR data Comparision FY'!$I$2)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FY'!$E$3,'PPR data Comparision FY'!$G$3,'PPR data Comparision FY'!$I$3)</c:f>
              <c:numCache>
                <c:formatCode>0.00%</c:formatCode>
                <c:ptCount val="3"/>
                <c:pt idx="0">
                  <c:v>4.5492964749167209E-3</c:v>
                </c:pt>
                <c:pt idx="1">
                  <c:v>4.592425844887979E-2</c:v>
                </c:pt>
                <c:pt idx="2">
                  <c:v>2.5896967921708237E-2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969344"/>
        <c:axId val="60970880"/>
      </c:barChart>
      <c:catAx>
        <c:axId val="60969344"/>
        <c:scaling>
          <c:orientation val="minMax"/>
        </c:scaling>
        <c:delete val="0"/>
        <c:axPos val="b"/>
        <c:majorTickMark val="out"/>
        <c:minorTickMark val="none"/>
        <c:tickLblPos val="nextTo"/>
        <c:crossAx val="60970880"/>
        <c:crosses val="autoZero"/>
        <c:auto val="1"/>
        <c:lblAlgn val="ctr"/>
        <c:lblOffset val="100"/>
        <c:noMultiLvlLbl val="0"/>
      </c:catAx>
      <c:valAx>
        <c:axId val="60970880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609693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Thermostat defective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FY'!$B$4:$C$4</c:f>
              <c:strCache>
                <c:ptCount val="1"/>
                <c:pt idx="0">
                  <c:v>Thermostat defective  2275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FY'!$E$2,'PPR data Comparision FY'!$G$2,'PPR data Comparision FY'!$I$2)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FY'!$E$4,'PPR data Comparision FY'!$G$4,'PPR data Comparision FY'!$I$4)</c:f>
              <c:numCache>
                <c:formatCode>0.00%</c:formatCode>
                <c:ptCount val="3"/>
                <c:pt idx="0">
                  <c:v>2.0882016606175112E-3</c:v>
                </c:pt>
                <c:pt idx="1">
                  <c:v>2.2074305508388237E-2</c:v>
                </c:pt>
                <c:pt idx="2">
                  <c:v>1.656114102881864E-2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007744"/>
        <c:axId val="61009280"/>
      </c:barChart>
      <c:catAx>
        <c:axId val="61007744"/>
        <c:scaling>
          <c:orientation val="minMax"/>
        </c:scaling>
        <c:delete val="0"/>
        <c:axPos val="b"/>
        <c:majorTickMark val="out"/>
        <c:minorTickMark val="none"/>
        <c:tickLblPos val="nextTo"/>
        <c:crossAx val="61009280"/>
        <c:crosses val="autoZero"/>
        <c:auto val="1"/>
        <c:lblAlgn val="ctr"/>
        <c:lblOffset val="100"/>
        <c:noMultiLvlLbl val="0"/>
      </c:catAx>
      <c:valAx>
        <c:axId val="61009280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610077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Thermal Cut Out defective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FY'!$B$5:$C$5</c:f>
              <c:strCache>
                <c:ptCount val="1"/>
                <c:pt idx="0">
                  <c:v>Thermal Cut Out defective 2228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FY'!$E$2,'PPR data Comparision FY'!$G$2,'PPR data Comparision FY'!$I$2)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FY'!$E$5,'PPR data Comparision FY'!$G$5,'PPR data Comparision FY'!$I$5)</c:f>
              <c:numCache>
                <c:formatCode>0.00%</c:formatCode>
                <c:ptCount val="3"/>
                <c:pt idx="0">
                  <c:v>1.6904489633570328E-3</c:v>
                </c:pt>
                <c:pt idx="1">
                  <c:v>2.1618264911072084E-2</c:v>
                </c:pt>
                <c:pt idx="2">
                  <c:v>1.3909856319896653E-2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896448"/>
        <c:axId val="71898240"/>
      </c:barChart>
      <c:catAx>
        <c:axId val="7189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71898240"/>
        <c:crosses val="autoZero"/>
        <c:auto val="1"/>
        <c:lblAlgn val="ctr"/>
        <c:lblOffset val="100"/>
        <c:noMultiLvlLbl val="0"/>
      </c:catAx>
      <c:valAx>
        <c:axId val="71898240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718964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Tank Leakage &amp; Replaced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FY'!$B$6:$C$6</c:f>
              <c:strCache>
                <c:ptCount val="1"/>
                <c:pt idx="0">
                  <c:v>Tank Leakage &amp; Replaced 383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FY'!$E$2,'PPR data Comparision FY'!$G$2,'PPR data Comparision FY'!$I$2)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FY'!$E$6,'PPR data Comparision FY'!$G$6,'PPR data Comparision FY'!$I$6)</c:f>
              <c:numCache>
                <c:formatCode>0.00%</c:formatCode>
                <c:ptCount val="3"/>
                <c:pt idx="0">
                  <c:v>1.0192412867299756E-3</c:v>
                </c:pt>
                <c:pt idx="1">
                  <c:v>3.7162457185550305E-3</c:v>
                </c:pt>
                <c:pt idx="2">
                  <c:v>6.0836844595660309E-3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18720"/>
        <c:axId val="71920256"/>
      </c:barChart>
      <c:catAx>
        <c:axId val="7191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71920256"/>
        <c:crosses val="autoZero"/>
        <c:auto val="1"/>
        <c:lblAlgn val="ctr"/>
        <c:lblOffset val="100"/>
        <c:noMultiLvlLbl val="0"/>
      </c:catAx>
      <c:valAx>
        <c:axId val="71920256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7191872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Rejection Percentage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787157419276079"/>
          <c:y val="0.24979342210711719"/>
          <c:w val="0.81499664286150275"/>
          <c:h val="0.570140835185931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Sheet1!$C$3:$E$3</c:f>
              <c:strCache>
                <c:ptCount val="3"/>
                <c:pt idx="0">
                  <c:v>FY 2018-19</c:v>
                </c:pt>
                <c:pt idx="1">
                  <c:v>FY 2019-20</c:v>
                </c:pt>
                <c:pt idx="2">
                  <c:v>FY 2020-21</c:v>
                </c:pt>
              </c:strCache>
            </c:strRef>
          </c:cat>
          <c:val>
            <c:numRef>
              <c:f>Sheet1!$C$4:$E$4</c:f>
              <c:numCache>
                <c:formatCode>0.00%</c:formatCode>
                <c:ptCount val="3"/>
                <c:pt idx="0">
                  <c:v>8.9600000000000055E-2</c:v>
                </c:pt>
                <c:pt idx="1">
                  <c:v>6.6900000000000001E-2</c:v>
                </c:pt>
                <c:pt idx="2">
                  <c:v>3.8800000000000001E-2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0559872"/>
        <c:axId val="160561408"/>
      </c:barChart>
      <c:catAx>
        <c:axId val="1605598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60561408"/>
        <c:crosses val="autoZero"/>
        <c:auto val="1"/>
        <c:lblAlgn val="ctr"/>
        <c:lblOffset val="100"/>
        <c:noMultiLvlLbl val="0"/>
      </c:catAx>
      <c:valAx>
        <c:axId val="16056140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16055987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/>
              <a:t>Heating element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'PPR data Comparision FY'!$B$7:$C$7</c:f>
              <c:strCache>
                <c:ptCount val="1"/>
                <c:pt idx="0">
                  <c:v>Heating element 913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('PPR data Comparision FY'!$E$2,'PPR data Comparision FY'!$G$2,'PPR data Comparision FY'!$I$2)</c:f>
              <c:strCache>
                <c:ptCount val="3"/>
                <c:pt idx="0">
                  <c:v>FY 18-19</c:v>
                </c:pt>
                <c:pt idx="1">
                  <c:v>FY 19-20</c:v>
                </c:pt>
                <c:pt idx="2">
                  <c:v>FY 20-21</c:v>
                </c:pt>
              </c:strCache>
            </c:strRef>
          </c:cat>
          <c:val>
            <c:numRef>
              <c:f>('PPR data Comparision FY'!$E$7,'PPR data Comparision FY'!$G$7,'PPR data Comparision FY'!$I$7)</c:f>
              <c:numCache>
                <c:formatCode>0.00%</c:formatCode>
                <c:ptCount val="3"/>
                <c:pt idx="0">
                  <c:v>1.1932580917814349E-3</c:v>
                </c:pt>
                <c:pt idx="1">
                  <c:v>8.8588311776520694E-3</c:v>
                </c:pt>
                <c:pt idx="2">
                  <c:v>4.4914114899018351E-3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44832"/>
        <c:axId val="71946624"/>
      </c:barChart>
      <c:catAx>
        <c:axId val="7194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71946624"/>
        <c:crosses val="autoZero"/>
        <c:auto val="1"/>
        <c:lblAlgn val="ctr"/>
        <c:lblOffset val="100"/>
        <c:noMultiLvlLbl val="0"/>
      </c:catAx>
      <c:valAx>
        <c:axId val="71946624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71944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AMICA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AMICA!$T$8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AMICA!$S$9:$S$11</c:f>
              <c:strCache>
                <c:ptCount val="3"/>
                <c:pt idx="0">
                  <c:v>Tank Leakage</c:v>
                </c:pt>
                <c:pt idx="1">
                  <c:v>Dent &amp; Damage</c:v>
                </c:pt>
                <c:pt idx="2">
                  <c:v>Complaint missing</c:v>
                </c:pt>
              </c:strCache>
            </c:strRef>
          </c:cat>
          <c:val>
            <c:numRef>
              <c:f>AMICA!$T$9:$T$11</c:f>
              <c:numCache>
                <c:formatCode>General</c:formatCode>
                <c:ptCount val="3"/>
                <c:pt idx="0">
                  <c:v>601</c:v>
                </c:pt>
                <c:pt idx="1">
                  <c:v>480</c:v>
                </c:pt>
                <c:pt idx="2">
                  <c:v>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05504"/>
        <c:axId val="72007040"/>
      </c:barChart>
      <c:catAx>
        <c:axId val="7200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72007040"/>
        <c:crosses val="autoZero"/>
        <c:auto val="1"/>
        <c:lblAlgn val="ctr"/>
        <c:lblOffset val="100"/>
        <c:noMultiLvlLbl val="0"/>
      </c:catAx>
      <c:valAx>
        <c:axId val="7200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200550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Observation against Complaint </a:t>
            </a:r>
            <a:r>
              <a:rPr lang="en-US" sz="1200" dirty="0"/>
              <a:t>Missing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AMICA!$B$43:$B$45</c:f>
              <c:strCache>
                <c:ptCount val="3"/>
                <c:pt idx="0">
                  <c:v>Dented / Damage</c:v>
                </c:pt>
                <c:pt idx="1">
                  <c:v>Component missing</c:v>
                </c:pt>
                <c:pt idx="2">
                  <c:v>Other party Geyser</c:v>
                </c:pt>
              </c:strCache>
            </c:strRef>
          </c:cat>
          <c:val>
            <c:numRef>
              <c:f>AMICA!$C$43:$C$45</c:f>
              <c:numCache>
                <c:formatCode>General</c:formatCode>
                <c:ptCount val="3"/>
                <c:pt idx="0">
                  <c:v>217</c:v>
                </c:pt>
                <c:pt idx="1">
                  <c:v>117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2039808"/>
        <c:axId val="72066176"/>
      </c:barChart>
      <c:catAx>
        <c:axId val="72039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72066176"/>
        <c:crosses val="autoZero"/>
        <c:auto val="1"/>
        <c:lblAlgn val="ctr"/>
        <c:lblOffset val="100"/>
        <c:noMultiLvlLbl val="0"/>
      </c:catAx>
      <c:valAx>
        <c:axId val="7206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203980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Observation </a:t>
            </a:r>
            <a:r>
              <a:rPr lang="en-US" sz="1200" dirty="0" smtClean="0"/>
              <a:t>against </a:t>
            </a:r>
            <a:r>
              <a:rPr lang="en-US" sz="1200" dirty="0"/>
              <a:t>Tank Leakage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AMICA!$S$32:$S$37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AMICA!$T$32:$T$37</c:f>
              <c:numCache>
                <c:formatCode>General</c:formatCode>
                <c:ptCount val="6"/>
                <c:pt idx="0">
                  <c:v>403</c:v>
                </c:pt>
                <c:pt idx="1">
                  <c:v>85</c:v>
                </c:pt>
                <c:pt idx="2">
                  <c:v>81</c:v>
                </c:pt>
                <c:pt idx="3">
                  <c:v>29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1622144"/>
        <c:axId val="81623680"/>
      </c:barChart>
      <c:catAx>
        <c:axId val="81622144"/>
        <c:scaling>
          <c:orientation val="minMax"/>
        </c:scaling>
        <c:delete val="0"/>
        <c:axPos val="b"/>
        <c:majorTickMark val="none"/>
        <c:minorTickMark val="none"/>
        <c:tickLblPos val="nextTo"/>
        <c:crossAx val="81623680"/>
        <c:crosses val="autoZero"/>
        <c:auto val="1"/>
        <c:lblAlgn val="ctr"/>
        <c:lblOffset val="100"/>
        <c:noMultiLvlLbl val="0"/>
      </c:catAx>
      <c:valAx>
        <c:axId val="81623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16221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dirty="0" smtClean="0"/>
              <a:t>Observation against Dent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620880723242928"/>
          <c:y val="0.15650481189851267"/>
          <c:w val="0.61948575872460387"/>
          <c:h val="0.73371864975211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AMICA!$B$48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AMICA!$C$48</c:f>
              <c:numCache>
                <c:formatCode>General</c:formatCode>
                <c:ptCount val="1"/>
                <c:pt idx="0">
                  <c:v>480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408576"/>
        <c:axId val="114278784"/>
      </c:barChart>
      <c:catAx>
        <c:axId val="1064085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14278784"/>
        <c:crosses val="autoZero"/>
        <c:auto val="1"/>
        <c:lblAlgn val="ctr"/>
        <c:lblOffset val="100"/>
        <c:noMultiLvlLbl val="0"/>
      </c:catAx>
      <c:valAx>
        <c:axId val="11427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06408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4031959240389059E-2"/>
          <c:y val="0.85805227471566059"/>
          <c:w val="0.73949745252431687"/>
          <c:h val="0.1302150772820064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Qube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QUBE!$S$8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QUBE!$R$9:$R$11</c:f>
              <c:strCache>
                <c:ptCount val="3"/>
                <c:pt idx="0">
                  <c:v>Dent &amp; Damage</c:v>
                </c:pt>
                <c:pt idx="1">
                  <c:v>Complaint Missing</c:v>
                </c:pt>
                <c:pt idx="2">
                  <c:v>Tank Leakage</c:v>
                </c:pt>
              </c:strCache>
            </c:strRef>
          </c:cat>
          <c:val>
            <c:numRef>
              <c:f>QUBE!$S$9:$S$11</c:f>
              <c:numCache>
                <c:formatCode>General</c:formatCode>
                <c:ptCount val="3"/>
                <c:pt idx="0">
                  <c:v>420</c:v>
                </c:pt>
                <c:pt idx="1">
                  <c:v>147</c:v>
                </c:pt>
                <c:pt idx="2">
                  <c:v>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26720"/>
        <c:axId val="118932608"/>
      </c:barChart>
      <c:catAx>
        <c:axId val="118926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18932608"/>
        <c:crosses val="autoZero"/>
        <c:auto val="1"/>
        <c:lblAlgn val="ctr"/>
        <c:lblOffset val="100"/>
        <c:noMultiLvlLbl val="0"/>
      </c:catAx>
      <c:valAx>
        <c:axId val="118932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892672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Observation against Dent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23773538928726"/>
          <c:y val="0.19480351414406533"/>
          <c:w val="0.6933355744180183"/>
          <c:h val="0.68921660834062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QUBE!$B$47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QUBE!$C$47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367744"/>
        <c:axId val="160369280"/>
      </c:barChart>
      <c:catAx>
        <c:axId val="160367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0369280"/>
        <c:crosses val="autoZero"/>
        <c:auto val="1"/>
        <c:lblAlgn val="ctr"/>
        <c:lblOffset val="100"/>
        <c:noMultiLvlLbl val="0"/>
      </c:catAx>
      <c:valAx>
        <c:axId val="160369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0367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465354330708663"/>
          <c:y val="0.88169473607465731"/>
          <c:w val="0.58350486611596575"/>
          <c:h val="8.3717191601049873E-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r>
              <a:rPr lang="en-US" sz="1200" b="1" i="0" baseline="0" dirty="0" smtClean="0">
                <a:effectLst/>
                <a:latin typeface="Arial" pitchFamily="34" charset="0"/>
                <a:cs typeface="Arial" pitchFamily="34" charset="0"/>
              </a:rPr>
              <a:t>Observation against Tank Leakage</a:t>
            </a:r>
            <a:endParaRPr lang="en-US" sz="1200" dirty="0">
              <a:effectLst/>
              <a:latin typeface="Arial" pitchFamily="34" charset="0"/>
              <a:cs typeface="Arial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QUBE!$R$36:$R$41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QUBE!$S$36:$S$41</c:f>
              <c:numCache>
                <c:formatCode>General</c:formatCode>
                <c:ptCount val="6"/>
                <c:pt idx="0">
                  <c:v>109</c:v>
                </c:pt>
                <c:pt idx="1">
                  <c:v>14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394240"/>
        <c:axId val="160412416"/>
      </c:barChart>
      <c:catAx>
        <c:axId val="16039424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0412416"/>
        <c:crosses val="autoZero"/>
        <c:auto val="1"/>
        <c:lblAlgn val="ctr"/>
        <c:lblOffset val="100"/>
        <c:noMultiLvlLbl val="0"/>
      </c:catAx>
      <c:valAx>
        <c:axId val="160412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603942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200" b="1" i="0" baseline="0" dirty="0" smtClean="0">
                <a:effectLst/>
              </a:rPr>
              <a:t>Observation against Complaint Missing</a:t>
            </a:r>
            <a:endParaRPr lang="en-US" sz="1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QUBE!$B$42:$B$43</c:f>
              <c:strCache>
                <c:ptCount val="2"/>
                <c:pt idx="0">
                  <c:v>Dented / Damage</c:v>
                </c:pt>
                <c:pt idx="1">
                  <c:v>Component missing</c:v>
                </c:pt>
              </c:strCache>
            </c:strRef>
          </c:cat>
          <c:val>
            <c:numRef>
              <c:f>QUBE!$C$42:$C$43</c:f>
              <c:numCache>
                <c:formatCode>General</c:formatCode>
                <c:ptCount val="2"/>
                <c:pt idx="0">
                  <c:v>140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0453760"/>
        <c:axId val="160455296"/>
      </c:barChart>
      <c:catAx>
        <c:axId val="160453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0455296"/>
        <c:crosses val="autoZero"/>
        <c:auto val="1"/>
        <c:lblAlgn val="ctr"/>
        <c:lblOffset val="100"/>
        <c:noMultiLvlLbl val="0"/>
      </c:catAx>
      <c:valAx>
        <c:axId val="16045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604537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Sheet1!$G$3:$I$3</c:f>
              <c:strCache>
                <c:ptCount val="3"/>
                <c:pt idx="0">
                  <c:v>Total lot inspected</c:v>
                </c:pt>
                <c:pt idx="1">
                  <c:v>Lot Accepted</c:v>
                </c:pt>
                <c:pt idx="2">
                  <c:v>Lot Rejected</c:v>
                </c:pt>
              </c:strCache>
            </c:strRef>
          </c:cat>
          <c:val>
            <c:numRef>
              <c:f>Sheet1!$G$4:$I$4</c:f>
              <c:numCache>
                <c:formatCode>General</c:formatCode>
                <c:ptCount val="3"/>
                <c:pt idx="0">
                  <c:v>747</c:v>
                </c:pt>
                <c:pt idx="1">
                  <c:v>718</c:v>
                </c:pt>
                <c:pt idx="2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3591296"/>
        <c:axId val="168701952"/>
      </c:barChart>
      <c:catAx>
        <c:axId val="163591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68701952"/>
        <c:crosses val="autoZero"/>
        <c:auto val="1"/>
        <c:lblAlgn val="ctr"/>
        <c:lblOffset val="100"/>
        <c:noMultiLvlLbl val="0"/>
      </c:catAx>
      <c:valAx>
        <c:axId val="16870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6359129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Sheet1!$M$3:$N$3</c:f>
              <c:strCache>
                <c:ptCount val="2"/>
                <c:pt idx="0">
                  <c:v>Qube</c:v>
                </c:pt>
                <c:pt idx="1">
                  <c:v>Amica</c:v>
                </c:pt>
              </c:strCache>
            </c:strRef>
          </c:cat>
          <c:val>
            <c:numRef>
              <c:f>Sheet1!$M$5:$N$5</c:f>
              <c:numCache>
                <c:formatCode>0.00%</c:formatCode>
                <c:ptCount val="2"/>
                <c:pt idx="0">
                  <c:v>0.75862068965517271</c:v>
                </c:pt>
                <c:pt idx="1">
                  <c:v>0.24137931034482762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2622592"/>
        <c:axId val="172667648"/>
      </c:barChart>
      <c:catAx>
        <c:axId val="1726225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2667648"/>
        <c:crosses val="autoZero"/>
        <c:auto val="1"/>
        <c:lblAlgn val="ctr"/>
        <c:lblOffset val="100"/>
        <c:noMultiLvlLbl val="0"/>
      </c:catAx>
      <c:valAx>
        <c:axId val="17266764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17262259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Sheet1!$S$2:$U$2</c:f>
              <c:strCache>
                <c:ptCount val="3"/>
                <c:pt idx="0">
                  <c:v>AESTHETICS</c:v>
                </c:pt>
                <c:pt idx="1">
                  <c:v>FUNCTIONAL</c:v>
                </c:pt>
                <c:pt idx="2">
                  <c:v>Safety</c:v>
                </c:pt>
              </c:strCache>
            </c:strRef>
          </c:cat>
          <c:val>
            <c:numRef>
              <c:f>Sheet1!$S$4:$U$4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4538112"/>
        <c:axId val="190354560"/>
      </c:barChart>
      <c:catAx>
        <c:axId val="174538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90354560"/>
        <c:crosses val="autoZero"/>
        <c:auto val="1"/>
        <c:lblAlgn val="ctr"/>
        <c:lblOffset val="100"/>
        <c:noMultiLvlLbl val="0"/>
      </c:catAx>
      <c:valAx>
        <c:axId val="190354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7453811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Sheet1!$AB$2</c:f>
              <c:strCache>
                <c:ptCount val="1"/>
                <c:pt idx="0">
                  <c:v>% Age Contribution</c:v>
                </c:pt>
              </c:strCache>
            </c:strRef>
          </c:tx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Sheet1!$Z$3:$Z$8</c:f>
              <c:strCache>
                <c:ptCount val="6"/>
                <c:pt idx="0">
                  <c:v>Scratches</c:v>
                </c:pt>
                <c:pt idx="1">
                  <c:v>Puff Cap Loose</c:v>
                </c:pt>
                <c:pt idx="2">
                  <c:v>Clamp Issue</c:v>
                </c:pt>
                <c:pt idx="3">
                  <c:v>Wrong PDP pasted</c:v>
                </c:pt>
                <c:pt idx="4">
                  <c:v>Cleaning</c:v>
                </c:pt>
                <c:pt idx="5">
                  <c:v>Deco plate Popup</c:v>
                </c:pt>
              </c:strCache>
            </c:strRef>
          </c:cat>
          <c:val>
            <c:numRef>
              <c:f>Sheet1!$AB$3:$AB$8</c:f>
              <c:numCache>
                <c:formatCode>0%</c:formatCode>
                <c:ptCount val="6"/>
                <c:pt idx="0">
                  <c:v>0.3636363636363637</c:v>
                </c:pt>
                <c:pt idx="1">
                  <c:v>0.27272727272727276</c:v>
                </c:pt>
                <c:pt idx="2">
                  <c:v>0.18181818181818188</c:v>
                </c:pt>
                <c:pt idx="3">
                  <c:v>9.0909090909090939E-2</c:v>
                </c:pt>
                <c:pt idx="4">
                  <c:v>4.5454545454545463E-2</c:v>
                </c:pt>
                <c:pt idx="5">
                  <c:v>4.5454545454545463E-2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497024"/>
        <c:axId val="30502912"/>
      </c:barChart>
      <c:catAx>
        <c:axId val="30497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30502912"/>
        <c:crosses val="autoZero"/>
        <c:auto val="1"/>
        <c:lblAlgn val="ctr"/>
        <c:lblOffset val="100"/>
        <c:noMultiLvlLbl val="0"/>
      </c:catAx>
      <c:valAx>
        <c:axId val="305029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3049702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% Contribution </a:t>
            </a:r>
            <a:r>
              <a:rPr lang="en-US" sz="1400" dirty="0" smtClean="0"/>
              <a:t> Defects wise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 wise FY 20-21'!$H$2</c:f>
              <c:strCache>
                <c:ptCount val="1"/>
                <c:pt idx="0">
                  <c:v>% Contribution Defect wise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'Defect wise FY 20-21'!$F$3:$F$7</c:f>
              <c:strCache>
                <c:ptCount val="5"/>
                <c:pt idx="0">
                  <c:v>Loose connection,not working &amp; repaired</c:v>
                </c:pt>
                <c:pt idx="1">
                  <c:v>Thermostat defective </c:v>
                </c:pt>
                <c:pt idx="2">
                  <c:v>Thermal Cut Out defective</c:v>
                </c:pt>
                <c:pt idx="3">
                  <c:v>Heating element</c:v>
                </c:pt>
                <c:pt idx="4">
                  <c:v>Tank Leakage &amp; Replaced</c:v>
                </c:pt>
              </c:strCache>
            </c:strRef>
          </c:cat>
          <c:val>
            <c:numRef>
              <c:f>'Defect wise FY 20-21'!$H$3:$H$7</c:f>
              <c:numCache>
                <c:formatCode>0.00%</c:formatCode>
                <c:ptCount val="5"/>
                <c:pt idx="0">
                  <c:v>0.26811819595645414</c:v>
                </c:pt>
                <c:pt idx="1">
                  <c:v>0.17146189735614309</c:v>
                </c:pt>
                <c:pt idx="2">
                  <c:v>0.14401244167962676</c:v>
                </c:pt>
                <c:pt idx="3">
                  <c:v>6.2986003110419908E-2</c:v>
                </c:pt>
                <c:pt idx="4">
                  <c:v>4.6500777604976673E-2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8A-45F1-BDE2-2A7E291C6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46336"/>
        <c:axId val="30856320"/>
      </c:barChart>
      <c:catAx>
        <c:axId val="308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0856320"/>
        <c:crosses val="autoZero"/>
        <c:auto val="1"/>
        <c:lblAlgn val="ctr"/>
        <c:lblOffset val="100"/>
        <c:noMultiLvlLbl val="0"/>
      </c:catAx>
      <c:valAx>
        <c:axId val="3085632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084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% Contribution </a:t>
            </a:r>
            <a:r>
              <a:rPr lang="en-US" sz="1600" dirty="0" err="1"/>
              <a:t>w.r.t</a:t>
            </a:r>
            <a:r>
              <a:rPr lang="en-US" sz="1600" dirty="0"/>
              <a:t> </a:t>
            </a:r>
            <a:r>
              <a:rPr lang="en-US" sz="1600" dirty="0" smtClean="0"/>
              <a:t>Sale FY</a:t>
            </a:r>
            <a:r>
              <a:rPr lang="en-US" sz="1600" baseline="0" dirty="0" smtClean="0"/>
              <a:t> 2020-21</a:t>
            </a:r>
            <a:endParaRPr lang="en-US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Wise FY 20-21'!$E$3</c:f>
              <c:strCache>
                <c:ptCount val="1"/>
                <c:pt idx="0">
                  <c:v>% Contribution w.r.t sale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'Model Wise FY 20-21'!$B$4:$B$8</c:f>
              <c:strCache>
                <c:ptCount val="5"/>
                <c:pt idx="0">
                  <c:v>AMICA ASWH2015</c:v>
                </c:pt>
                <c:pt idx="1">
                  <c:v>AMICA ASWH2025</c:v>
                </c:pt>
                <c:pt idx="2">
                  <c:v>ASWH-2415</c:v>
                </c:pt>
                <c:pt idx="3">
                  <c:v>AMICA ASWH2010</c:v>
                </c:pt>
                <c:pt idx="4">
                  <c:v>ASWH-2425</c:v>
                </c:pt>
              </c:strCache>
            </c:strRef>
          </c:cat>
          <c:val>
            <c:numRef>
              <c:f>'Model Wise FY 20-21'!$E$4:$E$8</c:f>
              <c:numCache>
                <c:formatCode>0.00%</c:formatCode>
                <c:ptCount val="5"/>
                <c:pt idx="0">
                  <c:v>4.2856177192942928E-2</c:v>
                </c:pt>
                <c:pt idx="1">
                  <c:v>2.1638388800012016E-2</c:v>
                </c:pt>
                <c:pt idx="2">
                  <c:v>1.3308998595495069E-2</c:v>
                </c:pt>
                <c:pt idx="3">
                  <c:v>1.2460287059777832E-2</c:v>
                </c:pt>
                <c:pt idx="4">
                  <c:v>6.3240275493266634E-3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02-4343-BC98-B4ABB6E24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1611904"/>
        <c:axId val="31650560"/>
      </c:barChart>
      <c:catAx>
        <c:axId val="31611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1650560"/>
        <c:crosses val="autoZero"/>
        <c:auto val="1"/>
        <c:lblAlgn val="ctr"/>
        <c:lblOffset val="100"/>
        <c:noMultiLvlLbl val="0"/>
      </c:catAx>
      <c:valAx>
        <c:axId val="31650560"/>
        <c:scaling>
          <c:orientation val="minMax"/>
          <c:max val="0.05"/>
        </c:scaling>
        <c:delete val="0"/>
        <c:axPos val="l"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31611904"/>
        <c:crosses val="autoZero"/>
        <c:crossBetween val="between"/>
        <c:majorUnit val="5.000000000000001E-3"/>
        <c:minorUnit val="1.0000000000000002E-3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Model Wise Defect Contribution% FY 2020-21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Wise FY 20-21'!$D$3</c:f>
              <c:strCache>
                <c:ptCount val="1"/>
                <c:pt idx="0">
                  <c:v>% Contribution Defect wise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Wise FY 20-21'!$B$4:$B$8</c:f>
              <c:strCache>
                <c:ptCount val="5"/>
                <c:pt idx="0">
                  <c:v>AMICA ASWH2015</c:v>
                </c:pt>
                <c:pt idx="1">
                  <c:v>AMICA ASWH2025</c:v>
                </c:pt>
                <c:pt idx="2">
                  <c:v>ASWH-2415</c:v>
                </c:pt>
                <c:pt idx="3">
                  <c:v>AMICA ASWH2010</c:v>
                </c:pt>
                <c:pt idx="4">
                  <c:v>ASWH-2425</c:v>
                </c:pt>
              </c:strCache>
            </c:strRef>
          </c:cat>
          <c:val>
            <c:numRef>
              <c:f>'Model Wise FY 20-21'!$D$4:$D$8</c:f>
              <c:numCache>
                <c:formatCode>0.00%</c:formatCode>
                <c:ptCount val="5"/>
                <c:pt idx="0">
                  <c:v>0.443701399688958</c:v>
                </c:pt>
                <c:pt idx="1">
                  <c:v>0.22402799377916019</c:v>
                </c:pt>
                <c:pt idx="2">
                  <c:v>0.13779160186625194</c:v>
                </c:pt>
                <c:pt idx="3">
                  <c:v>0.12900466562986004</c:v>
                </c:pt>
                <c:pt idx="4">
                  <c:v>6.5474339035769824E-2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0B-4A8F-9A36-1C947CF5C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0727680"/>
        <c:axId val="40729216"/>
      </c:barChart>
      <c:catAx>
        <c:axId val="40727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0729216"/>
        <c:crosses val="autoZero"/>
        <c:auto val="1"/>
        <c:lblAlgn val="ctr"/>
        <c:lblOffset val="100"/>
        <c:noMultiLvlLbl val="0"/>
      </c:catAx>
      <c:valAx>
        <c:axId val="407292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407276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0.07631</cdr:x>
      <cdr:y>0.09849</cdr:y>
    </cdr:from>
    <cdr:to>
      <cdr:x>0.42607</cdr:x>
      <cdr:y>0.66955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571501" y="365524"/>
          <a:ext cx="2619376" cy="21193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0.80839</cdr:x>
      <cdr:y>0.44733</cdr:y>
    </cdr:from>
    <cdr:to>
      <cdr:x>0.97055</cdr:x>
      <cdr:y>0.66089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022308" y="1227128"/>
          <a:ext cx="1408652" cy="5858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0.4424</cdr:x>
      <cdr:y>0.10031</cdr:y>
    </cdr:from>
    <cdr:to>
      <cdr:x>0.79216</cdr:x>
      <cdr:y>0.67137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313113" y="372269"/>
          <a:ext cx="2619376" cy="21193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0.06043</cdr:x>
      <cdr:y>0.04878</cdr:y>
    </cdr:from>
    <cdr:to>
      <cdr:x>0.20194</cdr:x>
      <cdr:y>0.17073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8134" y="152400"/>
          <a:ext cx="1143004" cy="3809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b="1" dirty="0" smtClean="0">
              <a:solidFill>
                <a:schemeClr val="tx1"/>
              </a:solidFill>
            </a:rPr>
            <a:t>Selection of project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5" tIns="43633" rIns="87265" bIns="43633"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18545" y="86386"/>
            <a:ext cx="1235819" cy="457450"/>
          </a:xfrm>
          <a:prstGeom prst="rect">
            <a:avLst/>
          </a:prstGeom>
        </p:spPr>
        <p:txBody>
          <a:bodyPr wrap="none" lIns="87265" tIns="43633" rIns="87265" bIns="43633">
            <a:spAutoFit/>
          </a:bodyPr>
          <a:lstStyle/>
          <a:p>
            <a:pPr algn="r"/>
            <a:r>
              <a:rPr lang="en-US" sz="24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4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21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Improvement Projects FY 2021-22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3654" y="1066800"/>
            <a:ext cx="4627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Onkar Engine &amp; Generator P Ltd</a:t>
            </a:r>
            <a:endParaRPr lang="en-US" sz="2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8730" y="2819400"/>
            <a:ext cx="3326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Improvement Projects</a:t>
            </a:r>
          </a:p>
          <a:p>
            <a:pPr algn="ctr"/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Based on PPR, PDI &amp; Process</a:t>
            </a:r>
            <a:endParaRPr lang="en-US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19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Model Wise FY 20-21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2216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Project taken based on FY 2020-21 PPR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990601"/>
          <a:ext cx="4787900" cy="2743201"/>
        </p:xfrm>
        <a:graphic>
          <a:graphicData uri="http://schemas.openxmlformats.org/drawingml/2006/table">
            <a:tbl>
              <a:tblPr/>
              <a:tblGrid>
                <a:gridCol w="1133475"/>
                <a:gridCol w="1190625"/>
                <a:gridCol w="1130300"/>
                <a:gridCol w="1333500"/>
              </a:tblGrid>
              <a:tr h="3336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wise contribution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defects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Contribution Defect wise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Contribution w.r.t sale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AMICA ASWH2015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44.37%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AMICA ASWH2025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ASWH-2415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AMICA ASWH2010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ASWH-2425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133143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3000000}"/>
              </a:ext>
            </a:extLst>
          </p:cNvPr>
          <p:cNvGraphicFramePr/>
          <p:nvPr/>
        </p:nvGraphicFramePr>
        <p:xfrm>
          <a:off x="4648200" y="3886200"/>
          <a:ext cx="4286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2000000}"/>
              </a:ext>
            </a:extLst>
          </p:cNvPr>
          <p:cNvGraphicFramePr/>
          <p:nvPr/>
        </p:nvGraphicFramePr>
        <p:xfrm>
          <a:off x="88135" y="3886200"/>
          <a:ext cx="44838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02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202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Branch wise FY 20-21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2216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Project taken based on FY 2020-21 PPR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2000000}"/>
              </a:ext>
            </a:extLst>
          </p:cNvPr>
          <p:cNvGraphicFramePr/>
          <p:nvPr/>
        </p:nvGraphicFramePr>
        <p:xfrm>
          <a:off x="119120" y="1002534"/>
          <a:ext cx="8872480" cy="311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2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04446"/>
            <a:ext cx="506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% Contribution Defect wise FY 18-19, FY 19-20 &amp; FY 20-21</a:t>
            </a:r>
            <a:endParaRPr lang="en-US" sz="1600" b="1" u="sng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62429" y="1340293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3092068" y="1340293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129969" y="1340293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77117" y="3947160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092068" y="3947160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152400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 data Comparison FY 2020-21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503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%  Contribution W.R.T  sale FY 18-19, FY 19-20 &amp; FY 20-21</a:t>
            </a:r>
            <a:endParaRPr lang="en-US" sz="16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52400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 data Comparison FY 2020-21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76200" y="1226544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077378" y="1226544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6083147" y="1226544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85381" y="3675961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3077378" y="3675043"/>
          <a:ext cx="292608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035076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GOC Analysis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FY 2020-21</a:t>
            </a:r>
          </a:p>
          <a:p>
            <a:pPr algn="ctr"/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7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" y="152400"/>
            <a:ext cx="439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GOC Analysis FY 2020-21 (20** Series)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65143"/>
              </p:ext>
            </p:extLst>
          </p:nvPr>
        </p:nvGraphicFramePr>
        <p:xfrm>
          <a:off x="2362200" y="838198"/>
          <a:ext cx="4419600" cy="865912"/>
        </p:xfrm>
        <a:graphic>
          <a:graphicData uri="http://schemas.openxmlformats.org/drawingml/2006/table">
            <a:tbl>
              <a:tblPr/>
              <a:tblGrid>
                <a:gridCol w="1321874"/>
                <a:gridCol w="721022"/>
                <a:gridCol w="1482102"/>
                <a:gridCol w="894602"/>
              </a:tblGrid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97006"/>
              </p:ext>
            </p:extLst>
          </p:nvPr>
        </p:nvGraphicFramePr>
        <p:xfrm>
          <a:off x="2362200" y="1752600"/>
          <a:ext cx="4419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277337"/>
              </p:ext>
            </p:extLst>
          </p:nvPr>
        </p:nvGraphicFramePr>
        <p:xfrm>
          <a:off x="6324600" y="410440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41521"/>
              </p:ext>
            </p:extLst>
          </p:nvPr>
        </p:nvGraphicFramePr>
        <p:xfrm>
          <a:off x="59770" y="4103162"/>
          <a:ext cx="3902630" cy="25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588615"/>
              </p:ext>
            </p:extLst>
          </p:nvPr>
        </p:nvGraphicFramePr>
        <p:xfrm>
          <a:off x="4038600" y="4104409"/>
          <a:ext cx="22098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3678"/>
              </p:ext>
            </p:extLst>
          </p:nvPr>
        </p:nvGraphicFramePr>
        <p:xfrm>
          <a:off x="1066800" y="4495800"/>
          <a:ext cx="2819400" cy="1143000"/>
        </p:xfrm>
        <a:graphic>
          <a:graphicData uri="http://schemas.openxmlformats.org/drawingml/2006/table">
            <a:tbl>
              <a:tblPr/>
              <a:tblGrid>
                <a:gridCol w="461881"/>
                <a:gridCol w="235751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2011085" y="3505200"/>
            <a:ext cx="1346480" cy="597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4724400" y="3505200"/>
            <a:ext cx="4191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6019800" y="3505200"/>
            <a:ext cx="16764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" y="152400"/>
            <a:ext cx="439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GOC Analysis FY 2020-21 (24** Series)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1477"/>
              </p:ext>
            </p:extLst>
          </p:nvPr>
        </p:nvGraphicFramePr>
        <p:xfrm>
          <a:off x="2470150" y="762000"/>
          <a:ext cx="4203700" cy="758190"/>
        </p:xfrm>
        <a:graphic>
          <a:graphicData uri="http://schemas.openxmlformats.org/drawingml/2006/table">
            <a:tbl>
              <a:tblPr/>
              <a:tblGrid>
                <a:gridCol w="1257300"/>
                <a:gridCol w="685800"/>
                <a:gridCol w="1409700"/>
                <a:gridCol w="850900"/>
              </a:tblGrid>
              <a:tr h="38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481521"/>
              </p:ext>
            </p:extLst>
          </p:nvPr>
        </p:nvGraphicFramePr>
        <p:xfrm>
          <a:off x="2476500" y="1505654"/>
          <a:ext cx="41910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83061"/>
              </p:ext>
            </p:extLst>
          </p:nvPr>
        </p:nvGraphicFramePr>
        <p:xfrm>
          <a:off x="69273" y="4213029"/>
          <a:ext cx="221284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703213"/>
              </p:ext>
            </p:extLst>
          </p:nvPr>
        </p:nvGraphicFramePr>
        <p:xfrm>
          <a:off x="5156384" y="4213029"/>
          <a:ext cx="390448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54804"/>
              </p:ext>
            </p:extLst>
          </p:nvPr>
        </p:nvGraphicFramePr>
        <p:xfrm>
          <a:off x="6096000" y="4724400"/>
          <a:ext cx="2819400" cy="1143000"/>
        </p:xfrm>
        <a:graphic>
          <a:graphicData uri="http://schemas.openxmlformats.org/drawingml/2006/table">
            <a:tbl>
              <a:tblPr/>
              <a:tblGrid>
                <a:gridCol w="379535"/>
                <a:gridCol w="243986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5943600" y="3463637"/>
            <a:ext cx="1165028" cy="74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0"/>
          </p:cNvCxnSpPr>
          <p:nvPr/>
        </p:nvCxnSpPr>
        <p:spPr>
          <a:xfrm flipH="1">
            <a:off x="1175697" y="3429000"/>
            <a:ext cx="2265224" cy="784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39914" y="3456709"/>
            <a:ext cx="942922" cy="771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023938"/>
              </p:ext>
            </p:extLst>
          </p:nvPr>
        </p:nvGraphicFramePr>
        <p:xfrm>
          <a:off x="2341418" y="421302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480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035076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Project taken based on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FY 2020-21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Process Rejection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Tools: Quality Circle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216"/>
            <a:ext cx="643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Project take based on FY 2020-21 Process Rejection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49935"/>
              </p:ext>
            </p:extLst>
          </p:nvPr>
        </p:nvGraphicFramePr>
        <p:xfrm>
          <a:off x="228600" y="762000"/>
          <a:ext cx="868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40123"/>
              </p:ext>
            </p:extLst>
          </p:nvPr>
        </p:nvGraphicFramePr>
        <p:xfrm>
          <a:off x="242455" y="3558064"/>
          <a:ext cx="8686799" cy="3237591"/>
        </p:xfrm>
        <a:graphic>
          <a:graphicData uri="http://schemas.openxmlformats.org/drawingml/2006/table">
            <a:tbl>
              <a:tblPr/>
              <a:tblGrid>
                <a:gridCol w="721110"/>
                <a:gridCol w="2035541"/>
                <a:gridCol w="1874280"/>
                <a:gridCol w="1874280"/>
                <a:gridCol w="2181588"/>
              </a:tblGrid>
              <a:tr h="42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S.No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Process Issues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Rejection Percentage 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FY 2019-20)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Rejection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(FY 2020-21)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Action/Approach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CRC Body Rejection (Dent, Scratches)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6.29%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3.30%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Done in Quality Circle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62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Tank Coating Rejection (Crack)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5.81%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3.11%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Done in Quality Circle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62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Qube Body Rejection (Scratch)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2.79%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3.45%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taken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2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Indicator not glow/fuse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2.58%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3.32%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taken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2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 Leakage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1.32%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1.18%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Done in 12 Step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3"/>
          <p:cNvSpPr txBox="1"/>
          <p:nvPr/>
        </p:nvSpPr>
        <p:spPr>
          <a:xfrm>
            <a:off x="1551705" y="1004455"/>
            <a:ext cx="152945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Under Monitoring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7190505" y="1974270"/>
            <a:ext cx="152945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Under Monitoring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4724848" y="997525"/>
            <a:ext cx="143763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Project Selection</a:t>
            </a:r>
          </a:p>
        </p:txBody>
      </p:sp>
    </p:spTree>
    <p:extLst>
      <p:ext uri="{BB962C8B-B14F-4D97-AF65-F5344CB8AC3E}">
        <p14:creationId xmlns:p14="http://schemas.microsoft.com/office/powerpoint/2010/main" val="32538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035076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Project taken based on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FY 2020-21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PDI Rejection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Tools: Quality Circle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5E641A-AE27-4A28-8BBC-06258033CAE4}"/>
              </a:ext>
            </a:extLst>
          </p:cNvPr>
          <p:cNvSpPr txBox="1"/>
          <p:nvPr/>
        </p:nvSpPr>
        <p:spPr>
          <a:xfrm>
            <a:off x="152400" y="1138189"/>
            <a:ext cx="3385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of the PDI rejection for the FY </a:t>
            </a:r>
            <a:r>
              <a:rPr lang="en-US" sz="1400" dirty="0" smtClean="0"/>
              <a:t>18-19, </a:t>
            </a:r>
            <a:r>
              <a:rPr lang="en-US" sz="1400" dirty="0"/>
              <a:t>FY </a:t>
            </a:r>
            <a:r>
              <a:rPr lang="en-US" sz="1400" dirty="0" smtClean="0"/>
              <a:t>19-20 &amp; FY 20-21, </a:t>
            </a:r>
            <a:r>
              <a:rPr lang="en-US" sz="1400" dirty="0"/>
              <a:t>there is  around reduction of </a:t>
            </a:r>
            <a:r>
              <a:rPr lang="en-US" sz="1400" dirty="0" smtClean="0"/>
              <a:t>40% </a:t>
            </a:r>
            <a:r>
              <a:rPr lang="en-US" sz="1400" dirty="0"/>
              <a:t>PDI rejection w.r.t </a:t>
            </a:r>
            <a:r>
              <a:rPr lang="en-US" sz="1400" dirty="0" smtClean="0"/>
              <a:t>last financial year</a:t>
            </a:r>
            <a:endParaRPr lang="en-IN" sz="1400" dirty="0"/>
          </a:p>
        </p:txBody>
      </p:sp>
      <p:sp>
        <p:nvSpPr>
          <p:cNvPr id="3" name="Arrow: Right 6">
            <a:extLst>
              <a:ext uri="{FF2B5EF4-FFF2-40B4-BE49-F238E27FC236}">
                <a16:creationId xmlns="" xmlns:a16="http://schemas.microsoft.com/office/drawing/2014/main" id="{18EA9AFA-B8B8-4D86-A1EB-B9DA51A1171C}"/>
              </a:ext>
            </a:extLst>
          </p:cNvPr>
          <p:cNvSpPr/>
          <p:nvPr/>
        </p:nvSpPr>
        <p:spPr>
          <a:xfrm>
            <a:off x="3505200" y="1366789"/>
            <a:ext cx="622852" cy="291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E5E25F-E00A-4F77-B4EC-ACF9BD8014B4}"/>
              </a:ext>
            </a:extLst>
          </p:cNvPr>
          <p:cNvSpPr/>
          <p:nvPr/>
        </p:nvSpPr>
        <p:spPr>
          <a:xfrm>
            <a:off x="4343400" y="881014"/>
            <a:ext cx="4426227" cy="26241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3D971F-4FA0-4593-9EB6-17DB7DF8F5A1}"/>
              </a:ext>
            </a:extLst>
          </p:cNvPr>
          <p:cNvSpPr txBox="1"/>
          <p:nvPr/>
        </p:nvSpPr>
        <p:spPr>
          <a:xfrm>
            <a:off x="152400" y="4370274"/>
            <a:ext cx="344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400" dirty="0"/>
              <a:t>Overall PDI status for the FY </a:t>
            </a:r>
            <a:r>
              <a:rPr lang="en-US" sz="1400" dirty="0" smtClean="0"/>
              <a:t>20-21 </a:t>
            </a:r>
            <a:r>
              <a:rPr lang="en-US" sz="1400" dirty="0"/>
              <a:t>for the series Amica &amp; Solarium </a:t>
            </a:r>
            <a:r>
              <a:rPr lang="en-US" sz="1400" dirty="0" smtClean="0"/>
              <a:t>Qube</a:t>
            </a:r>
            <a:endParaRPr lang="en-IN" sz="1400" dirty="0"/>
          </a:p>
        </p:txBody>
      </p:sp>
      <p:sp>
        <p:nvSpPr>
          <p:cNvPr id="6" name="Arrow: Right 6">
            <a:extLst>
              <a:ext uri="{FF2B5EF4-FFF2-40B4-BE49-F238E27FC236}">
                <a16:creationId xmlns="" xmlns:a16="http://schemas.microsoft.com/office/drawing/2014/main" id="{18EA9AFA-B8B8-4D86-A1EB-B9DA51A1171C}"/>
              </a:ext>
            </a:extLst>
          </p:cNvPr>
          <p:cNvSpPr/>
          <p:nvPr/>
        </p:nvSpPr>
        <p:spPr>
          <a:xfrm>
            <a:off x="3415748" y="4535927"/>
            <a:ext cx="622852" cy="291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73C879A-F088-4413-BFFF-F1489342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41883"/>
              </p:ext>
            </p:extLst>
          </p:nvPr>
        </p:nvGraphicFramePr>
        <p:xfrm>
          <a:off x="4572000" y="3760674"/>
          <a:ext cx="3892268" cy="978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96">
                  <a:extLst>
                    <a:ext uri="{9D8B030D-6E8A-4147-A177-3AD203B41FA5}">
                      <a16:colId xmlns:a16="http://schemas.microsoft.com/office/drawing/2014/main" xmlns="" val="2930792318"/>
                    </a:ext>
                  </a:extLst>
                </a:gridCol>
                <a:gridCol w="999727">
                  <a:extLst>
                    <a:ext uri="{9D8B030D-6E8A-4147-A177-3AD203B41FA5}">
                      <a16:colId xmlns:a16="http://schemas.microsoft.com/office/drawing/2014/main" xmlns="" val="4234577795"/>
                    </a:ext>
                  </a:extLst>
                </a:gridCol>
                <a:gridCol w="946407">
                  <a:extLst>
                    <a:ext uri="{9D8B030D-6E8A-4147-A177-3AD203B41FA5}">
                      <a16:colId xmlns:a16="http://schemas.microsoft.com/office/drawing/2014/main" xmlns="" val="3088705684"/>
                    </a:ext>
                  </a:extLst>
                </a:gridCol>
                <a:gridCol w="959738">
                  <a:extLst>
                    <a:ext uri="{9D8B030D-6E8A-4147-A177-3AD203B41FA5}">
                      <a16:colId xmlns:a16="http://schemas.microsoft.com/office/drawing/2014/main" xmlns="" val="4288995464"/>
                    </a:ext>
                  </a:extLst>
                </a:gridCol>
              </a:tblGrid>
              <a:tr h="244733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ONKAR PDI STATUS FY 2020-21 (Amica+Qube)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7369778"/>
                  </a:ext>
                </a:extLst>
              </a:tr>
              <a:tr h="489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lot inspected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Lot 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Lot 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%age Rejection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9729738"/>
                  </a:ext>
                </a:extLst>
              </a:tr>
              <a:tr h="244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150511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97909"/>
              </p:ext>
            </p:extLst>
          </p:nvPr>
        </p:nvGraphicFramePr>
        <p:xfrm>
          <a:off x="4495800" y="994116"/>
          <a:ext cx="4038600" cy="926546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27717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Rejection Percentage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 2018-19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 2019-20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 2020-21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4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472461"/>
              </p:ext>
            </p:extLst>
          </p:nvPr>
        </p:nvGraphicFramePr>
        <p:xfrm>
          <a:off x="4511951" y="1976389"/>
          <a:ext cx="4022449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18167"/>
              </p:ext>
            </p:extLst>
          </p:nvPr>
        </p:nvGraphicFramePr>
        <p:xfrm>
          <a:off x="4572000" y="4827474"/>
          <a:ext cx="3901966" cy="182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8E5E25F-E00A-4F77-B4EC-ACF9BD8014B4}"/>
              </a:ext>
            </a:extLst>
          </p:cNvPr>
          <p:cNvSpPr/>
          <p:nvPr/>
        </p:nvSpPr>
        <p:spPr>
          <a:xfrm>
            <a:off x="4343400" y="3581400"/>
            <a:ext cx="4426227" cy="3151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-6927" y="777787"/>
            <a:ext cx="397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PDI Summary FY 2018-19, 2019-20 &amp;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2020-21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2216"/>
            <a:ext cx="606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Project taken based on FY 2020-21 PDI Rejection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7056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CBE0EB-599D-4C94-9964-87D9103E6F28}"/>
              </a:ext>
            </a:extLst>
          </p:cNvPr>
          <p:cNvSpPr txBox="1"/>
          <p:nvPr/>
        </p:nvSpPr>
        <p:spPr>
          <a:xfrm>
            <a:off x="271668" y="1493951"/>
            <a:ext cx="35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400" dirty="0"/>
              <a:t>Model wise PDI rejection percentage, whereas Solarium Qube is contributing the major </a:t>
            </a:r>
            <a:endParaRPr lang="en-IN" sz="1400" dirty="0"/>
          </a:p>
        </p:txBody>
      </p:sp>
      <p:sp>
        <p:nvSpPr>
          <p:cNvPr id="4" name="Arrow: Right 8">
            <a:extLst>
              <a:ext uri="{FF2B5EF4-FFF2-40B4-BE49-F238E27FC236}">
                <a16:creationId xmlns:a16="http://schemas.microsoft.com/office/drawing/2014/main" xmlns="" id="{AEAA646F-1076-4C7F-ACE1-FEC855E5B627}"/>
              </a:ext>
            </a:extLst>
          </p:cNvPr>
          <p:cNvSpPr/>
          <p:nvPr/>
        </p:nvSpPr>
        <p:spPr>
          <a:xfrm>
            <a:off x="3886200" y="1676400"/>
            <a:ext cx="622852" cy="291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776DDEA-A33C-496C-B622-42D7A0F51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53784"/>
              </p:ext>
            </p:extLst>
          </p:nvPr>
        </p:nvGraphicFramePr>
        <p:xfrm>
          <a:off x="4874588" y="995023"/>
          <a:ext cx="3576985" cy="972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514">
                  <a:extLst>
                    <a:ext uri="{9D8B030D-6E8A-4147-A177-3AD203B41FA5}">
                      <a16:colId xmlns:a16="http://schemas.microsoft.com/office/drawing/2014/main" xmlns="" val="3676734376"/>
                    </a:ext>
                  </a:extLst>
                </a:gridCol>
                <a:gridCol w="1033714">
                  <a:extLst>
                    <a:ext uri="{9D8B030D-6E8A-4147-A177-3AD203B41FA5}">
                      <a16:colId xmlns:a16="http://schemas.microsoft.com/office/drawing/2014/main" xmlns="" val="4062695454"/>
                    </a:ext>
                  </a:extLst>
                </a:gridCol>
                <a:gridCol w="1219757">
                  <a:extLst>
                    <a:ext uri="{9D8B030D-6E8A-4147-A177-3AD203B41FA5}">
                      <a16:colId xmlns:a16="http://schemas.microsoft.com/office/drawing/2014/main" xmlns="" val="1021816737"/>
                    </a:ext>
                  </a:extLst>
                </a:gridCol>
              </a:tblGrid>
              <a:tr h="238508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Age Rejection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1918319"/>
                  </a:ext>
                </a:extLst>
              </a:tr>
              <a:tr h="238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rejection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Qube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910077"/>
                  </a:ext>
                </a:extLst>
              </a:tr>
              <a:tr h="24795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0683315"/>
                  </a:ext>
                </a:extLst>
              </a:tr>
              <a:tr h="247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042073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565035-F87F-4E7E-BEA1-EAFCC3F64A7D}"/>
              </a:ext>
            </a:extLst>
          </p:cNvPr>
          <p:cNvSpPr/>
          <p:nvPr/>
        </p:nvSpPr>
        <p:spPr>
          <a:xfrm>
            <a:off x="4664765" y="882885"/>
            <a:ext cx="3945835" cy="26241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B4340F-6E6E-4529-9F44-940498E16933}"/>
              </a:ext>
            </a:extLst>
          </p:cNvPr>
          <p:cNvSpPr txBox="1"/>
          <p:nvPr/>
        </p:nvSpPr>
        <p:spPr>
          <a:xfrm>
            <a:off x="228600" y="4648200"/>
            <a:ext cx="344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400" dirty="0"/>
              <a:t>Category wise rejection percentage of the Solarium Qube  </a:t>
            </a:r>
            <a:endParaRPr lang="en-IN" sz="1400" dirty="0"/>
          </a:p>
        </p:txBody>
      </p:sp>
      <p:sp>
        <p:nvSpPr>
          <p:cNvPr id="8" name="Arrow: Right 8">
            <a:extLst>
              <a:ext uri="{FF2B5EF4-FFF2-40B4-BE49-F238E27FC236}">
                <a16:creationId xmlns:a16="http://schemas.microsoft.com/office/drawing/2014/main" xmlns="" id="{AEAA646F-1076-4C7F-ACE1-FEC855E5B627}"/>
              </a:ext>
            </a:extLst>
          </p:cNvPr>
          <p:cNvSpPr/>
          <p:nvPr/>
        </p:nvSpPr>
        <p:spPr>
          <a:xfrm>
            <a:off x="3796748" y="4724400"/>
            <a:ext cx="622852" cy="291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F956A7F-936D-49B8-9981-29CB476D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69865"/>
              </p:ext>
            </p:extLst>
          </p:nvPr>
        </p:nvGraphicFramePr>
        <p:xfrm>
          <a:off x="4855538" y="3737113"/>
          <a:ext cx="3599348" cy="1063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765">
                  <a:extLst>
                    <a:ext uri="{9D8B030D-6E8A-4147-A177-3AD203B41FA5}">
                      <a16:colId xmlns:a16="http://schemas.microsoft.com/office/drawing/2014/main" xmlns="" val="646099675"/>
                    </a:ext>
                  </a:extLst>
                </a:gridCol>
                <a:gridCol w="927625">
                  <a:extLst>
                    <a:ext uri="{9D8B030D-6E8A-4147-A177-3AD203B41FA5}">
                      <a16:colId xmlns:a16="http://schemas.microsoft.com/office/drawing/2014/main" xmlns="" val="1729763907"/>
                    </a:ext>
                  </a:extLst>
                </a:gridCol>
                <a:gridCol w="1004350">
                  <a:extLst>
                    <a:ext uri="{9D8B030D-6E8A-4147-A177-3AD203B41FA5}">
                      <a16:colId xmlns:a16="http://schemas.microsoft.com/office/drawing/2014/main" xmlns="" val="818775562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xmlns="" val="3152414750"/>
                    </a:ext>
                  </a:extLst>
                </a:gridCol>
              </a:tblGrid>
              <a:tr h="4543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Qube Rejection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AESTHETICS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5251115"/>
                  </a:ext>
                </a:extLst>
              </a:tr>
              <a:tr h="3043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92652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01911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A565035-F87F-4E7E-BEA1-EAFCC3F64A7D}"/>
              </a:ext>
            </a:extLst>
          </p:cNvPr>
          <p:cNvSpPr/>
          <p:nvPr/>
        </p:nvSpPr>
        <p:spPr>
          <a:xfrm>
            <a:off x="4648200" y="3657600"/>
            <a:ext cx="3962400" cy="2819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549274"/>
              </p:ext>
            </p:extLst>
          </p:nvPr>
        </p:nvGraphicFramePr>
        <p:xfrm>
          <a:off x="4859977" y="2023165"/>
          <a:ext cx="3598223" cy="138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18765"/>
              </p:ext>
            </p:extLst>
          </p:nvPr>
        </p:nvGraphicFramePr>
        <p:xfrm>
          <a:off x="4857750" y="4896892"/>
          <a:ext cx="3609356" cy="143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76058" y="152400"/>
            <a:ext cx="286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wise Contribution</a:t>
            </a:r>
          </a:p>
        </p:txBody>
      </p:sp>
    </p:spTree>
    <p:extLst>
      <p:ext uri="{BB962C8B-B14F-4D97-AF65-F5344CB8AC3E}">
        <p14:creationId xmlns:p14="http://schemas.microsoft.com/office/powerpoint/2010/main" val="2126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9350"/>
              </p:ext>
            </p:extLst>
          </p:nvPr>
        </p:nvGraphicFramePr>
        <p:xfrm>
          <a:off x="381000" y="914400"/>
          <a:ext cx="8045451" cy="2394621"/>
        </p:xfrm>
        <a:graphic>
          <a:graphicData uri="http://schemas.openxmlformats.org/drawingml/2006/table">
            <a:tbl>
              <a:tblPr/>
              <a:tblGrid>
                <a:gridCol w="903877"/>
                <a:gridCol w="1242832"/>
                <a:gridCol w="3295387"/>
                <a:gridCol w="1228708"/>
                <a:gridCol w="1374647"/>
              </a:tblGrid>
              <a:tr h="403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Defects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defects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occurrence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Age Contribution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Aesthetics Defects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Scratches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Puff Cap Loose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Clamp Issue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Wrong PDP pasted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6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Deco plate Popup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369687"/>
              </p:ext>
            </p:extLst>
          </p:nvPr>
        </p:nvGraphicFramePr>
        <p:xfrm>
          <a:off x="381000" y="3505200"/>
          <a:ext cx="8077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3657600"/>
            <a:ext cx="1357273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2400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 category &amp; Rejection contribution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4114800"/>
            <a:ext cx="17239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4114800"/>
            <a:ext cx="0" cy="365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8545" y="4114800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85481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Level action already taken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1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035076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Project taken based on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FY 2020-21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PPR</a:t>
            </a: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Tools: 12 Step Methodology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927" y="711685"/>
            <a:ext cx="19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itchFamily="34" charset="0"/>
                <a:cs typeface="Arial" pitchFamily="34" charset="0"/>
              </a:rPr>
              <a:t>Defect wise FY 20-21</a:t>
            </a:r>
            <a:endParaRPr lang="en-US" sz="1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2216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Project taken based on FY 2020-21 PPR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49999"/>
              </p:ext>
            </p:extLst>
          </p:nvPr>
        </p:nvGraphicFramePr>
        <p:xfrm>
          <a:off x="1600200" y="1066800"/>
          <a:ext cx="5664200" cy="2971800"/>
        </p:xfrm>
        <a:graphic>
          <a:graphicData uri="http://schemas.openxmlformats.org/drawingml/2006/table">
            <a:tbl>
              <a:tblPr/>
              <a:tblGrid>
                <a:gridCol w="2565400"/>
                <a:gridCol w="1130300"/>
                <a:gridCol w="977900"/>
                <a:gridCol w="9906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Defect Name FY 20-21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defect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Contribution Defect wise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Contribution w.r.t sale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Loose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connection, not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working &amp; repaired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Thermostat defective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Thermal Cut Out defective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Heating element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Tank Leakage &amp; Replaced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 found 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133143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80DC8F9B-0568-443D-9B09-BA0DCE4CB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992472"/>
              </p:ext>
            </p:extLst>
          </p:nvPr>
        </p:nvGraphicFramePr>
        <p:xfrm>
          <a:off x="228600" y="4267200"/>
          <a:ext cx="4495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2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804</Words>
  <Application>Microsoft Office PowerPoint</Application>
  <PresentationFormat>On-screen Show (4:3)</PresentationFormat>
  <Paragraphs>295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34</cp:revision>
  <dcterms:created xsi:type="dcterms:W3CDTF">2006-08-16T00:00:00Z</dcterms:created>
  <dcterms:modified xsi:type="dcterms:W3CDTF">2021-07-22T04:04:38Z</dcterms:modified>
</cp:coreProperties>
</file>