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2835-3825-46FA-A2D9-5926A197E3F0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35B3-A6E9-4B83-89FF-4EC130052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1"/>
            <a:ext cx="9144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ONKAR ENGINE &amp; GENERATOR (P) LIMITED</a:t>
            </a:r>
            <a:endParaRPr lang="en-US" sz="2400" dirty="0"/>
          </a:p>
        </p:txBody>
      </p:sp>
      <p:sp>
        <p:nvSpPr>
          <p:cNvPr id="3074" name="AutoShape 51"/>
          <p:cNvSpPr>
            <a:spLocks noChangeArrowheads="1"/>
          </p:cNvSpPr>
          <p:nvPr/>
        </p:nvSpPr>
        <p:spPr bwMode="auto">
          <a:xfrm>
            <a:off x="76200" y="533400"/>
            <a:ext cx="2971800" cy="304800"/>
          </a:xfrm>
          <a:prstGeom prst="homePlate">
            <a:avLst>
              <a:gd name="adj" fmla="val 4997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2000" b="1" dirty="0">
                <a:latin typeface="+mj-lt"/>
              </a:rPr>
              <a:t>Daily LAR IQC. STATUS</a:t>
            </a:r>
          </a:p>
        </p:txBody>
      </p:sp>
      <p:sp>
        <p:nvSpPr>
          <p:cNvPr id="3075" name="AutoShape 89"/>
          <p:cNvSpPr>
            <a:spLocks noChangeArrowheads="1"/>
          </p:cNvSpPr>
          <p:nvPr/>
        </p:nvSpPr>
        <p:spPr bwMode="auto">
          <a:xfrm>
            <a:off x="3429000" y="533400"/>
            <a:ext cx="5715000" cy="304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lang="en-US" sz="2000" b="1" dirty="0" smtClean="0">
                <a:latin typeface="+mj-lt"/>
              </a:rPr>
              <a:t>JAN.-2020 </a:t>
            </a:r>
            <a:r>
              <a:rPr lang="en-US" sz="2000" b="1" dirty="0">
                <a:latin typeface="+mj-lt"/>
              </a:rPr>
              <a:t>: IQC. Received  Parts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76200" y="914400"/>
            <a:ext cx="9067800" cy="563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en-US" sz="1800" b="1" dirty="0"/>
          </a:p>
        </p:txBody>
      </p:sp>
      <p:sp>
        <p:nvSpPr>
          <p:cNvPr id="3077" name="Line 19"/>
          <p:cNvSpPr>
            <a:spLocks noChangeShapeType="1"/>
          </p:cNvSpPr>
          <p:nvPr/>
        </p:nvSpPr>
        <p:spPr bwMode="auto">
          <a:xfrm>
            <a:off x="1016000" y="914400"/>
            <a:ext cx="0" cy="563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20"/>
          <p:cNvSpPr>
            <a:spLocks noChangeShapeType="1"/>
          </p:cNvSpPr>
          <p:nvPr/>
        </p:nvSpPr>
        <p:spPr bwMode="auto">
          <a:xfrm>
            <a:off x="12779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21"/>
          <p:cNvSpPr>
            <a:spLocks noChangeShapeType="1"/>
          </p:cNvSpPr>
          <p:nvPr/>
        </p:nvSpPr>
        <p:spPr bwMode="auto">
          <a:xfrm>
            <a:off x="15414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0" name="Line 22"/>
          <p:cNvSpPr>
            <a:spLocks noChangeShapeType="1"/>
          </p:cNvSpPr>
          <p:nvPr/>
        </p:nvSpPr>
        <p:spPr bwMode="auto">
          <a:xfrm>
            <a:off x="18034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23"/>
          <p:cNvSpPr>
            <a:spLocks noChangeShapeType="1"/>
          </p:cNvSpPr>
          <p:nvPr/>
        </p:nvSpPr>
        <p:spPr bwMode="auto">
          <a:xfrm>
            <a:off x="20653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24"/>
          <p:cNvSpPr>
            <a:spLocks noChangeShapeType="1"/>
          </p:cNvSpPr>
          <p:nvPr/>
        </p:nvSpPr>
        <p:spPr bwMode="auto">
          <a:xfrm>
            <a:off x="23288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25"/>
          <p:cNvSpPr>
            <a:spLocks noChangeShapeType="1"/>
          </p:cNvSpPr>
          <p:nvPr/>
        </p:nvSpPr>
        <p:spPr bwMode="auto">
          <a:xfrm>
            <a:off x="25908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26"/>
          <p:cNvSpPr>
            <a:spLocks noChangeShapeType="1"/>
          </p:cNvSpPr>
          <p:nvPr/>
        </p:nvSpPr>
        <p:spPr bwMode="auto">
          <a:xfrm>
            <a:off x="28527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27"/>
          <p:cNvSpPr>
            <a:spLocks noChangeShapeType="1"/>
          </p:cNvSpPr>
          <p:nvPr/>
        </p:nvSpPr>
        <p:spPr bwMode="auto">
          <a:xfrm>
            <a:off x="31162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28"/>
          <p:cNvSpPr>
            <a:spLocks noChangeShapeType="1"/>
          </p:cNvSpPr>
          <p:nvPr/>
        </p:nvSpPr>
        <p:spPr bwMode="auto">
          <a:xfrm>
            <a:off x="33782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29"/>
          <p:cNvSpPr>
            <a:spLocks noChangeShapeType="1"/>
          </p:cNvSpPr>
          <p:nvPr/>
        </p:nvSpPr>
        <p:spPr bwMode="auto">
          <a:xfrm>
            <a:off x="36401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30"/>
          <p:cNvSpPr>
            <a:spLocks noChangeShapeType="1"/>
          </p:cNvSpPr>
          <p:nvPr/>
        </p:nvSpPr>
        <p:spPr bwMode="auto">
          <a:xfrm>
            <a:off x="39036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31"/>
          <p:cNvSpPr>
            <a:spLocks noChangeShapeType="1"/>
          </p:cNvSpPr>
          <p:nvPr/>
        </p:nvSpPr>
        <p:spPr bwMode="auto">
          <a:xfrm>
            <a:off x="41656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2"/>
          <p:cNvSpPr>
            <a:spLocks noChangeShapeType="1"/>
          </p:cNvSpPr>
          <p:nvPr/>
        </p:nvSpPr>
        <p:spPr bwMode="auto">
          <a:xfrm>
            <a:off x="44275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33"/>
          <p:cNvSpPr>
            <a:spLocks noChangeShapeType="1"/>
          </p:cNvSpPr>
          <p:nvPr/>
        </p:nvSpPr>
        <p:spPr bwMode="auto">
          <a:xfrm>
            <a:off x="46910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34"/>
          <p:cNvSpPr>
            <a:spLocks noChangeShapeType="1"/>
          </p:cNvSpPr>
          <p:nvPr/>
        </p:nvSpPr>
        <p:spPr bwMode="auto">
          <a:xfrm>
            <a:off x="49530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35"/>
          <p:cNvSpPr>
            <a:spLocks noChangeShapeType="1"/>
          </p:cNvSpPr>
          <p:nvPr/>
        </p:nvSpPr>
        <p:spPr bwMode="auto">
          <a:xfrm>
            <a:off x="52149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36"/>
          <p:cNvSpPr>
            <a:spLocks noChangeShapeType="1"/>
          </p:cNvSpPr>
          <p:nvPr/>
        </p:nvSpPr>
        <p:spPr bwMode="auto">
          <a:xfrm>
            <a:off x="54784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37"/>
          <p:cNvSpPr>
            <a:spLocks noChangeShapeType="1"/>
          </p:cNvSpPr>
          <p:nvPr/>
        </p:nvSpPr>
        <p:spPr bwMode="auto">
          <a:xfrm>
            <a:off x="57404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38"/>
          <p:cNvSpPr>
            <a:spLocks noChangeShapeType="1"/>
          </p:cNvSpPr>
          <p:nvPr/>
        </p:nvSpPr>
        <p:spPr bwMode="auto">
          <a:xfrm>
            <a:off x="60023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39"/>
          <p:cNvSpPr>
            <a:spLocks noChangeShapeType="1"/>
          </p:cNvSpPr>
          <p:nvPr/>
        </p:nvSpPr>
        <p:spPr bwMode="auto">
          <a:xfrm>
            <a:off x="62658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40"/>
          <p:cNvSpPr>
            <a:spLocks noChangeShapeType="1"/>
          </p:cNvSpPr>
          <p:nvPr/>
        </p:nvSpPr>
        <p:spPr bwMode="auto">
          <a:xfrm>
            <a:off x="65278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41"/>
          <p:cNvSpPr>
            <a:spLocks noChangeShapeType="1"/>
          </p:cNvSpPr>
          <p:nvPr/>
        </p:nvSpPr>
        <p:spPr bwMode="auto">
          <a:xfrm>
            <a:off x="67897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Line 42"/>
          <p:cNvSpPr>
            <a:spLocks noChangeShapeType="1"/>
          </p:cNvSpPr>
          <p:nvPr/>
        </p:nvSpPr>
        <p:spPr bwMode="auto">
          <a:xfrm>
            <a:off x="70437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43"/>
          <p:cNvSpPr>
            <a:spLocks noChangeShapeType="1"/>
          </p:cNvSpPr>
          <p:nvPr/>
        </p:nvSpPr>
        <p:spPr bwMode="auto">
          <a:xfrm>
            <a:off x="73152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44"/>
          <p:cNvSpPr>
            <a:spLocks noChangeShapeType="1"/>
          </p:cNvSpPr>
          <p:nvPr/>
        </p:nvSpPr>
        <p:spPr bwMode="auto">
          <a:xfrm>
            <a:off x="75771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45"/>
          <p:cNvSpPr>
            <a:spLocks noChangeShapeType="1"/>
          </p:cNvSpPr>
          <p:nvPr/>
        </p:nvSpPr>
        <p:spPr bwMode="auto">
          <a:xfrm>
            <a:off x="78406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46"/>
          <p:cNvSpPr>
            <a:spLocks noChangeShapeType="1"/>
          </p:cNvSpPr>
          <p:nvPr/>
        </p:nvSpPr>
        <p:spPr bwMode="auto">
          <a:xfrm>
            <a:off x="81026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47"/>
          <p:cNvSpPr>
            <a:spLocks noChangeShapeType="1"/>
          </p:cNvSpPr>
          <p:nvPr/>
        </p:nvSpPr>
        <p:spPr bwMode="auto">
          <a:xfrm>
            <a:off x="83645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Line 48"/>
          <p:cNvSpPr>
            <a:spLocks noChangeShapeType="1"/>
          </p:cNvSpPr>
          <p:nvPr/>
        </p:nvSpPr>
        <p:spPr bwMode="auto">
          <a:xfrm>
            <a:off x="86280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Line 49"/>
          <p:cNvSpPr>
            <a:spLocks noChangeShapeType="1"/>
          </p:cNvSpPr>
          <p:nvPr/>
        </p:nvSpPr>
        <p:spPr bwMode="auto">
          <a:xfrm>
            <a:off x="88900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Line 50"/>
          <p:cNvSpPr>
            <a:spLocks noChangeShapeType="1"/>
          </p:cNvSpPr>
          <p:nvPr/>
        </p:nvSpPr>
        <p:spPr bwMode="auto">
          <a:xfrm>
            <a:off x="104775" y="4038600"/>
            <a:ext cx="90678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Text Box 52"/>
          <p:cNvSpPr txBox="1">
            <a:spLocks noChangeArrowheads="1"/>
          </p:cNvSpPr>
          <p:nvPr/>
        </p:nvSpPr>
        <p:spPr bwMode="auto">
          <a:xfrm>
            <a:off x="1066800" y="4114800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1    2    3     4    5    6    7    8    9   10  11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12   </a:t>
            </a:r>
            <a:r>
              <a:rPr lang="en-US" altLang="ko-KR" sz="1400" b="1" dirty="0">
                <a:solidFill>
                  <a:schemeClr val="tx1"/>
                </a:solidFill>
              </a:rPr>
              <a:t>13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14  </a:t>
            </a:r>
            <a:r>
              <a:rPr lang="en-US" altLang="ko-KR" sz="1400" b="1" dirty="0">
                <a:solidFill>
                  <a:schemeClr val="tx1"/>
                </a:solidFill>
              </a:rPr>
              <a:t>15  16  17  18  19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  </a:t>
            </a:r>
            <a:r>
              <a:rPr lang="en-US" altLang="ko-KR" sz="1400" b="1" dirty="0">
                <a:solidFill>
                  <a:schemeClr val="tx1"/>
                </a:solidFill>
              </a:rPr>
              <a:t>21  22  23  24  25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26  27  28  29  30  31  </a:t>
            </a:r>
          </a:p>
        </p:txBody>
      </p:sp>
      <p:sp>
        <p:nvSpPr>
          <p:cNvPr id="3110" name="Text Box 53"/>
          <p:cNvSpPr txBox="1">
            <a:spLocks noChangeArrowheads="1"/>
          </p:cNvSpPr>
          <p:nvPr/>
        </p:nvSpPr>
        <p:spPr bwMode="auto">
          <a:xfrm>
            <a:off x="228600" y="4114800"/>
            <a:ext cx="606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400" b="1"/>
              <a:t>DATE</a:t>
            </a:r>
          </a:p>
        </p:txBody>
      </p:sp>
      <p:sp>
        <p:nvSpPr>
          <p:cNvPr id="3111" name="Line 56"/>
          <p:cNvSpPr>
            <a:spLocks noChangeShapeType="1"/>
          </p:cNvSpPr>
          <p:nvPr/>
        </p:nvSpPr>
        <p:spPr bwMode="auto">
          <a:xfrm>
            <a:off x="869950" y="3505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Line 57"/>
          <p:cNvSpPr>
            <a:spLocks noChangeShapeType="1"/>
          </p:cNvSpPr>
          <p:nvPr/>
        </p:nvSpPr>
        <p:spPr bwMode="auto">
          <a:xfrm>
            <a:off x="869950" y="3124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Line 58"/>
          <p:cNvSpPr>
            <a:spLocks noChangeShapeType="1"/>
          </p:cNvSpPr>
          <p:nvPr/>
        </p:nvSpPr>
        <p:spPr bwMode="auto">
          <a:xfrm>
            <a:off x="869950" y="2743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Line 59"/>
          <p:cNvSpPr>
            <a:spLocks noChangeShapeType="1"/>
          </p:cNvSpPr>
          <p:nvPr/>
        </p:nvSpPr>
        <p:spPr bwMode="auto">
          <a:xfrm>
            <a:off x="885825" y="1614488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Line 60"/>
          <p:cNvSpPr>
            <a:spLocks noChangeShapeType="1"/>
          </p:cNvSpPr>
          <p:nvPr/>
        </p:nvSpPr>
        <p:spPr bwMode="auto">
          <a:xfrm>
            <a:off x="869950" y="1981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Text Box 62"/>
          <p:cNvSpPr txBox="1">
            <a:spLocks noChangeArrowheads="1"/>
          </p:cNvSpPr>
          <p:nvPr/>
        </p:nvSpPr>
        <p:spPr bwMode="auto">
          <a:xfrm>
            <a:off x="557213" y="33528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10</a:t>
            </a:r>
          </a:p>
        </p:txBody>
      </p:sp>
      <p:sp>
        <p:nvSpPr>
          <p:cNvPr id="3117" name="Text Box 63"/>
          <p:cNvSpPr txBox="1">
            <a:spLocks noChangeArrowheads="1"/>
          </p:cNvSpPr>
          <p:nvPr/>
        </p:nvSpPr>
        <p:spPr bwMode="auto">
          <a:xfrm>
            <a:off x="557213" y="2954338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20</a:t>
            </a:r>
          </a:p>
        </p:txBody>
      </p:sp>
      <p:sp>
        <p:nvSpPr>
          <p:cNvPr id="3118" name="Text Box 64"/>
          <p:cNvSpPr txBox="1">
            <a:spLocks noChangeArrowheads="1"/>
          </p:cNvSpPr>
          <p:nvPr/>
        </p:nvSpPr>
        <p:spPr bwMode="auto">
          <a:xfrm>
            <a:off x="557213" y="25908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30</a:t>
            </a:r>
          </a:p>
        </p:txBody>
      </p:sp>
      <p:sp>
        <p:nvSpPr>
          <p:cNvPr id="3119" name="Text Box 65"/>
          <p:cNvSpPr txBox="1">
            <a:spLocks noChangeArrowheads="1"/>
          </p:cNvSpPr>
          <p:nvPr/>
        </p:nvSpPr>
        <p:spPr bwMode="auto">
          <a:xfrm>
            <a:off x="557213" y="1477963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60</a:t>
            </a:r>
          </a:p>
        </p:txBody>
      </p:sp>
      <p:sp>
        <p:nvSpPr>
          <p:cNvPr id="3120" name="Text Box 66"/>
          <p:cNvSpPr txBox="1">
            <a:spLocks noChangeArrowheads="1"/>
          </p:cNvSpPr>
          <p:nvPr/>
        </p:nvSpPr>
        <p:spPr bwMode="auto">
          <a:xfrm>
            <a:off x="557213" y="11430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70</a:t>
            </a:r>
          </a:p>
        </p:txBody>
      </p:sp>
      <p:sp>
        <p:nvSpPr>
          <p:cNvPr id="3121" name="Line 68"/>
          <p:cNvSpPr>
            <a:spLocks noChangeShapeType="1"/>
          </p:cNvSpPr>
          <p:nvPr/>
        </p:nvSpPr>
        <p:spPr bwMode="auto">
          <a:xfrm flipV="1">
            <a:off x="304800" y="1905000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Line 71"/>
          <p:cNvSpPr>
            <a:spLocks noChangeShapeType="1"/>
          </p:cNvSpPr>
          <p:nvPr/>
        </p:nvSpPr>
        <p:spPr bwMode="auto">
          <a:xfrm>
            <a:off x="90488" y="4495800"/>
            <a:ext cx="906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Text Box 73"/>
          <p:cNvSpPr txBox="1">
            <a:spLocks noChangeArrowheads="1"/>
          </p:cNvSpPr>
          <p:nvPr/>
        </p:nvSpPr>
        <p:spPr bwMode="auto">
          <a:xfrm>
            <a:off x="169863" y="4949825"/>
            <a:ext cx="771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 lot </a:t>
            </a:r>
          </a:p>
        </p:txBody>
      </p:sp>
      <p:sp>
        <p:nvSpPr>
          <p:cNvPr id="3124" name="Text Box 74"/>
          <p:cNvSpPr txBox="1">
            <a:spLocks noChangeArrowheads="1"/>
          </p:cNvSpPr>
          <p:nvPr/>
        </p:nvSpPr>
        <p:spPr bwMode="auto">
          <a:xfrm>
            <a:off x="228600" y="5410200"/>
            <a:ext cx="344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3125" name="Text Box 86"/>
          <p:cNvSpPr txBox="1">
            <a:spLocks noChangeArrowheads="1"/>
          </p:cNvSpPr>
          <p:nvPr/>
        </p:nvSpPr>
        <p:spPr bwMode="auto">
          <a:xfrm>
            <a:off x="-76200" y="4495800"/>
            <a:ext cx="1030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dirty="0">
                <a:latin typeface="Arial" charset="0"/>
              </a:rPr>
              <a:t>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Total Lot</a:t>
            </a:r>
          </a:p>
        </p:txBody>
      </p:sp>
      <p:sp>
        <p:nvSpPr>
          <p:cNvPr id="3126" name="Line 91"/>
          <p:cNvSpPr>
            <a:spLocks noChangeShapeType="1"/>
          </p:cNvSpPr>
          <p:nvPr/>
        </p:nvSpPr>
        <p:spPr bwMode="auto">
          <a:xfrm>
            <a:off x="993775" y="2362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Line 94"/>
          <p:cNvSpPr>
            <a:spLocks noChangeShapeType="1"/>
          </p:cNvSpPr>
          <p:nvPr/>
        </p:nvSpPr>
        <p:spPr bwMode="auto">
          <a:xfrm>
            <a:off x="993775" y="3505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Line 95"/>
          <p:cNvSpPr>
            <a:spLocks noChangeShapeType="1"/>
          </p:cNvSpPr>
          <p:nvPr/>
        </p:nvSpPr>
        <p:spPr bwMode="auto">
          <a:xfrm>
            <a:off x="993775" y="3124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Line 96"/>
          <p:cNvSpPr>
            <a:spLocks noChangeShapeType="1"/>
          </p:cNvSpPr>
          <p:nvPr/>
        </p:nvSpPr>
        <p:spPr bwMode="auto">
          <a:xfrm>
            <a:off x="993775" y="2743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Line 97"/>
          <p:cNvSpPr>
            <a:spLocks noChangeShapeType="1"/>
          </p:cNvSpPr>
          <p:nvPr/>
        </p:nvSpPr>
        <p:spPr bwMode="auto">
          <a:xfrm>
            <a:off x="993775" y="1981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Rectangle 103"/>
          <p:cNvSpPr>
            <a:spLocks noChangeArrowheads="1"/>
          </p:cNvSpPr>
          <p:nvPr/>
        </p:nvSpPr>
        <p:spPr bwMode="auto">
          <a:xfrm rot="-5400000">
            <a:off x="9525" y="3295650"/>
            <a:ext cx="593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sz="2000" b="1"/>
              <a:t>LAR  </a:t>
            </a:r>
            <a:endParaRPr lang="en-US" sz="2800" b="1"/>
          </a:p>
        </p:txBody>
      </p:sp>
      <p:sp>
        <p:nvSpPr>
          <p:cNvPr id="3132" name="Line 111"/>
          <p:cNvSpPr>
            <a:spLocks noChangeShapeType="1"/>
          </p:cNvSpPr>
          <p:nvPr/>
        </p:nvSpPr>
        <p:spPr bwMode="auto">
          <a:xfrm>
            <a:off x="990600" y="1614488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Line 112"/>
          <p:cNvSpPr>
            <a:spLocks noChangeShapeType="1"/>
          </p:cNvSpPr>
          <p:nvPr/>
        </p:nvSpPr>
        <p:spPr bwMode="auto">
          <a:xfrm>
            <a:off x="990600" y="12954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Line 113"/>
          <p:cNvSpPr>
            <a:spLocks noChangeShapeType="1"/>
          </p:cNvSpPr>
          <p:nvPr/>
        </p:nvSpPr>
        <p:spPr bwMode="auto">
          <a:xfrm>
            <a:off x="914400" y="12954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Line 114"/>
          <p:cNvSpPr>
            <a:spLocks noChangeShapeType="1"/>
          </p:cNvSpPr>
          <p:nvPr/>
        </p:nvSpPr>
        <p:spPr bwMode="auto">
          <a:xfrm>
            <a:off x="838200" y="2362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Text Box 115"/>
          <p:cNvSpPr txBox="1">
            <a:spLocks noChangeArrowheads="1"/>
          </p:cNvSpPr>
          <p:nvPr/>
        </p:nvSpPr>
        <p:spPr bwMode="auto">
          <a:xfrm>
            <a:off x="557213" y="22098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40</a:t>
            </a:r>
          </a:p>
        </p:txBody>
      </p:sp>
      <p:sp>
        <p:nvSpPr>
          <p:cNvPr id="3137" name="Text Box 116"/>
          <p:cNvSpPr txBox="1">
            <a:spLocks noChangeArrowheads="1"/>
          </p:cNvSpPr>
          <p:nvPr/>
        </p:nvSpPr>
        <p:spPr bwMode="auto">
          <a:xfrm>
            <a:off x="557213" y="1858963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50</a:t>
            </a:r>
          </a:p>
        </p:txBody>
      </p:sp>
      <p:sp>
        <p:nvSpPr>
          <p:cNvPr id="3138" name="Line 117"/>
          <p:cNvSpPr>
            <a:spLocks noChangeShapeType="1"/>
          </p:cNvSpPr>
          <p:nvPr/>
        </p:nvSpPr>
        <p:spPr bwMode="auto">
          <a:xfrm>
            <a:off x="104775" y="4876800"/>
            <a:ext cx="906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Line 118"/>
          <p:cNvSpPr>
            <a:spLocks noChangeShapeType="1"/>
          </p:cNvSpPr>
          <p:nvPr/>
        </p:nvSpPr>
        <p:spPr bwMode="auto">
          <a:xfrm>
            <a:off x="104775" y="5334000"/>
            <a:ext cx="906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Text Box 120"/>
          <p:cNvSpPr txBox="1">
            <a:spLocks noChangeArrowheads="1"/>
          </p:cNvSpPr>
          <p:nvPr/>
        </p:nvSpPr>
        <p:spPr bwMode="auto">
          <a:xfrm rot="10800000">
            <a:off x="76200" y="1223963"/>
            <a:ext cx="3698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latinLnBrk="0"/>
            <a:r>
              <a:rPr lang="en-US" altLang="ko-KR" sz="1200" b="1"/>
              <a:t>( % )</a:t>
            </a:r>
          </a:p>
        </p:txBody>
      </p:sp>
      <p:sp>
        <p:nvSpPr>
          <p:cNvPr id="3141" name="Line 118"/>
          <p:cNvSpPr>
            <a:spLocks noChangeShapeType="1"/>
          </p:cNvSpPr>
          <p:nvPr/>
        </p:nvSpPr>
        <p:spPr bwMode="auto">
          <a:xfrm>
            <a:off x="119063" y="5791200"/>
            <a:ext cx="906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3" name="Text Box 74"/>
          <p:cNvSpPr txBox="1">
            <a:spLocks noChangeArrowheads="1"/>
          </p:cNvSpPr>
          <p:nvPr/>
        </p:nvSpPr>
        <p:spPr bwMode="auto">
          <a:xfrm>
            <a:off x="152400" y="6019800"/>
            <a:ext cx="842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Remark</a:t>
            </a:r>
          </a:p>
        </p:txBody>
      </p:sp>
      <p:pic>
        <p:nvPicPr>
          <p:cNvPr id="314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02664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5" name="TextBox 72"/>
          <p:cNvSpPr txBox="1">
            <a:spLocks noChangeArrowheads="1"/>
          </p:cNvSpPr>
          <p:nvPr/>
        </p:nvSpPr>
        <p:spPr bwMode="auto">
          <a:xfrm>
            <a:off x="0" y="6581775"/>
            <a:ext cx="2971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/>
            <a:r>
              <a:rPr lang="en-US" sz="1200" b="1">
                <a:latin typeface="Times New Roman" pitchFamily="18" charset="0"/>
              </a:rPr>
              <a:t>PREPARED BY:. VIJAY KUSHWAHA</a:t>
            </a:r>
          </a:p>
        </p:txBody>
      </p:sp>
      <p:sp>
        <p:nvSpPr>
          <p:cNvPr id="3146" name="Rectangle 73"/>
          <p:cNvSpPr>
            <a:spLocks noChangeArrowheads="1"/>
          </p:cNvSpPr>
          <p:nvPr/>
        </p:nvSpPr>
        <p:spPr bwMode="auto">
          <a:xfrm>
            <a:off x="6248400" y="6611938"/>
            <a:ext cx="2841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/>
            <a:r>
              <a:rPr lang="en-US" sz="1200" b="1" dirty="0">
                <a:latin typeface="Times New Roman" pitchFamily="18" charset="0"/>
              </a:rPr>
              <a:t>APPROVED BY:. </a:t>
            </a:r>
            <a:r>
              <a:rPr lang="en-US" sz="1200" b="1" dirty="0" smtClean="0">
                <a:latin typeface="Times New Roman" pitchFamily="18" charset="0"/>
              </a:rPr>
              <a:t>KUMAR SAURABH</a:t>
            </a:r>
            <a:endParaRPr lang="en-US" sz="12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1"/>
          <p:cNvSpPr>
            <a:spLocks noChangeArrowheads="1"/>
          </p:cNvSpPr>
          <p:nvPr/>
        </p:nvSpPr>
        <p:spPr bwMode="auto">
          <a:xfrm>
            <a:off x="76200" y="533400"/>
            <a:ext cx="2971800" cy="304800"/>
          </a:xfrm>
          <a:prstGeom prst="homePlate">
            <a:avLst>
              <a:gd name="adj" fmla="val 4997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2000" b="1" dirty="0">
                <a:latin typeface="+mj-lt"/>
              </a:rPr>
              <a:t>Daily </a:t>
            </a:r>
            <a:r>
              <a:rPr lang="en-US" altLang="ko-KR" sz="2000" b="1" dirty="0" smtClean="0">
                <a:latin typeface="+mj-lt"/>
              </a:rPr>
              <a:t>Idle Time </a:t>
            </a:r>
            <a:r>
              <a:rPr lang="en-US" altLang="ko-KR" sz="2000" b="1" dirty="0">
                <a:latin typeface="+mj-lt"/>
              </a:rPr>
              <a:t>IQC. STATUS</a:t>
            </a:r>
          </a:p>
        </p:txBody>
      </p:sp>
      <p:sp>
        <p:nvSpPr>
          <p:cNvPr id="3075" name="AutoShape 89"/>
          <p:cNvSpPr>
            <a:spLocks noChangeArrowheads="1"/>
          </p:cNvSpPr>
          <p:nvPr/>
        </p:nvSpPr>
        <p:spPr bwMode="auto">
          <a:xfrm>
            <a:off x="3429000" y="533400"/>
            <a:ext cx="5562600" cy="304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lang="en-US" sz="2000" b="1" dirty="0" smtClean="0">
                <a:latin typeface="+mj-lt"/>
              </a:rPr>
              <a:t>JULY.-2020 </a:t>
            </a:r>
            <a:r>
              <a:rPr lang="en-US" sz="2000" b="1" dirty="0">
                <a:latin typeface="+mj-lt"/>
              </a:rPr>
              <a:t>: IQC. Received  Parts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76200" y="914400"/>
            <a:ext cx="9067800" cy="563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en-US" sz="1800" b="1" dirty="0"/>
          </a:p>
        </p:txBody>
      </p:sp>
      <p:sp>
        <p:nvSpPr>
          <p:cNvPr id="3077" name="Line 19"/>
          <p:cNvSpPr>
            <a:spLocks noChangeShapeType="1"/>
          </p:cNvSpPr>
          <p:nvPr/>
        </p:nvSpPr>
        <p:spPr bwMode="auto">
          <a:xfrm>
            <a:off x="1016000" y="914400"/>
            <a:ext cx="0" cy="563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20"/>
          <p:cNvSpPr>
            <a:spLocks noChangeShapeType="1"/>
          </p:cNvSpPr>
          <p:nvPr/>
        </p:nvSpPr>
        <p:spPr bwMode="auto">
          <a:xfrm>
            <a:off x="12779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21"/>
          <p:cNvSpPr>
            <a:spLocks noChangeShapeType="1"/>
          </p:cNvSpPr>
          <p:nvPr/>
        </p:nvSpPr>
        <p:spPr bwMode="auto">
          <a:xfrm>
            <a:off x="15414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0" name="Line 22"/>
          <p:cNvSpPr>
            <a:spLocks noChangeShapeType="1"/>
          </p:cNvSpPr>
          <p:nvPr/>
        </p:nvSpPr>
        <p:spPr bwMode="auto">
          <a:xfrm>
            <a:off x="18034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23"/>
          <p:cNvSpPr>
            <a:spLocks noChangeShapeType="1"/>
          </p:cNvSpPr>
          <p:nvPr/>
        </p:nvSpPr>
        <p:spPr bwMode="auto">
          <a:xfrm>
            <a:off x="20653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24"/>
          <p:cNvSpPr>
            <a:spLocks noChangeShapeType="1"/>
          </p:cNvSpPr>
          <p:nvPr/>
        </p:nvSpPr>
        <p:spPr bwMode="auto">
          <a:xfrm>
            <a:off x="23288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25"/>
          <p:cNvSpPr>
            <a:spLocks noChangeShapeType="1"/>
          </p:cNvSpPr>
          <p:nvPr/>
        </p:nvSpPr>
        <p:spPr bwMode="auto">
          <a:xfrm>
            <a:off x="25908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26"/>
          <p:cNvSpPr>
            <a:spLocks noChangeShapeType="1"/>
          </p:cNvSpPr>
          <p:nvPr/>
        </p:nvSpPr>
        <p:spPr bwMode="auto">
          <a:xfrm>
            <a:off x="28527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27"/>
          <p:cNvSpPr>
            <a:spLocks noChangeShapeType="1"/>
          </p:cNvSpPr>
          <p:nvPr/>
        </p:nvSpPr>
        <p:spPr bwMode="auto">
          <a:xfrm>
            <a:off x="31162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28"/>
          <p:cNvSpPr>
            <a:spLocks noChangeShapeType="1"/>
          </p:cNvSpPr>
          <p:nvPr/>
        </p:nvSpPr>
        <p:spPr bwMode="auto">
          <a:xfrm>
            <a:off x="33782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29"/>
          <p:cNvSpPr>
            <a:spLocks noChangeShapeType="1"/>
          </p:cNvSpPr>
          <p:nvPr/>
        </p:nvSpPr>
        <p:spPr bwMode="auto">
          <a:xfrm>
            <a:off x="36401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30"/>
          <p:cNvSpPr>
            <a:spLocks noChangeShapeType="1"/>
          </p:cNvSpPr>
          <p:nvPr/>
        </p:nvSpPr>
        <p:spPr bwMode="auto">
          <a:xfrm>
            <a:off x="39036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31"/>
          <p:cNvSpPr>
            <a:spLocks noChangeShapeType="1"/>
          </p:cNvSpPr>
          <p:nvPr/>
        </p:nvSpPr>
        <p:spPr bwMode="auto">
          <a:xfrm>
            <a:off x="41656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2"/>
          <p:cNvSpPr>
            <a:spLocks noChangeShapeType="1"/>
          </p:cNvSpPr>
          <p:nvPr/>
        </p:nvSpPr>
        <p:spPr bwMode="auto">
          <a:xfrm>
            <a:off x="44275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33"/>
          <p:cNvSpPr>
            <a:spLocks noChangeShapeType="1"/>
          </p:cNvSpPr>
          <p:nvPr/>
        </p:nvSpPr>
        <p:spPr bwMode="auto">
          <a:xfrm>
            <a:off x="46910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34"/>
          <p:cNvSpPr>
            <a:spLocks noChangeShapeType="1"/>
          </p:cNvSpPr>
          <p:nvPr/>
        </p:nvSpPr>
        <p:spPr bwMode="auto">
          <a:xfrm>
            <a:off x="49530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35"/>
          <p:cNvSpPr>
            <a:spLocks noChangeShapeType="1"/>
          </p:cNvSpPr>
          <p:nvPr/>
        </p:nvSpPr>
        <p:spPr bwMode="auto">
          <a:xfrm>
            <a:off x="52149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36"/>
          <p:cNvSpPr>
            <a:spLocks noChangeShapeType="1"/>
          </p:cNvSpPr>
          <p:nvPr/>
        </p:nvSpPr>
        <p:spPr bwMode="auto">
          <a:xfrm>
            <a:off x="54784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37"/>
          <p:cNvSpPr>
            <a:spLocks noChangeShapeType="1"/>
          </p:cNvSpPr>
          <p:nvPr/>
        </p:nvSpPr>
        <p:spPr bwMode="auto">
          <a:xfrm>
            <a:off x="57404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38"/>
          <p:cNvSpPr>
            <a:spLocks noChangeShapeType="1"/>
          </p:cNvSpPr>
          <p:nvPr/>
        </p:nvSpPr>
        <p:spPr bwMode="auto">
          <a:xfrm>
            <a:off x="60023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39"/>
          <p:cNvSpPr>
            <a:spLocks noChangeShapeType="1"/>
          </p:cNvSpPr>
          <p:nvPr/>
        </p:nvSpPr>
        <p:spPr bwMode="auto">
          <a:xfrm>
            <a:off x="62658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40"/>
          <p:cNvSpPr>
            <a:spLocks noChangeShapeType="1"/>
          </p:cNvSpPr>
          <p:nvPr/>
        </p:nvSpPr>
        <p:spPr bwMode="auto">
          <a:xfrm>
            <a:off x="65278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41"/>
          <p:cNvSpPr>
            <a:spLocks noChangeShapeType="1"/>
          </p:cNvSpPr>
          <p:nvPr/>
        </p:nvSpPr>
        <p:spPr bwMode="auto">
          <a:xfrm>
            <a:off x="67897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Line 42"/>
          <p:cNvSpPr>
            <a:spLocks noChangeShapeType="1"/>
          </p:cNvSpPr>
          <p:nvPr/>
        </p:nvSpPr>
        <p:spPr bwMode="auto">
          <a:xfrm>
            <a:off x="70437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43"/>
          <p:cNvSpPr>
            <a:spLocks noChangeShapeType="1"/>
          </p:cNvSpPr>
          <p:nvPr/>
        </p:nvSpPr>
        <p:spPr bwMode="auto">
          <a:xfrm>
            <a:off x="73152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44"/>
          <p:cNvSpPr>
            <a:spLocks noChangeShapeType="1"/>
          </p:cNvSpPr>
          <p:nvPr/>
        </p:nvSpPr>
        <p:spPr bwMode="auto">
          <a:xfrm>
            <a:off x="75771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45"/>
          <p:cNvSpPr>
            <a:spLocks noChangeShapeType="1"/>
          </p:cNvSpPr>
          <p:nvPr/>
        </p:nvSpPr>
        <p:spPr bwMode="auto">
          <a:xfrm>
            <a:off x="78406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46"/>
          <p:cNvSpPr>
            <a:spLocks noChangeShapeType="1"/>
          </p:cNvSpPr>
          <p:nvPr/>
        </p:nvSpPr>
        <p:spPr bwMode="auto">
          <a:xfrm>
            <a:off x="81026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47"/>
          <p:cNvSpPr>
            <a:spLocks noChangeShapeType="1"/>
          </p:cNvSpPr>
          <p:nvPr/>
        </p:nvSpPr>
        <p:spPr bwMode="auto">
          <a:xfrm>
            <a:off x="8364538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Line 48"/>
          <p:cNvSpPr>
            <a:spLocks noChangeShapeType="1"/>
          </p:cNvSpPr>
          <p:nvPr/>
        </p:nvSpPr>
        <p:spPr bwMode="auto">
          <a:xfrm>
            <a:off x="8628063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Line 49"/>
          <p:cNvSpPr>
            <a:spLocks noChangeShapeType="1"/>
          </p:cNvSpPr>
          <p:nvPr/>
        </p:nvSpPr>
        <p:spPr bwMode="auto">
          <a:xfrm>
            <a:off x="8890000" y="9144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Line 50"/>
          <p:cNvSpPr>
            <a:spLocks noChangeShapeType="1"/>
          </p:cNvSpPr>
          <p:nvPr/>
        </p:nvSpPr>
        <p:spPr bwMode="auto">
          <a:xfrm>
            <a:off x="104775" y="4038600"/>
            <a:ext cx="90678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Text Box 52"/>
          <p:cNvSpPr txBox="1">
            <a:spLocks noChangeArrowheads="1"/>
          </p:cNvSpPr>
          <p:nvPr/>
        </p:nvSpPr>
        <p:spPr bwMode="auto">
          <a:xfrm>
            <a:off x="1066800" y="4114800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1    2    3     4    5    6    7    8    9   10  11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12   </a:t>
            </a:r>
            <a:r>
              <a:rPr lang="en-US" altLang="ko-KR" sz="1400" b="1" dirty="0">
                <a:solidFill>
                  <a:schemeClr val="tx1"/>
                </a:solidFill>
              </a:rPr>
              <a:t>13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14  </a:t>
            </a:r>
            <a:r>
              <a:rPr lang="en-US" altLang="ko-KR" sz="1400" b="1" dirty="0">
                <a:solidFill>
                  <a:schemeClr val="tx1"/>
                </a:solidFill>
              </a:rPr>
              <a:t>15  16  17  18  19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  </a:t>
            </a:r>
            <a:r>
              <a:rPr lang="en-US" altLang="ko-KR" sz="1400" b="1" dirty="0">
                <a:solidFill>
                  <a:schemeClr val="tx1"/>
                </a:solidFill>
              </a:rPr>
              <a:t>21  22  23  24  25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26  27  28  29  30  31  </a:t>
            </a:r>
          </a:p>
        </p:txBody>
      </p:sp>
      <p:sp>
        <p:nvSpPr>
          <p:cNvPr id="3110" name="Text Box 53"/>
          <p:cNvSpPr txBox="1">
            <a:spLocks noChangeArrowheads="1"/>
          </p:cNvSpPr>
          <p:nvPr/>
        </p:nvSpPr>
        <p:spPr bwMode="auto">
          <a:xfrm>
            <a:off x="228600" y="4114800"/>
            <a:ext cx="606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400" b="1"/>
              <a:t>DATE</a:t>
            </a:r>
          </a:p>
        </p:txBody>
      </p:sp>
      <p:sp>
        <p:nvSpPr>
          <p:cNvPr id="3111" name="Line 56"/>
          <p:cNvSpPr>
            <a:spLocks noChangeShapeType="1"/>
          </p:cNvSpPr>
          <p:nvPr/>
        </p:nvSpPr>
        <p:spPr bwMode="auto">
          <a:xfrm>
            <a:off x="869950" y="3505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Line 57"/>
          <p:cNvSpPr>
            <a:spLocks noChangeShapeType="1"/>
          </p:cNvSpPr>
          <p:nvPr/>
        </p:nvSpPr>
        <p:spPr bwMode="auto">
          <a:xfrm>
            <a:off x="869950" y="3124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Line 58"/>
          <p:cNvSpPr>
            <a:spLocks noChangeShapeType="1"/>
          </p:cNvSpPr>
          <p:nvPr/>
        </p:nvSpPr>
        <p:spPr bwMode="auto">
          <a:xfrm>
            <a:off x="869950" y="2743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Line 59"/>
          <p:cNvSpPr>
            <a:spLocks noChangeShapeType="1"/>
          </p:cNvSpPr>
          <p:nvPr/>
        </p:nvSpPr>
        <p:spPr bwMode="auto">
          <a:xfrm>
            <a:off x="885825" y="1614488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Line 60"/>
          <p:cNvSpPr>
            <a:spLocks noChangeShapeType="1"/>
          </p:cNvSpPr>
          <p:nvPr/>
        </p:nvSpPr>
        <p:spPr bwMode="auto">
          <a:xfrm>
            <a:off x="869950" y="1981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Text Box 62"/>
          <p:cNvSpPr txBox="1">
            <a:spLocks noChangeArrowheads="1"/>
          </p:cNvSpPr>
          <p:nvPr/>
        </p:nvSpPr>
        <p:spPr bwMode="auto">
          <a:xfrm>
            <a:off x="557213" y="33528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10</a:t>
            </a:r>
          </a:p>
        </p:txBody>
      </p:sp>
      <p:sp>
        <p:nvSpPr>
          <p:cNvPr id="3117" name="Text Box 63"/>
          <p:cNvSpPr txBox="1">
            <a:spLocks noChangeArrowheads="1"/>
          </p:cNvSpPr>
          <p:nvPr/>
        </p:nvSpPr>
        <p:spPr bwMode="auto">
          <a:xfrm>
            <a:off x="557213" y="2954338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20</a:t>
            </a:r>
          </a:p>
        </p:txBody>
      </p:sp>
      <p:sp>
        <p:nvSpPr>
          <p:cNvPr id="3118" name="Text Box 64"/>
          <p:cNvSpPr txBox="1">
            <a:spLocks noChangeArrowheads="1"/>
          </p:cNvSpPr>
          <p:nvPr/>
        </p:nvSpPr>
        <p:spPr bwMode="auto">
          <a:xfrm>
            <a:off x="557213" y="25908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30</a:t>
            </a:r>
          </a:p>
        </p:txBody>
      </p:sp>
      <p:sp>
        <p:nvSpPr>
          <p:cNvPr id="3119" name="Text Box 65"/>
          <p:cNvSpPr txBox="1">
            <a:spLocks noChangeArrowheads="1"/>
          </p:cNvSpPr>
          <p:nvPr/>
        </p:nvSpPr>
        <p:spPr bwMode="auto">
          <a:xfrm>
            <a:off x="557213" y="1477963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60</a:t>
            </a:r>
          </a:p>
        </p:txBody>
      </p:sp>
      <p:sp>
        <p:nvSpPr>
          <p:cNvPr id="3120" name="Text Box 66"/>
          <p:cNvSpPr txBox="1">
            <a:spLocks noChangeArrowheads="1"/>
          </p:cNvSpPr>
          <p:nvPr/>
        </p:nvSpPr>
        <p:spPr bwMode="auto">
          <a:xfrm>
            <a:off x="557213" y="11430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70</a:t>
            </a:r>
          </a:p>
        </p:txBody>
      </p:sp>
      <p:sp>
        <p:nvSpPr>
          <p:cNvPr id="3121" name="Line 68"/>
          <p:cNvSpPr>
            <a:spLocks noChangeShapeType="1"/>
          </p:cNvSpPr>
          <p:nvPr/>
        </p:nvSpPr>
        <p:spPr bwMode="auto">
          <a:xfrm flipV="1">
            <a:off x="304800" y="1676400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Line 71"/>
          <p:cNvSpPr>
            <a:spLocks noChangeShapeType="1"/>
          </p:cNvSpPr>
          <p:nvPr/>
        </p:nvSpPr>
        <p:spPr bwMode="auto">
          <a:xfrm>
            <a:off x="90488" y="4495800"/>
            <a:ext cx="906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Text Box 73"/>
          <p:cNvSpPr txBox="1">
            <a:spLocks noChangeArrowheads="1"/>
          </p:cNvSpPr>
          <p:nvPr/>
        </p:nvSpPr>
        <p:spPr bwMode="auto">
          <a:xfrm>
            <a:off x="159923" y="5331023"/>
            <a:ext cx="8306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Reason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Text Box 86"/>
          <p:cNvSpPr txBox="1">
            <a:spLocks noChangeArrowheads="1"/>
          </p:cNvSpPr>
          <p:nvPr/>
        </p:nvSpPr>
        <p:spPr bwMode="auto">
          <a:xfrm>
            <a:off x="-1" y="4419600"/>
            <a:ext cx="990601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dirty="0">
                <a:latin typeface="Arial" charset="0"/>
              </a:rPr>
              <a:t>  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Idle Time in min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26" name="Line 91"/>
          <p:cNvSpPr>
            <a:spLocks noChangeShapeType="1"/>
          </p:cNvSpPr>
          <p:nvPr/>
        </p:nvSpPr>
        <p:spPr bwMode="auto">
          <a:xfrm>
            <a:off x="993775" y="2362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Line 94"/>
          <p:cNvSpPr>
            <a:spLocks noChangeShapeType="1"/>
          </p:cNvSpPr>
          <p:nvPr/>
        </p:nvSpPr>
        <p:spPr bwMode="auto">
          <a:xfrm>
            <a:off x="993775" y="3505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Line 95"/>
          <p:cNvSpPr>
            <a:spLocks noChangeShapeType="1"/>
          </p:cNvSpPr>
          <p:nvPr/>
        </p:nvSpPr>
        <p:spPr bwMode="auto">
          <a:xfrm>
            <a:off x="993775" y="3124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Line 96"/>
          <p:cNvSpPr>
            <a:spLocks noChangeShapeType="1"/>
          </p:cNvSpPr>
          <p:nvPr/>
        </p:nvSpPr>
        <p:spPr bwMode="auto">
          <a:xfrm>
            <a:off x="993775" y="2743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Line 97"/>
          <p:cNvSpPr>
            <a:spLocks noChangeShapeType="1"/>
          </p:cNvSpPr>
          <p:nvPr/>
        </p:nvSpPr>
        <p:spPr bwMode="auto">
          <a:xfrm>
            <a:off x="993775" y="19812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Rectangle 103"/>
          <p:cNvSpPr>
            <a:spLocks noChangeArrowheads="1"/>
          </p:cNvSpPr>
          <p:nvPr/>
        </p:nvSpPr>
        <p:spPr bwMode="auto">
          <a:xfrm rot="-5400000">
            <a:off x="-185734" y="3386234"/>
            <a:ext cx="9842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sz="2000" b="1" dirty="0" smtClean="0"/>
              <a:t>Idle Time</a:t>
            </a:r>
            <a:endParaRPr lang="en-US" sz="2800" b="1" dirty="0"/>
          </a:p>
        </p:txBody>
      </p:sp>
      <p:sp>
        <p:nvSpPr>
          <p:cNvPr id="3132" name="Line 111"/>
          <p:cNvSpPr>
            <a:spLocks noChangeShapeType="1"/>
          </p:cNvSpPr>
          <p:nvPr/>
        </p:nvSpPr>
        <p:spPr bwMode="auto">
          <a:xfrm>
            <a:off x="990600" y="1614488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Line 112"/>
          <p:cNvSpPr>
            <a:spLocks noChangeShapeType="1"/>
          </p:cNvSpPr>
          <p:nvPr/>
        </p:nvSpPr>
        <p:spPr bwMode="auto">
          <a:xfrm>
            <a:off x="990600" y="1295400"/>
            <a:ext cx="815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Line 113"/>
          <p:cNvSpPr>
            <a:spLocks noChangeShapeType="1"/>
          </p:cNvSpPr>
          <p:nvPr/>
        </p:nvSpPr>
        <p:spPr bwMode="auto">
          <a:xfrm>
            <a:off x="914400" y="12954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Line 114"/>
          <p:cNvSpPr>
            <a:spLocks noChangeShapeType="1"/>
          </p:cNvSpPr>
          <p:nvPr/>
        </p:nvSpPr>
        <p:spPr bwMode="auto">
          <a:xfrm>
            <a:off x="838200" y="2362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Text Box 115"/>
          <p:cNvSpPr txBox="1">
            <a:spLocks noChangeArrowheads="1"/>
          </p:cNvSpPr>
          <p:nvPr/>
        </p:nvSpPr>
        <p:spPr bwMode="auto">
          <a:xfrm>
            <a:off x="557213" y="2209800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40</a:t>
            </a:r>
          </a:p>
        </p:txBody>
      </p:sp>
      <p:sp>
        <p:nvSpPr>
          <p:cNvPr id="3137" name="Text Box 116"/>
          <p:cNvSpPr txBox="1">
            <a:spLocks noChangeArrowheads="1"/>
          </p:cNvSpPr>
          <p:nvPr/>
        </p:nvSpPr>
        <p:spPr bwMode="auto">
          <a:xfrm>
            <a:off x="557213" y="1858963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1200" b="1"/>
              <a:t>50</a:t>
            </a:r>
          </a:p>
        </p:txBody>
      </p:sp>
      <p:sp>
        <p:nvSpPr>
          <p:cNvPr id="3138" name="Line 117"/>
          <p:cNvSpPr>
            <a:spLocks noChangeShapeType="1"/>
          </p:cNvSpPr>
          <p:nvPr/>
        </p:nvSpPr>
        <p:spPr bwMode="auto">
          <a:xfrm>
            <a:off x="76200" y="5181600"/>
            <a:ext cx="906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Text Box 120"/>
          <p:cNvSpPr txBox="1">
            <a:spLocks noChangeArrowheads="1"/>
          </p:cNvSpPr>
          <p:nvPr/>
        </p:nvSpPr>
        <p:spPr bwMode="auto">
          <a:xfrm rot="10800000">
            <a:off x="76478" y="1202955"/>
            <a:ext cx="369332" cy="47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latinLnBrk="0"/>
            <a:r>
              <a:rPr lang="en-US" altLang="ko-KR" sz="1200" b="1" dirty="0"/>
              <a:t>( </a:t>
            </a:r>
            <a:r>
              <a:rPr lang="en-US" altLang="ko-KR" sz="1200" b="1" dirty="0" smtClean="0"/>
              <a:t>min)</a:t>
            </a:r>
            <a:endParaRPr lang="en-US" altLang="ko-KR" sz="1200" b="1" dirty="0"/>
          </a:p>
        </p:txBody>
      </p:sp>
      <p:sp>
        <p:nvSpPr>
          <p:cNvPr id="3141" name="Line 118"/>
          <p:cNvSpPr>
            <a:spLocks noChangeShapeType="1"/>
          </p:cNvSpPr>
          <p:nvPr/>
        </p:nvSpPr>
        <p:spPr bwMode="auto">
          <a:xfrm>
            <a:off x="76200" y="5791200"/>
            <a:ext cx="906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3" name="Text Box 74"/>
          <p:cNvSpPr txBox="1">
            <a:spLocks noChangeArrowheads="1"/>
          </p:cNvSpPr>
          <p:nvPr/>
        </p:nvSpPr>
        <p:spPr bwMode="auto">
          <a:xfrm>
            <a:off x="152400" y="6019800"/>
            <a:ext cx="842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Remark</a:t>
            </a:r>
          </a:p>
        </p:txBody>
      </p:sp>
      <p:sp>
        <p:nvSpPr>
          <p:cNvPr id="2" name="Rounded Rectangle 70"/>
          <p:cNvSpPr>
            <a:spLocks noChangeArrowheads="1"/>
          </p:cNvSpPr>
          <p:nvPr/>
        </p:nvSpPr>
        <p:spPr bwMode="auto">
          <a:xfrm>
            <a:off x="76200" y="76200"/>
            <a:ext cx="8915400" cy="381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lang="en-US" sz="2000" b="1" dirty="0">
                <a:latin typeface="+mj-lt"/>
              </a:rPr>
              <a:t>ONKAR ENGINE &amp; GENERATOR (P) LIMITED</a:t>
            </a:r>
          </a:p>
        </p:txBody>
      </p:sp>
      <p:pic>
        <p:nvPicPr>
          <p:cNvPr id="314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7856"/>
            <a:ext cx="1554480" cy="35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5" name="TextBox 72"/>
          <p:cNvSpPr txBox="1">
            <a:spLocks noChangeArrowheads="1"/>
          </p:cNvSpPr>
          <p:nvPr/>
        </p:nvSpPr>
        <p:spPr bwMode="auto">
          <a:xfrm>
            <a:off x="0" y="6581775"/>
            <a:ext cx="2971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/>
            <a:r>
              <a:rPr lang="en-US" sz="1200" b="1">
                <a:latin typeface="Times New Roman" pitchFamily="18" charset="0"/>
              </a:rPr>
              <a:t>PREPARED BY:. VIJAY KUSHWAHA</a:t>
            </a:r>
          </a:p>
        </p:txBody>
      </p:sp>
      <p:sp>
        <p:nvSpPr>
          <p:cNvPr id="3146" name="Rectangle 73"/>
          <p:cNvSpPr>
            <a:spLocks noChangeArrowheads="1"/>
          </p:cNvSpPr>
          <p:nvPr/>
        </p:nvSpPr>
        <p:spPr bwMode="auto">
          <a:xfrm>
            <a:off x="6248400" y="6611938"/>
            <a:ext cx="2841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/>
            <a:r>
              <a:rPr lang="en-US" sz="1200" b="1" dirty="0">
                <a:latin typeface="Times New Roman" pitchFamily="18" charset="0"/>
              </a:rPr>
              <a:t>APPROVED BY:. </a:t>
            </a:r>
            <a:r>
              <a:rPr lang="en-US" sz="1200" b="1" dirty="0" smtClean="0">
                <a:latin typeface="Times New Roman" pitchFamily="18" charset="0"/>
              </a:rPr>
              <a:t>KUMAR SAURABH</a:t>
            </a:r>
            <a:endParaRPr lang="en-US" sz="12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164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30</cp:revision>
  <dcterms:created xsi:type="dcterms:W3CDTF">2019-08-19T12:39:47Z</dcterms:created>
  <dcterms:modified xsi:type="dcterms:W3CDTF">2021-04-05T04:56:29Z</dcterms:modified>
</cp:coreProperties>
</file>