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78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350437" y="886658"/>
            <a:ext cx="7415927" cy="3006090"/>
          </a:xfrm>
          <a:prstGeom prst="rect">
            <a:avLst/>
          </a:prstGeom>
          <a:noFill/>
          <a:ln/>
        </p:spPr>
        <p:txBody>
          <a:bodyPr wrap="square" rtlCol="0" anchor="t"/>
          <a:lstStyle/>
          <a:p>
            <a:pPr marL="0" indent="0">
              <a:lnSpc>
                <a:spcPts val="7890"/>
              </a:lnSpc>
              <a:buNone/>
            </a:pPr>
            <a:r>
              <a:rPr lang="en-US" sz="6312" b="1" dirty="0">
                <a:solidFill>
                  <a:srgbClr val="00002E"/>
                </a:solidFill>
                <a:latin typeface="Nunito" pitchFamily="34" charset="0"/>
                <a:ea typeface="Nunito" pitchFamily="34" charset="-122"/>
                <a:cs typeface="Nunito" pitchFamily="34" charset="-120"/>
              </a:rPr>
              <a:t>Introduction to Two-Factor Authentication</a:t>
            </a:r>
            <a:endParaRPr lang="en-US" sz="6312" dirty="0"/>
          </a:p>
        </p:txBody>
      </p:sp>
      <p:sp>
        <p:nvSpPr>
          <p:cNvPr id="6" name="Text 2"/>
          <p:cNvSpPr/>
          <p:nvPr/>
        </p:nvSpPr>
        <p:spPr>
          <a:xfrm>
            <a:off x="6350437" y="4263033"/>
            <a:ext cx="7415927" cy="2370296"/>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In today's digital landscape, where data breaches and cyber threats are increasingly common, the need for robust security measures has never been more paramount. Two-factor authentication (2FA) is a powerful tool that adds an extra layer of security to your online accounts, protecting your sensitive information from unauthorized access.</a:t>
            </a:r>
            <a:endParaRPr lang="en-US" sz="1944"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091238" y="1258729"/>
            <a:ext cx="7577852" cy="508159"/>
          </a:xfrm>
          <a:prstGeom prst="rect">
            <a:avLst/>
          </a:prstGeom>
          <a:noFill/>
          <a:ln/>
        </p:spPr>
        <p:txBody>
          <a:bodyPr wrap="none" rtlCol="0" anchor="t"/>
          <a:lstStyle/>
          <a:p>
            <a:pPr marL="0" indent="0">
              <a:lnSpc>
                <a:spcPts val="4002"/>
              </a:lnSpc>
              <a:buNone/>
            </a:pPr>
            <a:r>
              <a:rPr lang="en-US" sz="3202" b="1" dirty="0">
                <a:solidFill>
                  <a:srgbClr val="00002E"/>
                </a:solidFill>
                <a:latin typeface="Nunito" pitchFamily="34" charset="0"/>
                <a:ea typeface="Nunito" pitchFamily="34" charset="-122"/>
                <a:cs typeface="Nunito" pitchFamily="34" charset="-120"/>
              </a:rPr>
              <a:t>The Future of Two-Factor Authentication</a:t>
            </a:r>
            <a:endParaRPr lang="en-US" sz="3202" dirty="0"/>
          </a:p>
        </p:txBody>
      </p:sp>
      <p:sp>
        <p:nvSpPr>
          <p:cNvPr id="6" name="Shape 2"/>
          <p:cNvSpPr/>
          <p:nvPr/>
        </p:nvSpPr>
        <p:spPr>
          <a:xfrm>
            <a:off x="6339721" y="2026087"/>
            <a:ext cx="21550" cy="4944666"/>
          </a:xfrm>
          <a:prstGeom prst="roundRect">
            <a:avLst>
              <a:gd name="adj" fmla="val 1202935"/>
            </a:avLst>
          </a:prstGeom>
          <a:solidFill>
            <a:srgbClr val="000000">
              <a:alpha val="8000"/>
            </a:srgbClr>
          </a:solidFill>
          <a:ln/>
        </p:spPr>
      </p:sp>
      <p:sp>
        <p:nvSpPr>
          <p:cNvPr id="7" name="Shape 3"/>
          <p:cNvSpPr/>
          <p:nvPr/>
        </p:nvSpPr>
        <p:spPr>
          <a:xfrm>
            <a:off x="6544806" y="2403931"/>
            <a:ext cx="604837" cy="21550"/>
          </a:xfrm>
          <a:prstGeom prst="roundRect">
            <a:avLst>
              <a:gd name="adj" fmla="val 1202935"/>
            </a:avLst>
          </a:prstGeom>
          <a:solidFill>
            <a:srgbClr val="2D4DF2"/>
          </a:solidFill>
          <a:ln/>
        </p:spPr>
      </p:sp>
      <p:sp>
        <p:nvSpPr>
          <p:cNvPr id="8" name="Shape 4"/>
          <p:cNvSpPr/>
          <p:nvPr/>
        </p:nvSpPr>
        <p:spPr>
          <a:xfrm>
            <a:off x="6156067" y="2220397"/>
            <a:ext cx="388739" cy="388739"/>
          </a:xfrm>
          <a:prstGeom prst="roundRect">
            <a:avLst>
              <a:gd name="adj" fmla="val 66685"/>
            </a:avLst>
          </a:prstGeom>
          <a:solidFill>
            <a:srgbClr val="F3F3FF"/>
          </a:solidFill>
          <a:ln w="15240">
            <a:solidFill>
              <a:srgbClr val="2D4DF2"/>
            </a:solidFill>
            <a:prstDash val="solid"/>
          </a:ln>
        </p:spPr>
      </p:sp>
      <p:sp>
        <p:nvSpPr>
          <p:cNvPr id="9" name="Text 5"/>
          <p:cNvSpPr/>
          <p:nvPr/>
        </p:nvSpPr>
        <p:spPr>
          <a:xfrm>
            <a:off x="6277273" y="2292787"/>
            <a:ext cx="146328" cy="243959"/>
          </a:xfrm>
          <a:prstGeom prst="rect">
            <a:avLst/>
          </a:prstGeom>
          <a:noFill/>
          <a:ln/>
        </p:spPr>
        <p:txBody>
          <a:bodyPr wrap="none" rtlCol="0" anchor="t"/>
          <a:lstStyle/>
          <a:p>
            <a:pPr marL="0" indent="0" algn="ctr">
              <a:lnSpc>
                <a:spcPts val="1921"/>
              </a:lnSpc>
              <a:buNone/>
            </a:pPr>
            <a:r>
              <a:rPr lang="en-US" sz="1921" b="1" dirty="0">
                <a:solidFill>
                  <a:srgbClr val="00002E"/>
                </a:solidFill>
                <a:latin typeface="Nunito" pitchFamily="34" charset="0"/>
                <a:ea typeface="Nunito" pitchFamily="34" charset="-122"/>
                <a:cs typeface="Nunito" pitchFamily="34" charset="-120"/>
              </a:rPr>
              <a:t>1</a:t>
            </a:r>
            <a:endParaRPr lang="en-US" sz="1921" dirty="0"/>
          </a:p>
        </p:txBody>
      </p:sp>
      <p:sp>
        <p:nvSpPr>
          <p:cNvPr id="10" name="Text 6"/>
          <p:cNvSpPr/>
          <p:nvPr/>
        </p:nvSpPr>
        <p:spPr>
          <a:xfrm>
            <a:off x="7300913" y="2198846"/>
            <a:ext cx="2306241" cy="254198"/>
          </a:xfrm>
          <a:prstGeom prst="rect">
            <a:avLst/>
          </a:prstGeom>
          <a:noFill/>
          <a:ln/>
        </p:spPr>
        <p:txBody>
          <a:bodyPr wrap="none" rtlCol="0" anchor="t"/>
          <a:lstStyle/>
          <a:p>
            <a:pPr marL="0" indent="0" algn="l">
              <a:lnSpc>
                <a:spcPts val="2001"/>
              </a:lnSpc>
              <a:buNone/>
            </a:pPr>
            <a:r>
              <a:rPr lang="en-US" sz="1601" b="1" dirty="0">
                <a:solidFill>
                  <a:srgbClr val="00002E"/>
                </a:solidFill>
                <a:latin typeface="Nunito" pitchFamily="34" charset="0"/>
                <a:ea typeface="Nunito" pitchFamily="34" charset="-122"/>
                <a:cs typeface="Nunito" pitchFamily="34" charset="-120"/>
              </a:rPr>
              <a:t>Biometric Authentication</a:t>
            </a:r>
            <a:endParaRPr lang="en-US" sz="1601" dirty="0"/>
          </a:p>
        </p:txBody>
      </p:sp>
      <p:sp>
        <p:nvSpPr>
          <p:cNvPr id="11" name="Text 7"/>
          <p:cNvSpPr/>
          <p:nvPr/>
        </p:nvSpPr>
        <p:spPr>
          <a:xfrm>
            <a:off x="7300913" y="2556629"/>
            <a:ext cx="6724650" cy="829747"/>
          </a:xfrm>
          <a:prstGeom prst="rect">
            <a:avLst/>
          </a:prstGeom>
          <a:noFill/>
          <a:ln/>
        </p:spPr>
        <p:txBody>
          <a:bodyPr wrap="squar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Advancements in biometric technologies, such as fingerprint, facial, and iris recognition, are expected to play a more prominent role in 2FA, providing a more seamless and convenient user experience.</a:t>
            </a:r>
            <a:endParaRPr lang="en-US" sz="1361" dirty="0"/>
          </a:p>
        </p:txBody>
      </p:sp>
      <p:sp>
        <p:nvSpPr>
          <p:cNvPr id="12" name="Shape 8"/>
          <p:cNvSpPr/>
          <p:nvPr/>
        </p:nvSpPr>
        <p:spPr>
          <a:xfrm>
            <a:off x="6544806" y="4109740"/>
            <a:ext cx="604837" cy="21550"/>
          </a:xfrm>
          <a:prstGeom prst="roundRect">
            <a:avLst>
              <a:gd name="adj" fmla="val 1202935"/>
            </a:avLst>
          </a:prstGeom>
          <a:solidFill>
            <a:srgbClr val="018CE1"/>
          </a:solidFill>
          <a:ln/>
        </p:spPr>
      </p:sp>
      <p:sp>
        <p:nvSpPr>
          <p:cNvPr id="13" name="Shape 9"/>
          <p:cNvSpPr/>
          <p:nvPr/>
        </p:nvSpPr>
        <p:spPr>
          <a:xfrm>
            <a:off x="6156067" y="3926205"/>
            <a:ext cx="388739" cy="388739"/>
          </a:xfrm>
          <a:prstGeom prst="roundRect">
            <a:avLst>
              <a:gd name="adj" fmla="val 66685"/>
            </a:avLst>
          </a:prstGeom>
          <a:solidFill>
            <a:srgbClr val="F3F3FF"/>
          </a:solidFill>
          <a:ln w="15240">
            <a:solidFill>
              <a:srgbClr val="018CE1"/>
            </a:solidFill>
            <a:prstDash val="solid"/>
          </a:ln>
        </p:spPr>
      </p:sp>
      <p:sp>
        <p:nvSpPr>
          <p:cNvPr id="14" name="Text 10"/>
          <p:cNvSpPr/>
          <p:nvPr/>
        </p:nvSpPr>
        <p:spPr>
          <a:xfrm>
            <a:off x="6277273" y="3998595"/>
            <a:ext cx="146328" cy="243959"/>
          </a:xfrm>
          <a:prstGeom prst="rect">
            <a:avLst/>
          </a:prstGeom>
          <a:noFill/>
          <a:ln/>
        </p:spPr>
        <p:txBody>
          <a:bodyPr wrap="none" rtlCol="0" anchor="t"/>
          <a:lstStyle/>
          <a:p>
            <a:pPr marL="0" indent="0" algn="ctr">
              <a:lnSpc>
                <a:spcPts val="1921"/>
              </a:lnSpc>
              <a:buNone/>
            </a:pPr>
            <a:r>
              <a:rPr lang="en-US" sz="1921" b="1" dirty="0">
                <a:solidFill>
                  <a:srgbClr val="00002E"/>
                </a:solidFill>
                <a:latin typeface="Nunito" pitchFamily="34" charset="0"/>
                <a:ea typeface="Nunito" pitchFamily="34" charset="-122"/>
                <a:cs typeface="Nunito" pitchFamily="34" charset="-120"/>
              </a:rPr>
              <a:t>2</a:t>
            </a:r>
            <a:endParaRPr lang="en-US" sz="1921" dirty="0"/>
          </a:p>
        </p:txBody>
      </p:sp>
      <p:sp>
        <p:nvSpPr>
          <p:cNvPr id="15" name="Text 11"/>
          <p:cNvSpPr/>
          <p:nvPr/>
        </p:nvSpPr>
        <p:spPr>
          <a:xfrm>
            <a:off x="7300913" y="3904655"/>
            <a:ext cx="2760702" cy="254198"/>
          </a:xfrm>
          <a:prstGeom prst="rect">
            <a:avLst/>
          </a:prstGeom>
          <a:noFill/>
          <a:ln/>
        </p:spPr>
        <p:txBody>
          <a:bodyPr wrap="none" rtlCol="0" anchor="t"/>
          <a:lstStyle/>
          <a:p>
            <a:pPr marL="0" indent="0" algn="l">
              <a:lnSpc>
                <a:spcPts val="2001"/>
              </a:lnSpc>
              <a:buNone/>
            </a:pPr>
            <a:r>
              <a:rPr lang="en-US" sz="1601" b="1" dirty="0">
                <a:solidFill>
                  <a:srgbClr val="00002E"/>
                </a:solidFill>
                <a:latin typeface="Nunito" pitchFamily="34" charset="0"/>
                <a:ea typeface="Nunito" pitchFamily="34" charset="-122"/>
                <a:cs typeface="Nunito" pitchFamily="34" charset="-120"/>
              </a:rPr>
              <a:t>Blockchain-Based Verification</a:t>
            </a:r>
            <a:endParaRPr lang="en-US" sz="1601" dirty="0"/>
          </a:p>
        </p:txBody>
      </p:sp>
      <p:sp>
        <p:nvSpPr>
          <p:cNvPr id="16" name="Text 12"/>
          <p:cNvSpPr/>
          <p:nvPr/>
        </p:nvSpPr>
        <p:spPr>
          <a:xfrm>
            <a:off x="7300913" y="4262438"/>
            <a:ext cx="6724650" cy="829747"/>
          </a:xfrm>
          <a:prstGeom prst="rect">
            <a:avLst/>
          </a:prstGeom>
          <a:noFill/>
          <a:ln/>
        </p:spPr>
        <p:txBody>
          <a:bodyPr wrap="squar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The integration of blockchain technology into 2FA solutions can enhance security and decentralize the authentication process, reducing the reliance on centralized systems and third-party providers.</a:t>
            </a:r>
            <a:endParaRPr lang="en-US" sz="1361" dirty="0"/>
          </a:p>
        </p:txBody>
      </p:sp>
      <p:sp>
        <p:nvSpPr>
          <p:cNvPr id="17" name="Shape 13"/>
          <p:cNvSpPr/>
          <p:nvPr/>
        </p:nvSpPr>
        <p:spPr>
          <a:xfrm>
            <a:off x="6544806" y="5815548"/>
            <a:ext cx="604837" cy="21550"/>
          </a:xfrm>
          <a:prstGeom prst="roundRect">
            <a:avLst>
              <a:gd name="adj" fmla="val 1202935"/>
            </a:avLst>
          </a:prstGeom>
          <a:solidFill>
            <a:srgbClr val="DA33BF"/>
          </a:solidFill>
          <a:ln/>
        </p:spPr>
      </p:sp>
      <p:sp>
        <p:nvSpPr>
          <p:cNvPr id="18" name="Shape 14"/>
          <p:cNvSpPr/>
          <p:nvPr/>
        </p:nvSpPr>
        <p:spPr>
          <a:xfrm>
            <a:off x="6156067" y="5632013"/>
            <a:ext cx="388739" cy="388739"/>
          </a:xfrm>
          <a:prstGeom prst="roundRect">
            <a:avLst>
              <a:gd name="adj" fmla="val 66685"/>
            </a:avLst>
          </a:prstGeom>
          <a:solidFill>
            <a:srgbClr val="F3F3FF"/>
          </a:solidFill>
          <a:ln w="15240">
            <a:solidFill>
              <a:srgbClr val="DA33BF"/>
            </a:solidFill>
            <a:prstDash val="solid"/>
          </a:ln>
        </p:spPr>
      </p:sp>
      <p:sp>
        <p:nvSpPr>
          <p:cNvPr id="19" name="Text 15"/>
          <p:cNvSpPr/>
          <p:nvPr/>
        </p:nvSpPr>
        <p:spPr>
          <a:xfrm>
            <a:off x="6277273" y="5704403"/>
            <a:ext cx="146328" cy="243959"/>
          </a:xfrm>
          <a:prstGeom prst="rect">
            <a:avLst/>
          </a:prstGeom>
          <a:noFill/>
          <a:ln/>
        </p:spPr>
        <p:txBody>
          <a:bodyPr wrap="none" rtlCol="0" anchor="t"/>
          <a:lstStyle/>
          <a:p>
            <a:pPr marL="0" indent="0" algn="ctr">
              <a:lnSpc>
                <a:spcPts val="1921"/>
              </a:lnSpc>
              <a:buNone/>
            </a:pPr>
            <a:r>
              <a:rPr lang="en-US" sz="1921" b="1" dirty="0">
                <a:solidFill>
                  <a:srgbClr val="00002E"/>
                </a:solidFill>
                <a:latin typeface="Nunito" pitchFamily="34" charset="0"/>
                <a:ea typeface="Nunito" pitchFamily="34" charset="-122"/>
                <a:cs typeface="Nunito" pitchFamily="34" charset="-120"/>
              </a:rPr>
              <a:t>3</a:t>
            </a:r>
            <a:endParaRPr lang="en-US" sz="1921" dirty="0"/>
          </a:p>
        </p:txBody>
      </p:sp>
      <p:sp>
        <p:nvSpPr>
          <p:cNvPr id="20" name="Text 16"/>
          <p:cNvSpPr/>
          <p:nvPr/>
        </p:nvSpPr>
        <p:spPr>
          <a:xfrm>
            <a:off x="7300913" y="5610463"/>
            <a:ext cx="2259449" cy="254198"/>
          </a:xfrm>
          <a:prstGeom prst="rect">
            <a:avLst/>
          </a:prstGeom>
          <a:noFill/>
          <a:ln/>
        </p:spPr>
        <p:txBody>
          <a:bodyPr wrap="none" rtlCol="0" anchor="t"/>
          <a:lstStyle/>
          <a:p>
            <a:pPr marL="0" indent="0" algn="l">
              <a:lnSpc>
                <a:spcPts val="2001"/>
              </a:lnSpc>
              <a:buNone/>
            </a:pPr>
            <a:r>
              <a:rPr lang="en-US" sz="1601" b="1" dirty="0">
                <a:solidFill>
                  <a:srgbClr val="00002E"/>
                </a:solidFill>
                <a:latin typeface="Nunito" pitchFamily="34" charset="0"/>
                <a:ea typeface="Nunito" pitchFamily="34" charset="-122"/>
                <a:cs typeface="Nunito" pitchFamily="34" charset="-120"/>
              </a:rPr>
              <a:t>Adaptive Authentication</a:t>
            </a:r>
            <a:endParaRPr lang="en-US" sz="1601" dirty="0"/>
          </a:p>
        </p:txBody>
      </p:sp>
      <p:sp>
        <p:nvSpPr>
          <p:cNvPr id="21" name="Text 17"/>
          <p:cNvSpPr/>
          <p:nvPr/>
        </p:nvSpPr>
        <p:spPr>
          <a:xfrm>
            <a:off x="7300913" y="5968246"/>
            <a:ext cx="6724650" cy="829747"/>
          </a:xfrm>
          <a:prstGeom prst="rect">
            <a:avLst/>
          </a:prstGeom>
          <a:noFill/>
          <a:ln/>
        </p:spPr>
        <p:txBody>
          <a:bodyPr wrap="squar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Intelligent systems that can dynamically adjust the authentication requirements based on user behavior, device location, and other contextual factors are likely to become more prevalent, providing a more tailored and secure user experience.</a:t>
            </a:r>
            <a:endParaRPr lang="en-US" sz="136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198156" y="722471"/>
            <a:ext cx="7720489" cy="1196102"/>
          </a:xfrm>
          <a:prstGeom prst="rect">
            <a:avLst/>
          </a:prstGeom>
          <a:noFill/>
          <a:ln/>
        </p:spPr>
        <p:txBody>
          <a:bodyPr wrap="square" rtlCol="0" anchor="t"/>
          <a:lstStyle/>
          <a:p>
            <a:pPr marL="0" indent="0">
              <a:lnSpc>
                <a:spcPts val="4710"/>
              </a:lnSpc>
              <a:buNone/>
            </a:pPr>
            <a:r>
              <a:rPr lang="en-US" sz="3768" b="1" dirty="0">
                <a:solidFill>
                  <a:srgbClr val="00002E"/>
                </a:solidFill>
                <a:latin typeface="Nunito" pitchFamily="34" charset="0"/>
                <a:ea typeface="Nunito" pitchFamily="34" charset="-122"/>
                <a:cs typeface="Nunito" pitchFamily="34" charset="-120"/>
              </a:rPr>
              <a:t>What is Two-Factor Authentication?</a:t>
            </a:r>
            <a:endParaRPr lang="en-US" sz="3768" dirty="0"/>
          </a:p>
        </p:txBody>
      </p:sp>
      <p:sp>
        <p:nvSpPr>
          <p:cNvPr id="6" name="Shape 2"/>
          <p:cNvSpPr/>
          <p:nvPr/>
        </p:nvSpPr>
        <p:spPr>
          <a:xfrm>
            <a:off x="6198156" y="2452330"/>
            <a:ext cx="457557" cy="457557"/>
          </a:xfrm>
          <a:prstGeom prst="roundRect">
            <a:avLst>
              <a:gd name="adj" fmla="val 66676"/>
            </a:avLst>
          </a:prstGeom>
          <a:solidFill>
            <a:srgbClr val="F3F3FF"/>
          </a:solidFill>
          <a:ln w="22860">
            <a:solidFill>
              <a:srgbClr val="2D4DF2"/>
            </a:solidFill>
            <a:prstDash val="solid"/>
          </a:ln>
        </p:spPr>
      </p:sp>
      <p:sp>
        <p:nvSpPr>
          <p:cNvPr id="7" name="Text 3"/>
          <p:cNvSpPr/>
          <p:nvPr/>
        </p:nvSpPr>
        <p:spPr>
          <a:xfrm>
            <a:off x="6340793" y="2537460"/>
            <a:ext cx="172283" cy="287179"/>
          </a:xfrm>
          <a:prstGeom prst="rect">
            <a:avLst/>
          </a:prstGeom>
          <a:noFill/>
          <a:ln/>
        </p:spPr>
        <p:txBody>
          <a:bodyPr wrap="none" rtlCol="0" anchor="t"/>
          <a:lstStyle/>
          <a:p>
            <a:pPr marL="0" indent="0" algn="ctr">
              <a:lnSpc>
                <a:spcPts val="2261"/>
              </a:lnSpc>
              <a:buNone/>
            </a:pPr>
            <a:r>
              <a:rPr lang="en-US" sz="2261" b="1" dirty="0">
                <a:solidFill>
                  <a:srgbClr val="00002E"/>
                </a:solidFill>
                <a:latin typeface="Nunito" pitchFamily="34" charset="0"/>
                <a:ea typeface="Nunito" pitchFamily="34" charset="-122"/>
                <a:cs typeface="Nunito" pitchFamily="34" charset="-120"/>
              </a:rPr>
              <a:t>1</a:t>
            </a:r>
            <a:endParaRPr lang="en-US" sz="2261" dirty="0"/>
          </a:p>
        </p:txBody>
      </p:sp>
      <p:sp>
        <p:nvSpPr>
          <p:cNvPr id="8" name="Text 4"/>
          <p:cNvSpPr/>
          <p:nvPr/>
        </p:nvSpPr>
        <p:spPr>
          <a:xfrm>
            <a:off x="6859072" y="2452330"/>
            <a:ext cx="2392680" cy="299085"/>
          </a:xfrm>
          <a:prstGeom prst="rect">
            <a:avLst/>
          </a:prstGeom>
          <a:noFill/>
          <a:ln/>
        </p:spPr>
        <p:txBody>
          <a:bodyPr wrap="none" rtlCol="0" anchor="t"/>
          <a:lstStyle/>
          <a:p>
            <a:pPr marL="0" indent="0">
              <a:lnSpc>
                <a:spcPts val="2355"/>
              </a:lnSpc>
              <a:buNone/>
            </a:pPr>
            <a:r>
              <a:rPr lang="en-US" sz="1884" b="1" dirty="0">
                <a:solidFill>
                  <a:srgbClr val="00002E"/>
                </a:solidFill>
                <a:latin typeface="Nunito" pitchFamily="34" charset="0"/>
                <a:ea typeface="Nunito" pitchFamily="34" charset="-122"/>
                <a:cs typeface="Nunito" pitchFamily="34" charset="-120"/>
              </a:rPr>
              <a:t>Two-Step Verification</a:t>
            </a:r>
            <a:endParaRPr lang="en-US" sz="1884" dirty="0"/>
          </a:p>
        </p:txBody>
      </p:sp>
      <p:sp>
        <p:nvSpPr>
          <p:cNvPr id="9" name="Text 5"/>
          <p:cNvSpPr/>
          <p:nvPr/>
        </p:nvSpPr>
        <p:spPr>
          <a:xfrm>
            <a:off x="6859072" y="2873335"/>
            <a:ext cx="7059573" cy="975836"/>
          </a:xfrm>
          <a:prstGeom prst="rect">
            <a:avLst/>
          </a:prstGeom>
          <a:noFill/>
          <a:ln/>
        </p:spPr>
        <p:txBody>
          <a:bodyPr wrap="square" rtlCol="0" anchor="t"/>
          <a:lstStyle/>
          <a:p>
            <a:pPr marL="0" indent="0">
              <a:lnSpc>
                <a:spcPts val="2562"/>
              </a:lnSpc>
              <a:buNone/>
            </a:pPr>
            <a:r>
              <a:rPr lang="en-US" sz="1601" dirty="0">
                <a:solidFill>
                  <a:srgbClr val="00002E"/>
                </a:solidFill>
                <a:latin typeface="PT Sans" pitchFamily="34" charset="0"/>
                <a:ea typeface="PT Sans" pitchFamily="34" charset="-122"/>
                <a:cs typeface="PT Sans" pitchFamily="34" charset="-120"/>
              </a:rPr>
              <a:t>Two-factor authentication is a security process that requires two distinct forms of identification to verify a user's identity before granting access to an account or system.</a:t>
            </a:r>
            <a:endParaRPr lang="en-US" sz="1601" dirty="0"/>
          </a:p>
        </p:txBody>
      </p:sp>
      <p:sp>
        <p:nvSpPr>
          <p:cNvPr id="10" name="Shape 6"/>
          <p:cNvSpPr/>
          <p:nvPr/>
        </p:nvSpPr>
        <p:spPr>
          <a:xfrm>
            <a:off x="6198156" y="4281249"/>
            <a:ext cx="457557" cy="457557"/>
          </a:xfrm>
          <a:prstGeom prst="roundRect">
            <a:avLst>
              <a:gd name="adj" fmla="val 66676"/>
            </a:avLst>
          </a:prstGeom>
          <a:solidFill>
            <a:srgbClr val="F3F3FF"/>
          </a:solidFill>
          <a:ln w="22860">
            <a:solidFill>
              <a:srgbClr val="018CE1"/>
            </a:solidFill>
            <a:prstDash val="solid"/>
          </a:ln>
        </p:spPr>
      </p:sp>
      <p:sp>
        <p:nvSpPr>
          <p:cNvPr id="11" name="Text 7"/>
          <p:cNvSpPr/>
          <p:nvPr/>
        </p:nvSpPr>
        <p:spPr>
          <a:xfrm>
            <a:off x="6340793" y="4366379"/>
            <a:ext cx="172283" cy="287179"/>
          </a:xfrm>
          <a:prstGeom prst="rect">
            <a:avLst/>
          </a:prstGeom>
          <a:noFill/>
          <a:ln/>
        </p:spPr>
        <p:txBody>
          <a:bodyPr wrap="none" rtlCol="0" anchor="t"/>
          <a:lstStyle/>
          <a:p>
            <a:pPr marL="0" indent="0" algn="ctr">
              <a:lnSpc>
                <a:spcPts val="2261"/>
              </a:lnSpc>
              <a:buNone/>
            </a:pPr>
            <a:r>
              <a:rPr lang="en-US" sz="2261" b="1" dirty="0">
                <a:solidFill>
                  <a:srgbClr val="00002E"/>
                </a:solidFill>
                <a:latin typeface="Nunito" pitchFamily="34" charset="0"/>
                <a:ea typeface="Nunito" pitchFamily="34" charset="-122"/>
                <a:cs typeface="Nunito" pitchFamily="34" charset="-120"/>
              </a:rPr>
              <a:t>2</a:t>
            </a:r>
            <a:endParaRPr lang="en-US" sz="2261" dirty="0"/>
          </a:p>
        </p:txBody>
      </p:sp>
      <p:sp>
        <p:nvSpPr>
          <p:cNvPr id="12" name="Text 8"/>
          <p:cNvSpPr/>
          <p:nvPr/>
        </p:nvSpPr>
        <p:spPr>
          <a:xfrm>
            <a:off x="6859072" y="4281249"/>
            <a:ext cx="4711779" cy="299085"/>
          </a:xfrm>
          <a:prstGeom prst="rect">
            <a:avLst/>
          </a:prstGeom>
          <a:noFill/>
          <a:ln/>
        </p:spPr>
        <p:txBody>
          <a:bodyPr wrap="none" rtlCol="0" anchor="t"/>
          <a:lstStyle/>
          <a:p>
            <a:pPr marL="0" indent="0">
              <a:lnSpc>
                <a:spcPts val="2355"/>
              </a:lnSpc>
              <a:buNone/>
            </a:pPr>
            <a:r>
              <a:rPr lang="en-US" sz="1884" b="1" dirty="0">
                <a:solidFill>
                  <a:srgbClr val="00002E"/>
                </a:solidFill>
                <a:latin typeface="Nunito" pitchFamily="34" charset="0"/>
                <a:ea typeface="Nunito" pitchFamily="34" charset="-122"/>
                <a:cs typeface="Nunito" pitchFamily="34" charset="-120"/>
              </a:rPr>
              <a:t>Something You Know, Something You Have</a:t>
            </a:r>
            <a:endParaRPr lang="en-US" sz="1884" dirty="0"/>
          </a:p>
        </p:txBody>
      </p:sp>
      <p:sp>
        <p:nvSpPr>
          <p:cNvPr id="13" name="Text 9"/>
          <p:cNvSpPr/>
          <p:nvPr/>
        </p:nvSpPr>
        <p:spPr>
          <a:xfrm>
            <a:off x="6859072" y="4702254"/>
            <a:ext cx="7059573" cy="975836"/>
          </a:xfrm>
          <a:prstGeom prst="rect">
            <a:avLst/>
          </a:prstGeom>
          <a:noFill/>
          <a:ln/>
        </p:spPr>
        <p:txBody>
          <a:bodyPr wrap="square" rtlCol="0" anchor="t"/>
          <a:lstStyle/>
          <a:p>
            <a:pPr marL="0" indent="0">
              <a:lnSpc>
                <a:spcPts val="2562"/>
              </a:lnSpc>
              <a:buNone/>
            </a:pPr>
            <a:r>
              <a:rPr lang="en-US" sz="1601" dirty="0">
                <a:solidFill>
                  <a:srgbClr val="00002E"/>
                </a:solidFill>
                <a:latin typeface="PT Sans" pitchFamily="34" charset="0"/>
                <a:ea typeface="PT Sans" pitchFamily="34" charset="-122"/>
                <a:cs typeface="PT Sans" pitchFamily="34" charset="-120"/>
              </a:rPr>
              <a:t>The two factors typically consist of something the user knows, such as a password or PIN, and something the user possesses, such as a smartphone or security token.</a:t>
            </a:r>
            <a:endParaRPr lang="en-US" sz="1601" dirty="0"/>
          </a:p>
        </p:txBody>
      </p:sp>
      <p:sp>
        <p:nvSpPr>
          <p:cNvPr id="14" name="Shape 10"/>
          <p:cNvSpPr/>
          <p:nvPr/>
        </p:nvSpPr>
        <p:spPr>
          <a:xfrm>
            <a:off x="6198156" y="6110168"/>
            <a:ext cx="457557" cy="457557"/>
          </a:xfrm>
          <a:prstGeom prst="roundRect">
            <a:avLst>
              <a:gd name="adj" fmla="val 66676"/>
            </a:avLst>
          </a:prstGeom>
          <a:solidFill>
            <a:srgbClr val="F3F3FF"/>
          </a:solidFill>
          <a:ln w="22860">
            <a:solidFill>
              <a:srgbClr val="DA33BF"/>
            </a:solidFill>
            <a:prstDash val="solid"/>
          </a:ln>
        </p:spPr>
      </p:sp>
      <p:sp>
        <p:nvSpPr>
          <p:cNvPr id="15" name="Text 11"/>
          <p:cNvSpPr/>
          <p:nvPr/>
        </p:nvSpPr>
        <p:spPr>
          <a:xfrm>
            <a:off x="6340793" y="6195298"/>
            <a:ext cx="172283" cy="287179"/>
          </a:xfrm>
          <a:prstGeom prst="rect">
            <a:avLst/>
          </a:prstGeom>
          <a:noFill/>
          <a:ln/>
        </p:spPr>
        <p:txBody>
          <a:bodyPr wrap="none" rtlCol="0" anchor="t"/>
          <a:lstStyle/>
          <a:p>
            <a:pPr marL="0" indent="0" algn="ctr">
              <a:lnSpc>
                <a:spcPts val="2261"/>
              </a:lnSpc>
              <a:buNone/>
            </a:pPr>
            <a:r>
              <a:rPr lang="en-US" sz="2261" b="1" dirty="0">
                <a:solidFill>
                  <a:srgbClr val="00002E"/>
                </a:solidFill>
                <a:latin typeface="Nunito" pitchFamily="34" charset="0"/>
                <a:ea typeface="Nunito" pitchFamily="34" charset="-122"/>
                <a:cs typeface="Nunito" pitchFamily="34" charset="-120"/>
              </a:rPr>
              <a:t>3</a:t>
            </a:r>
            <a:endParaRPr lang="en-US" sz="2261" dirty="0"/>
          </a:p>
        </p:txBody>
      </p:sp>
      <p:sp>
        <p:nvSpPr>
          <p:cNvPr id="16" name="Text 12"/>
          <p:cNvSpPr/>
          <p:nvPr/>
        </p:nvSpPr>
        <p:spPr>
          <a:xfrm>
            <a:off x="6859072" y="6110168"/>
            <a:ext cx="2392680" cy="299085"/>
          </a:xfrm>
          <a:prstGeom prst="rect">
            <a:avLst/>
          </a:prstGeom>
          <a:noFill/>
          <a:ln/>
        </p:spPr>
        <p:txBody>
          <a:bodyPr wrap="none" rtlCol="0" anchor="t"/>
          <a:lstStyle/>
          <a:p>
            <a:pPr marL="0" indent="0">
              <a:lnSpc>
                <a:spcPts val="2355"/>
              </a:lnSpc>
              <a:buNone/>
            </a:pPr>
            <a:r>
              <a:rPr lang="en-US" sz="1884" b="1" dirty="0">
                <a:solidFill>
                  <a:srgbClr val="00002E"/>
                </a:solidFill>
                <a:latin typeface="Nunito" pitchFamily="34" charset="0"/>
                <a:ea typeface="Nunito" pitchFamily="34" charset="-122"/>
                <a:cs typeface="Nunito" pitchFamily="34" charset="-120"/>
              </a:rPr>
              <a:t>Enhanced Security</a:t>
            </a:r>
            <a:endParaRPr lang="en-US" sz="1884" dirty="0"/>
          </a:p>
        </p:txBody>
      </p:sp>
      <p:sp>
        <p:nvSpPr>
          <p:cNvPr id="17" name="Text 13"/>
          <p:cNvSpPr/>
          <p:nvPr/>
        </p:nvSpPr>
        <p:spPr>
          <a:xfrm>
            <a:off x="6859072" y="6531173"/>
            <a:ext cx="7059573" cy="975836"/>
          </a:xfrm>
          <a:prstGeom prst="rect">
            <a:avLst/>
          </a:prstGeom>
          <a:noFill/>
          <a:ln/>
        </p:spPr>
        <p:txBody>
          <a:bodyPr wrap="square" rtlCol="0" anchor="t"/>
          <a:lstStyle/>
          <a:p>
            <a:pPr marL="0" indent="0">
              <a:lnSpc>
                <a:spcPts val="2562"/>
              </a:lnSpc>
              <a:buNone/>
            </a:pPr>
            <a:r>
              <a:rPr lang="en-US" sz="1601" dirty="0">
                <a:solidFill>
                  <a:srgbClr val="00002E"/>
                </a:solidFill>
                <a:latin typeface="PT Sans" pitchFamily="34" charset="0"/>
                <a:ea typeface="PT Sans" pitchFamily="34" charset="-122"/>
                <a:cs typeface="PT Sans" pitchFamily="34" charset="-120"/>
              </a:rPr>
              <a:t>By combining these two factors, 2FA provides a much stronger level of security compared to relying solely on a password, making it significantly more difficult for unauthorized individuals to gain access to your accounts.</a:t>
            </a:r>
            <a:endParaRPr lang="en-US" sz="160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14630400" cy="2213134"/>
          </a:xfrm>
          <a:prstGeom prst="rect">
            <a:avLst/>
          </a:prstGeom>
        </p:spPr>
      </p:pic>
      <p:sp>
        <p:nvSpPr>
          <p:cNvPr id="5" name="Text 1"/>
          <p:cNvSpPr/>
          <p:nvPr/>
        </p:nvSpPr>
        <p:spPr>
          <a:xfrm>
            <a:off x="2763917" y="2714030"/>
            <a:ext cx="7155656" cy="520660"/>
          </a:xfrm>
          <a:prstGeom prst="rect">
            <a:avLst/>
          </a:prstGeom>
          <a:noFill/>
          <a:ln/>
        </p:spPr>
        <p:txBody>
          <a:bodyPr wrap="none" rtlCol="0" anchor="t"/>
          <a:lstStyle/>
          <a:p>
            <a:pPr marL="0" indent="0">
              <a:lnSpc>
                <a:spcPts val="4100"/>
              </a:lnSpc>
              <a:buNone/>
            </a:pPr>
            <a:r>
              <a:rPr lang="en-US" sz="3280" b="1" dirty="0">
                <a:solidFill>
                  <a:srgbClr val="00002E"/>
                </a:solidFill>
                <a:latin typeface="Nunito" pitchFamily="34" charset="0"/>
                <a:ea typeface="Nunito" pitchFamily="34" charset="-122"/>
                <a:cs typeface="Nunito" pitchFamily="34" charset="-120"/>
              </a:rPr>
              <a:t>Why Use Two-Factor Authentication?</a:t>
            </a:r>
            <a:endParaRPr lang="en-US" sz="3280" dirty="0"/>
          </a:p>
        </p:txBody>
      </p:sp>
      <p:sp>
        <p:nvSpPr>
          <p:cNvPr id="6" name="Shape 2"/>
          <p:cNvSpPr/>
          <p:nvPr/>
        </p:nvSpPr>
        <p:spPr>
          <a:xfrm>
            <a:off x="2763917" y="3500199"/>
            <a:ext cx="4462701" cy="2167295"/>
          </a:xfrm>
          <a:prstGeom prst="roundRect">
            <a:avLst>
              <a:gd name="adj" fmla="val 12254"/>
            </a:avLst>
          </a:prstGeom>
          <a:solidFill>
            <a:srgbClr val="F3F3FF"/>
          </a:solidFill>
          <a:ln w="15240">
            <a:solidFill>
              <a:srgbClr val="2D4DF2"/>
            </a:solidFill>
            <a:prstDash val="solid"/>
          </a:ln>
        </p:spPr>
      </p:sp>
      <p:sp>
        <p:nvSpPr>
          <p:cNvPr id="7" name="Text 3"/>
          <p:cNvSpPr/>
          <p:nvPr/>
        </p:nvSpPr>
        <p:spPr>
          <a:xfrm>
            <a:off x="2956203" y="3692485"/>
            <a:ext cx="2872264" cy="260271"/>
          </a:xfrm>
          <a:prstGeom prst="rect">
            <a:avLst/>
          </a:prstGeom>
          <a:noFill/>
          <a:ln/>
        </p:spPr>
        <p:txBody>
          <a:bodyPr wrap="none" rtlCol="0" anchor="t"/>
          <a:lstStyle/>
          <a:p>
            <a:pPr marL="0" indent="0">
              <a:lnSpc>
                <a:spcPts val="2050"/>
              </a:lnSpc>
              <a:buNone/>
            </a:pPr>
            <a:r>
              <a:rPr lang="en-US" sz="1640" b="1" dirty="0">
                <a:solidFill>
                  <a:srgbClr val="00002E"/>
                </a:solidFill>
                <a:latin typeface="Nunito" pitchFamily="34" charset="0"/>
                <a:ea typeface="Nunito" pitchFamily="34" charset="-122"/>
                <a:cs typeface="Nunito" pitchFamily="34" charset="-120"/>
              </a:rPr>
              <a:t>Protect Against Cyber Threats</a:t>
            </a:r>
            <a:endParaRPr lang="en-US" sz="1640" dirty="0"/>
          </a:p>
        </p:txBody>
      </p:sp>
      <p:sp>
        <p:nvSpPr>
          <p:cNvPr id="8" name="Text 4"/>
          <p:cNvSpPr/>
          <p:nvPr/>
        </p:nvSpPr>
        <p:spPr>
          <a:xfrm>
            <a:off x="2956203" y="4058960"/>
            <a:ext cx="4078129" cy="1132999"/>
          </a:xfrm>
          <a:prstGeom prst="rect">
            <a:avLst/>
          </a:prstGeom>
          <a:noFill/>
          <a:ln/>
        </p:spPr>
        <p:txBody>
          <a:bodyPr wrap="square" rtlCol="0" anchor="t"/>
          <a:lstStyle/>
          <a:p>
            <a:pPr marL="0" indent="0">
              <a:lnSpc>
                <a:spcPts val="2231"/>
              </a:lnSpc>
              <a:buNone/>
            </a:pPr>
            <a:r>
              <a:rPr lang="en-US" sz="1394" dirty="0">
                <a:solidFill>
                  <a:srgbClr val="00002E"/>
                </a:solidFill>
                <a:latin typeface="PT Sans" pitchFamily="34" charset="0"/>
                <a:ea typeface="PT Sans" pitchFamily="34" charset="-122"/>
                <a:cs typeface="PT Sans" pitchFamily="34" charset="-120"/>
              </a:rPr>
              <a:t>2FA helps safeguard your accounts from various cyber threats, such as phishing, password guessing, and data breaches, by adding an extra layer of security beyond a simple password.</a:t>
            </a:r>
            <a:endParaRPr lang="en-US" sz="1394" dirty="0"/>
          </a:p>
        </p:txBody>
      </p:sp>
      <p:sp>
        <p:nvSpPr>
          <p:cNvPr id="9" name="Shape 5"/>
          <p:cNvSpPr/>
          <p:nvPr/>
        </p:nvSpPr>
        <p:spPr>
          <a:xfrm>
            <a:off x="7403663" y="3500199"/>
            <a:ext cx="4462701" cy="2167295"/>
          </a:xfrm>
          <a:prstGeom prst="roundRect">
            <a:avLst>
              <a:gd name="adj" fmla="val 12254"/>
            </a:avLst>
          </a:prstGeom>
          <a:solidFill>
            <a:srgbClr val="F3F3FF"/>
          </a:solidFill>
          <a:ln w="15240">
            <a:solidFill>
              <a:srgbClr val="018CE1"/>
            </a:solidFill>
            <a:prstDash val="solid"/>
          </a:ln>
        </p:spPr>
      </p:sp>
      <p:sp>
        <p:nvSpPr>
          <p:cNvPr id="10" name="Text 6"/>
          <p:cNvSpPr/>
          <p:nvPr/>
        </p:nvSpPr>
        <p:spPr>
          <a:xfrm>
            <a:off x="7595949" y="3692485"/>
            <a:ext cx="2393513" cy="260271"/>
          </a:xfrm>
          <a:prstGeom prst="rect">
            <a:avLst/>
          </a:prstGeom>
          <a:noFill/>
          <a:ln/>
        </p:spPr>
        <p:txBody>
          <a:bodyPr wrap="none" rtlCol="0" anchor="t"/>
          <a:lstStyle/>
          <a:p>
            <a:pPr marL="0" indent="0">
              <a:lnSpc>
                <a:spcPts val="2050"/>
              </a:lnSpc>
              <a:buNone/>
            </a:pPr>
            <a:r>
              <a:rPr lang="en-US" sz="1640" b="1" dirty="0">
                <a:solidFill>
                  <a:srgbClr val="00002E"/>
                </a:solidFill>
                <a:latin typeface="Nunito" pitchFamily="34" charset="0"/>
                <a:ea typeface="Nunito" pitchFamily="34" charset="-122"/>
                <a:cs typeface="Nunito" pitchFamily="34" charset="-120"/>
              </a:rPr>
              <a:t>Comply with Regulations</a:t>
            </a:r>
            <a:endParaRPr lang="en-US" sz="1640" dirty="0"/>
          </a:p>
        </p:txBody>
      </p:sp>
      <p:sp>
        <p:nvSpPr>
          <p:cNvPr id="11" name="Text 7"/>
          <p:cNvSpPr/>
          <p:nvPr/>
        </p:nvSpPr>
        <p:spPr>
          <a:xfrm>
            <a:off x="7595949" y="4058960"/>
            <a:ext cx="4078129" cy="1416248"/>
          </a:xfrm>
          <a:prstGeom prst="rect">
            <a:avLst/>
          </a:prstGeom>
          <a:noFill/>
          <a:ln/>
        </p:spPr>
        <p:txBody>
          <a:bodyPr wrap="square" rtlCol="0" anchor="t"/>
          <a:lstStyle/>
          <a:p>
            <a:pPr marL="0" indent="0">
              <a:lnSpc>
                <a:spcPts val="2231"/>
              </a:lnSpc>
              <a:buNone/>
            </a:pPr>
            <a:r>
              <a:rPr lang="en-US" sz="1394" dirty="0">
                <a:solidFill>
                  <a:srgbClr val="00002E"/>
                </a:solidFill>
                <a:latin typeface="PT Sans" pitchFamily="34" charset="0"/>
                <a:ea typeface="PT Sans" pitchFamily="34" charset="-122"/>
                <a:cs typeface="PT Sans" pitchFamily="34" charset="-120"/>
              </a:rPr>
              <a:t>Many industries and organizations are required to implement 2FA to comply with security regulations and standards, such as the Payment Card Industry Data Security Standard (PCI DSS) and the General Data Protection Regulation (GDPR).</a:t>
            </a:r>
            <a:endParaRPr lang="en-US" sz="1394" dirty="0"/>
          </a:p>
        </p:txBody>
      </p:sp>
      <p:sp>
        <p:nvSpPr>
          <p:cNvPr id="12" name="Shape 8"/>
          <p:cNvSpPr/>
          <p:nvPr/>
        </p:nvSpPr>
        <p:spPr>
          <a:xfrm>
            <a:off x="2763917" y="5844540"/>
            <a:ext cx="4462701" cy="1884045"/>
          </a:xfrm>
          <a:prstGeom prst="roundRect">
            <a:avLst>
              <a:gd name="adj" fmla="val 14096"/>
            </a:avLst>
          </a:prstGeom>
          <a:solidFill>
            <a:srgbClr val="F3F3FF"/>
          </a:solidFill>
          <a:ln w="15240">
            <a:solidFill>
              <a:srgbClr val="DA33BF"/>
            </a:solidFill>
            <a:prstDash val="solid"/>
          </a:ln>
        </p:spPr>
      </p:sp>
      <p:sp>
        <p:nvSpPr>
          <p:cNvPr id="13" name="Text 9"/>
          <p:cNvSpPr/>
          <p:nvPr/>
        </p:nvSpPr>
        <p:spPr>
          <a:xfrm>
            <a:off x="2956203" y="6036826"/>
            <a:ext cx="2082879" cy="260271"/>
          </a:xfrm>
          <a:prstGeom prst="rect">
            <a:avLst/>
          </a:prstGeom>
          <a:noFill/>
          <a:ln/>
        </p:spPr>
        <p:txBody>
          <a:bodyPr wrap="none" rtlCol="0" anchor="t"/>
          <a:lstStyle/>
          <a:p>
            <a:pPr marL="0" indent="0">
              <a:lnSpc>
                <a:spcPts val="2050"/>
              </a:lnSpc>
              <a:buNone/>
            </a:pPr>
            <a:r>
              <a:rPr lang="en-US" sz="1640" b="1" dirty="0">
                <a:solidFill>
                  <a:srgbClr val="00002E"/>
                </a:solidFill>
                <a:latin typeface="Nunito" pitchFamily="34" charset="0"/>
                <a:ea typeface="Nunito" pitchFamily="34" charset="-122"/>
                <a:cs typeface="Nunito" pitchFamily="34" charset="-120"/>
              </a:rPr>
              <a:t>Enhance User Trust</a:t>
            </a:r>
            <a:endParaRPr lang="en-US" sz="1640" dirty="0"/>
          </a:p>
        </p:txBody>
      </p:sp>
      <p:sp>
        <p:nvSpPr>
          <p:cNvPr id="14" name="Text 10"/>
          <p:cNvSpPr/>
          <p:nvPr/>
        </p:nvSpPr>
        <p:spPr>
          <a:xfrm>
            <a:off x="2956203" y="6403300"/>
            <a:ext cx="4078129" cy="1132999"/>
          </a:xfrm>
          <a:prstGeom prst="rect">
            <a:avLst/>
          </a:prstGeom>
          <a:noFill/>
          <a:ln/>
        </p:spPr>
        <p:txBody>
          <a:bodyPr wrap="square" rtlCol="0" anchor="t"/>
          <a:lstStyle/>
          <a:p>
            <a:pPr marL="0" indent="0">
              <a:lnSpc>
                <a:spcPts val="2231"/>
              </a:lnSpc>
              <a:buNone/>
            </a:pPr>
            <a:r>
              <a:rPr lang="en-US" sz="1394" dirty="0">
                <a:solidFill>
                  <a:srgbClr val="00002E"/>
                </a:solidFill>
                <a:latin typeface="PT Sans" pitchFamily="34" charset="0"/>
                <a:ea typeface="PT Sans" pitchFamily="34" charset="-122"/>
                <a:cs typeface="PT Sans" pitchFamily="34" charset="-120"/>
              </a:rPr>
              <a:t>By demonstrating a commitment to strong security through 2FA, organizations can build trust with their customers and users, who are increasingly concerned about the protection of their personal information.</a:t>
            </a:r>
            <a:endParaRPr lang="en-US" sz="1394" dirty="0"/>
          </a:p>
        </p:txBody>
      </p:sp>
      <p:sp>
        <p:nvSpPr>
          <p:cNvPr id="15" name="Shape 11"/>
          <p:cNvSpPr/>
          <p:nvPr/>
        </p:nvSpPr>
        <p:spPr>
          <a:xfrm>
            <a:off x="7403663" y="5844540"/>
            <a:ext cx="4462701" cy="1884045"/>
          </a:xfrm>
          <a:prstGeom prst="roundRect">
            <a:avLst>
              <a:gd name="adj" fmla="val 14096"/>
            </a:avLst>
          </a:prstGeom>
          <a:solidFill>
            <a:srgbClr val="F3F3FF"/>
          </a:solidFill>
          <a:ln w="15240">
            <a:solidFill>
              <a:srgbClr val="2D4DF2"/>
            </a:solidFill>
            <a:prstDash val="solid"/>
          </a:ln>
        </p:spPr>
      </p:sp>
      <p:sp>
        <p:nvSpPr>
          <p:cNvPr id="16" name="Text 12"/>
          <p:cNvSpPr/>
          <p:nvPr/>
        </p:nvSpPr>
        <p:spPr>
          <a:xfrm>
            <a:off x="7595949" y="6036826"/>
            <a:ext cx="2301478" cy="260271"/>
          </a:xfrm>
          <a:prstGeom prst="rect">
            <a:avLst/>
          </a:prstGeom>
          <a:noFill/>
          <a:ln/>
        </p:spPr>
        <p:txBody>
          <a:bodyPr wrap="none" rtlCol="0" anchor="t"/>
          <a:lstStyle/>
          <a:p>
            <a:pPr marL="0" indent="0">
              <a:lnSpc>
                <a:spcPts val="2050"/>
              </a:lnSpc>
              <a:buNone/>
            </a:pPr>
            <a:r>
              <a:rPr lang="en-US" sz="1640" b="1" dirty="0">
                <a:solidFill>
                  <a:srgbClr val="00002E"/>
                </a:solidFill>
                <a:latin typeface="Nunito" pitchFamily="34" charset="0"/>
                <a:ea typeface="Nunito" pitchFamily="34" charset="-122"/>
                <a:cs typeface="Nunito" pitchFamily="34" charset="-120"/>
              </a:rPr>
              <a:t>Reduce Financial Losses</a:t>
            </a:r>
            <a:endParaRPr lang="en-US" sz="1640" dirty="0"/>
          </a:p>
        </p:txBody>
      </p:sp>
      <p:sp>
        <p:nvSpPr>
          <p:cNvPr id="17" name="Text 13"/>
          <p:cNvSpPr/>
          <p:nvPr/>
        </p:nvSpPr>
        <p:spPr>
          <a:xfrm>
            <a:off x="7595949" y="6403300"/>
            <a:ext cx="4078129" cy="849749"/>
          </a:xfrm>
          <a:prstGeom prst="rect">
            <a:avLst/>
          </a:prstGeom>
          <a:noFill/>
          <a:ln/>
        </p:spPr>
        <p:txBody>
          <a:bodyPr wrap="square" rtlCol="0" anchor="t"/>
          <a:lstStyle/>
          <a:p>
            <a:pPr marL="0" indent="0">
              <a:lnSpc>
                <a:spcPts val="2231"/>
              </a:lnSpc>
              <a:buNone/>
            </a:pPr>
            <a:r>
              <a:rPr lang="en-US" sz="1394" dirty="0">
                <a:solidFill>
                  <a:srgbClr val="00002E"/>
                </a:solidFill>
                <a:latin typeface="PT Sans" pitchFamily="34" charset="0"/>
                <a:ea typeface="PT Sans" pitchFamily="34" charset="-122"/>
                <a:cs typeface="PT Sans" pitchFamily="34" charset="-120"/>
              </a:rPr>
              <a:t>2FA can help prevent unauthorized access to accounts, reducing the risk of financial losses due to fraud, theft, or other malicious activities.</a:t>
            </a:r>
            <a:endParaRPr lang="en-US" sz="139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130885" y="1095732"/>
            <a:ext cx="7855029" cy="1082993"/>
          </a:xfrm>
          <a:prstGeom prst="rect">
            <a:avLst/>
          </a:prstGeom>
          <a:noFill/>
          <a:ln/>
        </p:spPr>
        <p:txBody>
          <a:bodyPr wrap="square" rtlCol="0" anchor="t"/>
          <a:lstStyle/>
          <a:p>
            <a:pPr marL="0" indent="0">
              <a:lnSpc>
                <a:spcPts val="4265"/>
              </a:lnSpc>
              <a:buNone/>
            </a:pPr>
            <a:r>
              <a:rPr lang="en-US" sz="3412" b="1" dirty="0">
                <a:solidFill>
                  <a:srgbClr val="00002E"/>
                </a:solidFill>
                <a:latin typeface="Nunito" pitchFamily="34" charset="0"/>
                <a:ea typeface="Nunito" pitchFamily="34" charset="-122"/>
                <a:cs typeface="Nunito" pitchFamily="34" charset="-120"/>
              </a:rPr>
              <a:t>How Does Two-Factor Authentication Work?</a:t>
            </a:r>
            <a:endParaRPr lang="en-US" sz="3412" dirty="0"/>
          </a:p>
        </p:txBody>
      </p:sp>
      <p:sp>
        <p:nvSpPr>
          <p:cNvPr id="6" name="Shape 2"/>
          <p:cNvSpPr/>
          <p:nvPr/>
        </p:nvSpPr>
        <p:spPr>
          <a:xfrm>
            <a:off x="6395561" y="2454831"/>
            <a:ext cx="22979" cy="4679037"/>
          </a:xfrm>
          <a:prstGeom prst="roundRect">
            <a:avLst>
              <a:gd name="adj" fmla="val 1202031"/>
            </a:avLst>
          </a:prstGeom>
          <a:solidFill>
            <a:srgbClr val="000000">
              <a:alpha val="8000"/>
            </a:srgbClr>
          </a:solidFill>
          <a:ln/>
        </p:spPr>
      </p:sp>
      <p:sp>
        <p:nvSpPr>
          <p:cNvPr id="7" name="Shape 3"/>
          <p:cNvSpPr/>
          <p:nvPr/>
        </p:nvSpPr>
        <p:spPr>
          <a:xfrm>
            <a:off x="6614100" y="2857440"/>
            <a:ext cx="644485" cy="22979"/>
          </a:xfrm>
          <a:prstGeom prst="roundRect">
            <a:avLst>
              <a:gd name="adj" fmla="val 1202031"/>
            </a:avLst>
          </a:prstGeom>
          <a:solidFill>
            <a:srgbClr val="2D4DF2"/>
          </a:solidFill>
          <a:ln/>
        </p:spPr>
      </p:sp>
      <p:sp>
        <p:nvSpPr>
          <p:cNvPr id="8" name="Shape 4"/>
          <p:cNvSpPr/>
          <p:nvPr/>
        </p:nvSpPr>
        <p:spPr>
          <a:xfrm>
            <a:off x="6199882" y="2661880"/>
            <a:ext cx="414218" cy="414218"/>
          </a:xfrm>
          <a:prstGeom prst="roundRect">
            <a:avLst>
              <a:gd name="adj" fmla="val 66683"/>
            </a:avLst>
          </a:prstGeom>
          <a:solidFill>
            <a:srgbClr val="F3F3FF"/>
          </a:solidFill>
          <a:ln w="22860">
            <a:solidFill>
              <a:srgbClr val="2D4DF2"/>
            </a:solidFill>
            <a:prstDash val="solid"/>
          </a:ln>
        </p:spPr>
      </p:sp>
      <p:sp>
        <p:nvSpPr>
          <p:cNvPr id="9" name="Text 5"/>
          <p:cNvSpPr/>
          <p:nvPr/>
        </p:nvSpPr>
        <p:spPr>
          <a:xfrm>
            <a:off x="6328946" y="2739033"/>
            <a:ext cx="155972" cy="259913"/>
          </a:xfrm>
          <a:prstGeom prst="rect">
            <a:avLst/>
          </a:prstGeom>
          <a:noFill/>
          <a:ln/>
        </p:spPr>
        <p:txBody>
          <a:bodyPr wrap="none" rtlCol="0" anchor="t"/>
          <a:lstStyle/>
          <a:p>
            <a:pPr marL="0" indent="0" algn="ctr">
              <a:lnSpc>
                <a:spcPts val="2047"/>
              </a:lnSpc>
              <a:buNone/>
            </a:pPr>
            <a:r>
              <a:rPr lang="en-US" sz="2047" b="1" dirty="0">
                <a:solidFill>
                  <a:srgbClr val="00002E"/>
                </a:solidFill>
                <a:latin typeface="Nunito" pitchFamily="34" charset="0"/>
                <a:ea typeface="Nunito" pitchFamily="34" charset="-122"/>
                <a:cs typeface="Nunito" pitchFamily="34" charset="-120"/>
              </a:rPr>
              <a:t>1</a:t>
            </a:r>
            <a:endParaRPr lang="en-US" sz="2047" dirty="0"/>
          </a:p>
        </p:txBody>
      </p:sp>
      <p:sp>
        <p:nvSpPr>
          <p:cNvPr id="10" name="Text 6"/>
          <p:cNvSpPr/>
          <p:nvPr/>
        </p:nvSpPr>
        <p:spPr>
          <a:xfrm>
            <a:off x="7419737" y="2638901"/>
            <a:ext cx="2648545" cy="270867"/>
          </a:xfrm>
          <a:prstGeom prst="rect">
            <a:avLst/>
          </a:prstGeom>
          <a:noFill/>
          <a:ln/>
        </p:spPr>
        <p:txBody>
          <a:bodyPr wrap="none" rtlCol="0" anchor="t"/>
          <a:lstStyle/>
          <a:p>
            <a:pPr marL="0" indent="0" algn="l">
              <a:lnSpc>
                <a:spcPts val="2132"/>
              </a:lnSpc>
              <a:buNone/>
            </a:pPr>
            <a:r>
              <a:rPr lang="en-US" sz="1706" b="1" dirty="0">
                <a:solidFill>
                  <a:srgbClr val="00002E"/>
                </a:solidFill>
                <a:latin typeface="Nunito" pitchFamily="34" charset="0"/>
                <a:ea typeface="Nunito" pitchFamily="34" charset="-122"/>
                <a:cs typeface="Nunito" pitchFamily="34" charset="-120"/>
              </a:rPr>
              <a:t>Step 1: User Authenticates</a:t>
            </a:r>
            <a:endParaRPr lang="en-US" sz="1706" dirty="0"/>
          </a:p>
        </p:txBody>
      </p:sp>
      <p:sp>
        <p:nvSpPr>
          <p:cNvPr id="11" name="Text 7"/>
          <p:cNvSpPr/>
          <p:nvPr/>
        </p:nvSpPr>
        <p:spPr>
          <a:xfrm>
            <a:off x="7419737" y="3020139"/>
            <a:ext cx="6566178" cy="589359"/>
          </a:xfrm>
          <a:prstGeom prst="rect">
            <a:avLst/>
          </a:prstGeom>
          <a:noFill/>
          <a:ln/>
        </p:spPr>
        <p:txBody>
          <a:bodyPr wrap="square" rtlCol="0" anchor="t"/>
          <a:lstStyle/>
          <a:p>
            <a:pPr marL="0" indent="0" algn="l">
              <a:lnSpc>
                <a:spcPts val="2320"/>
              </a:lnSpc>
              <a:buNone/>
            </a:pPr>
            <a:r>
              <a:rPr lang="en-US" sz="1450" dirty="0">
                <a:solidFill>
                  <a:srgbClr val="00002E"/>
                </a:solidFill>
                <a:latin typeface="PT Sans" pitchFamily="34" charset="0"/>
                <a:ea typeface="PT Sans" pitchFamily="34" charset="-122"/>
                <a:cs typeface="PT Sans" pitchFamily="34" charset="-120"/>
              </a:rPr>
              <a:t>The user attempts to log in to an account or system by entering their username and password, the first factor of authentication.</a:t>
            </a:r>
            <a:endParaRPr lang="en-US" sz="1450" dirty="0"/>
          </a:p>
        </p:txBody>
      </p:sp>
      <p:sp>
        <p:nvSpPr>
          <p:cNvPr id="12" name="Shape 8"/>
          <p:cNvSpPr/>
          <p:nvPr/>
        </p:nvSpPr>
        <p:spPr>
          <a:xfrm>
            <a:off x="6614100" y="4380250"/>
            <a:ext cx="644485" cy="22979"/>
          </a:xfrm>
          <a:prstGeom prst="roundRect">
            <a:avLst>
              <a:gd name="adj" fmla="val 1202031"/>
            </a:avLst>
          </a:prstGeom>
          <a:solidFill>
            <a:srgbClr val="018CE1"/>
          </a:solidFill>
          <a:ln/>
        </p:spPr>
      </p:sp>
      <p:sp>
        <p:nvSpPr>
          <p:cNvPr id="13" name="Shape 9"/>
          <p:cNvSpPr/>
          <p:nvPr/>
        </p:nvSpPr>
        <p:spPr>
          <a:xfrm>
            <a:off x="6199882" y="4184690"/>
            <a:ext cx="414218" cy="414218"/>
          </a:xfrm>
          <a:prstGeom prst="roundRect">
            <a:avLst>
              <a:gd name="adj" fmla="val 66683"/>
            </a:avLst>
          </a:prstGeom>
          <a:solidFill>
            <a:srgbClr val="F3F3FF"/>
          </a:solidFill>
          <a:ln w="22860">
            <a:solidFill>
              <a:srgbClr val="018CE1"/>
            </a:solidFill>
            <a:prstDash val="solid"/>
          </a:ln>
        </p:spPr>
      </p:sp>
      <p:sp>
        <p:nvSpPr>
          <p:cNvPr id="14" name="Text 10"/>
          <p:cNvSpPr/>
          <p:nvPr/>
        </p:nvSpPr>
        <p:spPr>
          <a:xfrm>
            <a:off x="6328946" y="4261842"/>
            <a:ext cx="155972" cy="259913"/>
          </a:xfrm>
          <a:prstGeom prst="rect">
            <a:avLst/>
          </a:prstGeom>
          <a:noFill/>
          <a:ln/>
        </p:spPr>
        <p:txBody>
          <a:bodyPr wrap="none" rtlCol="0" anchor="t"/>
          <a:lstStyle/>
          <a:p>
            <a:pPr marL="0" indent="0" algn="ctr">
              <a:lnSpc>
                <a:spcPts val="2047"/>
              </a:lnSpc>
              <a:buNone/>
            </a:pPr>
            <a:r>
              <a:rPr lang="en-US" sz="2047" b="1" dirty="0">
                <a:solidFill>
                  <a:srgbClr val="00002E"/>
                </a:solidFill>
                <a:latin typeface="Nunito" pitchFamily="34" charset="0"/>
                <a:ea typeface="Nunito" pitchFamily="34" charset="-122"/>
                <a:cs typeface="Nunito" pitchFamily="34" charset="-120"/>
              </a:rPr>
              <a:t>2</a:t>
            </a:r>
            <a:endParaRPr lang="en-US" sz="2047" dirty="0"/>
          </a:p>
        </p:txBody>
      </p:sp>
      <p:sp>
        <p:nvSpPr>
          <p:cNvPr id="15" name="Text 11"/>
          <p:cNvSpPr/>
          <p:nvPr/>
        </p:nvSpPr>
        <p:spPr>
          <a:xfrm>
            <a:off x="7419737" y="4161711"/>
            <a:ext cx="3259693" cy="270867"/>
          </a:xfrm>
          <a:prstGeom prst="rect">
            <a:avLst/>
          </a:prstGeom>
          <a:noFill/>
          <a:ln/>
        </p:spPr>
        <p:txBody>
          <a:bodyPr wrap="none" rtlCol="0" anchor="t"/>
          <a:lstStyle/>
          <a:p>
            <a:pPr marL="0" indent="0" algn="l">
              <a:lnSpc>
                <a:spcPts val="2132"/>
              </a:lnSpc>
              <a:buNone/>
            </a:pPr>
            <a:r>
              <a:rPr lang="en-US" sz="1706" b="1" dirty="0">
                <a:solidFill>
                  <a:srgbClr val="00002E"/>
                </a:solidFill>
                <a:latin typeface="Nunito" pitchFamily="34" charset="0"/>
                <a:ea typeface="Nunito" pitchFamily="34" charset="-122"/>
                <a:cs typeface="Nunito" pitchFamily="34" charset="-120"/>
              </a:rPr>
              <a:t>Step 2: Second Factor Requested</a:t>
            </a:r>
            <a:endParaRPr lang="en-US" sz="1706" dirty="0"/>
          </a:p>
        </p:txBody>
      </p:sp>
      <p:sp>
        <p:nvSpPr>
          <p:cNvPr id="16" name="Text 12"/>
          <p:cNvSpPr/>
          <p:nvPr/>
        </p:nvSpPr>
        <p:spPr>
          <a:xfrm>
            <a:off x="7419737" y="4542949"/>
            <a:ext cx="6566178" cy="884039"/>
          </a:xfrm>
          <a:prstGeom prst="rect">
            <a:avLst/>
          </a:prstGeom>
          <a:noFill/>
          <a:ln/>
        </p:spPr>
        <p:txBody>
          <a:bodyPr wrap="square" rtlCol="0" anchor="t"/>
          <a:lstStyle/>
          <a:p>
            <a:pPr marL="0" indent="0" algn="l">
              <a:lnSpc>
                <a:spcPts val="2320"/>
              </a:lnSpc>
              <a:buNone/>
            </a:pPr>
            <a:r>
              <a:rPr lang="en-US" sz="1450" dirty="0">
                <a:solidFill>
                  <a:srgbClr val="00002E"/>
                </a:solidFill>
                <a:latin typeface="PT Sans" pitchFamily="34" charset="0"/>
                <a:ea typeface="PT Sans" pitchFamily="34" charset="-122"/>
                <a:cs typeface="PT Sans" pitchFamily="34" charset="-120"/>
              </a:rPr>
              <a:t>The system then prompts the user to provide a second form of authentication, such as a one-time code sent to their registered mobile device or a biometric factor like a fingerprint or facial recognition.</a:t>
            </a:r>
            <a:endParaRPr lang="en-US" sz="1450" dirty="0"/>
          </a:p>
        </p:txBody>
      </p:sp>
      <p:sp>
        <p:nvSpPr>
          <p:cNvPr id="17" name="Shape 13"/>
          <p:cNvSpPr/>
          <p:nvPr/>
        </p:nvSpPr>
        <p:spPr>
          <a:xfrm>
            <a:off x="6614100" y="6197739"/>
            <a:ext cx="644485" cy="22979"/>
          </a:xfrm>
          <a:prstGeom prst="roundRect">
            <a:avLst>
              <a:gd name="adj" fmla="val 1202031"/>
            </a:avLst>
          </a:prstGeom>
          <a:solidFill>
            <a:srgbClr val="DA33BF"/>
          </a:solidFill>
          <a:ln/>
        </p:spPr>
      </p:sp>
      <p:sp>
        <p:nvSpPr>
          <p:cNvPr id="18" name="Shape 14"/>
          <p:cNvSpPr/>
          <p:nvPr/>
        </p:nvSpPr>
        <p:spPr>
          <a:xfrm>
            <a:off x="6199882" y="6002179"/>
            <a:ext cx="414218" cy="414218"/>
          </a:xfrm>
          <a:prstGeom prst="roundRect">
            <a:avLst>
              <a:gd name="adj" fmla="val 66683"/>
            </a:avLst>
          </a:prstGeom>
          <a:solidFill>
            <a:srgbClr val="F3F3FF"/>
          </a:solidFill>
          <a:ln w="22860">
            <a:solidFill>
              <a:srgbClr val="DA33BF"/>
            </a:solidFill>
            <a:prstDash val="solid"/>
          </a:ln>
        </p:spPr>
      </p:sp>
      <p:sp>
        <p:nvSpPr>
          <p:cNvPr id="19" name="Text 15"/>
          <p:cNvSpPr/>
          <p:nvPr/>
        </p:nvSpPr>
        <p:spPr>
          <a:xfrm>
            <a:off x="6328946" y="6079331"/>
            <a:ext cx="155972" cy="259913"/>
          </a:xfrm>
          <a:prstGeom prst="rect">
            <a:avLst/>
          </a:prstGeom>
          <a:noFill/>
          <a:ln/>
        </p:spPr>
        <p:txBody>
          <a:bodyPr wrap="none" rtlCol="0" anchor="t"/>
          <a:lstStyle/>
          <a:p>
            <a:pPr marL="0" indent="0" algn="ctr">
              <a:lnSpc>
                <a:spcPts val="2047"/>
              </a:lnSpc>
              <a:buNone/>
            </a:pPr>
            <a:r>
              <a:rPr lang="en-US" sz="2047" b="1" dirty="0">
                <a:solidFill>
                  <a:srgbClr val="00002E"/>
                </a:solidFill>
                <a:latin typeface="Nunito" pitchFamily="34" charset="0"/>
                <a:ea typeface="Nunito" pitchFamily="34" charset="-122"/>
                <a:cs typeface="Nunito" pitchFamily="34" charset="-120"/>
              </a:rPr>
              <a:t>3</a:t>
            </a:r>
            <a:endParaRPr lang="en-US" sz="2047" dirty="0"/>
          </a:p>
        </p:txBody>
      </p:sp>
      <p:sp>
        <p:nvSpPr>
          <p:cNvPr id="20" name="Text 16"/>
          <p:cNvSpPr/>
          <p:nvPr/>
        </p:nvSpPr>
        <p:spPr>
          <a:xfrm>
            <a:off x="7419737" y="5979200"/>
            <a:ext cx="2966085" cy="270867"/>
          </a:xfrm>
          <a:prstGeom prst="rect">
            <a:avLst/>
          </a:prstGeom>
          <a:noFill/>
          <a:ln/>
        </p:spPr>
        <p:txBody>
          <a:bodyPr wrap="none" rtlCol="0" anchor="t"/>
          <a:lstStyle/>
          <a:p>
            <a:pPr marL="0" indent="0" algn="l">
              <a:lnSpc>
                <a:spcPts val="2132"/>
              </a:lnSpc>
              <a:buNone/>
            </a:pPr>
            <a:r>
              <a:rPr lang="en-US" sz="1706" b="1" dirty="0">
                <a:solidFill>
                  <a:srgbClr val="00002E"/>
                </a:solidFill>
                <a:latin typeface="Nunito" pitchFamily="34" charset="0"/>
                <a:ea typeface="Nunito" pitchFamily="34" charset="-122"/>
                <a:cs typeface="Nunito" pitchFamily="34" charset="-120"/>
              </a:rPr>
              <a:t>Step 3: Second Factor Verified</a:t>
            </a:r>
            <a:endParaRPr lang="en-US" sz="1706" dirty="0"/>
          </a:p>
        </p:txBody>
      </p:sp>
      <p:sp>
        <p:nvSpPr>
          <p:cNvPr id="21" name="Text 17"/>
          <p:cNvSpPr/>
          <p:nvPr/>
        </p:nvSpPr>
        <p:spPr>
          <a:xfrm>
            <a:off x="7419737" y="6360438"/>
            <a:ext cx="6566178" cy="589359"/>
          </a:xfrm>
          <a:prstGeom prst="rect">
            <a:avLst/>
          </a:prstGeom>
          <a:noFill/>
          <a:ln/>
        </p:spPr>
        <p:txBody>
          <a:bodyPr wrap="square" rtlCol="0" anchor="t"/>
          <a:lstStyle/>
          <a:p>
            <a:pPr marL="0" indent="0" algn="l">
              <a:lnSpc>
                <a:spcPts val="2320"/>
              </a:lnSpc>
              <a:buNone/>
            </a:pPr>
            <a:r>
              <a:rPr lang="en-US" sz="1450" dirty="0">
                <a:solidFill>
                  <a:srgbClr val="00002E"/>
                </a:solidFill>
                <a:latin typeface="PT Sans" pitchFamily="34" charset="0"/>
                <a:ea typeface="PT Sans" pitchFamily="34" charset="-122"/>
                <a:cs typeface="PT Sans" pitchFamily="34" charset="-120"/>
              </a:rPr>
              <a:t>The user enters the one-time code or provides the biometric factor, and the system verifies the second factor to grant access to the account or system.</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968693" y="2039541"/>
            <a:ext cx="9484876"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Types of Two-Factor Authentication</a:t>
            </a:r>
            <a:endParaRPr lang="en-US" sz="4574" dirty="0"/>
          </a:p>
        </p:txBody>
      </p:sp>
      <p:sp>
        <p:nvSpPr>
          <p:cNvPr id="5" name="Text 2"/>
          <p:cNvSpPr/>
          <p:nvPr/>
        </p:nvSpPr>
        <p:spPr>
          <a:xfrm>
            <a:off x="968693" y="3382685"/>
            <a:ext cx="2904530"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SMS or Voice Calls</a:t>
            </a:r>
            <a:endParaRPr lang="en-US" sz="2287" dirty="0"/>
          </a:p>
        </p:txBody>
      </p:sp>
      <p:sp>
        <p:nvSpPr>
          <p:cNvPr id="6" name="Text 3"/>
          <p:cNvSpPr/>
          <p:nvPr/>
        </p:nvSpPr>
        <p:spPr>
          <a:xfrm>
            <a:off x="968693" y="3992642"/>
            <a:ext cx="3828931" cy="1975247"/>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One-time passcodes are sent to the user's registered mobile device via SMS or voice call, which the user must enter to complete the authentication process.</a:t>
            </a:r>
            <a:endParaRPr lang="en-US" sz="1944" dirty="0"/>
          </a:p>
        </p:txBody>
      </p:sp>
      <p:sp>
        <p:nvSpPr>
          <p:cNvPr id="7" name="Text 4"/>
          <p:cNvSpPr/>
          <p:nvPr/>
        </p:nvSpPr>
        <p:spPr>
          <a:xfrm>
            <a:off x="5407462" y="3382685"/>
            <a:ext cx="2904530"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Authenticator Apps</a:t>
            </a:r>
            <a:endParaRPr lang="en-US" sz="2287" dirty="0"/>
          </a:p>
        </p:txBody>
      </p:sp>
      <p:sp>
        <p:nvSpPr>
          <p:cNvPr id="8" name="Text 5"/>
          <p:cNvSpPr/>
          <p:nvPr/>
        </p:nvSpPr>
        <p:spPr>
          <a:xfrm>
            <a:off x="5407462" y="3992642"/>
            <a:ext cx="3828931" cy="1975247"/>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Users install a dedicated authentication app on their smartphone, which generates one-time passcodes that must be entered to verify the user's identity.</a:t>
            </a:r>
            <a:endParaRPr lang="en-US" sz="1944" dirty="0"/>
          </a:p>
        </p:txBody>
      </p:sp>
      <p:sp>
        <p:nvSpPr>
          <p:cNvPr id="9" name="Text 6"/>
          <p:cNvSpPr/>
          <p:nvPr/>
        </p:nvSpPr>
        <p:spPr>
          <a:xfrm>
            <a:off x="9846231" y="3382685"/>
            <a:ext cx="2904530"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Security Tokens</a:t>
            </a:r>
            <a:endParaRPr lang="en-US" sz="2287" dirty="0"/>
          </a:p>
        </p:txBody>
      </p:sp>
      <p:sp>
        <p:nvSpPr>
          <p:cNvPr id="10" name="Text 7"/>
          <p:cNvSpPr/>
          <p:nvPr/>
        </p:nvSpPr>
        <p:spPr>
          <a:xfrm>
            <a:off x="9846231" y="3992642"/>
            <a:ext cx="3828931" cy="1975247"/>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Hardware security tokens, such as USB keys or smart cards, generate one-time passcodes or provide a physical method of verifying the user's identity.</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sp>
        <p:nvSpPr>
          <p:cNvPr id="5" name="Text 1"/>
          <p:cNvSpPr/>
          <p:nvPr/>
        </p:nvSpPr>
        <p:spPr>
          <a:xfrm>
            <a:off x="617577" y="899755"/>
            <a:ext cx="7811333" cy="518874"/>
          </a:xfrm>
          <a:prstGeom prst="rect">
            <a:avLst/>
          </a:prstGeom>
          <a:noFill/>
          <a:ln/>
        </p:spPr>
        <p:txBody>
          <a:bodyPr wrap="none" rtlCol="0" anchor="t"/>
          <a:lstStyle/>
          <a:p>
            <a:pPr marL="0" indent="0">
              <a:lnSpc>
                <a:spcPts val="4087"/>
              </a:lnSpc>
              <a:buNone/>
            </a:pPr>
            <a:r>
              <a:rPr lang="en-US" sz="3269" b="1" dirty="0">
                <a:solidFill>
                  <a:srgbClr val="00002E"/>
                </a:solidFill>
                <a:latin typeface="Nunito" pitchFamily="34" charset="0"/>
                <a:ea typeface="Nunito" pitchFamily="34" charset="-122"/>
                <a:cs typeface="Nunito" pitchFamily="34" charset="-120"/>
              </a:rPr>
              <a:t>Implementing Two-Factor Authentication</a:t>
            </a:r>
            <a:endParaRPr lang="en-US" sz="3269" dirty="0"/>
          </a:p>
        </p:txBody>
      </p:sp>
      <p:pic>
        <p:nvPicPr>
          <p:cNvPr id="6" name="Image 2" descr="preencoded.png"/>
          <p:cNvPicPr>
            <a:picLocks noChangeAspect="1"/>
          </p:cNvPicPr>
          <p:nvPr/>
        </p:nvPicPr>
        <p:blipFill>
          <a:blip r:embed="rId5"/>
          <a:stretch>
            <a:fillRect/>
          </a:stretch>
        </p:blipFill>
        <p:spPr>
          <a:xfrm>
            <a:off x="617577" y="1683306"/>
            <a:ext cx="882253" cy="1411605"/>
          </a:xfrm>
          <a:prstGeom prst="rect">
            <a:avLst/>
          </a:prstGeom>
        </p:spPr>
      </p:pic>
      <p:sp>
        <p:nvSpPr>
          <p:cNvPr id="7" name="Text 2"/>
          <p:cNvSpPr/>
          <p:nvPr/>
        </p:nvSpPr>
        <p:spPr>
          <a:xfrm>
            <a:off x="1764506" y="1859756"/>
            <a:ext cx="2321004" cy="259556"/>
          </a:xfrm>
          <a:prstGeom prst="rect">
            <a:avLst/>
          </a:prstGeom>
          <a:noFill/>
          <a:ln/>
        </p:spPr>
        <p:txBody>
          <a:bodyPr wrap="none" rtlCol="0" anchor="t"/>
          <a:lstStyle/>
          <a:p>
            <a:pPr marL="0" indent="0" algn="l">
              <a:lnSpc>
                <a:spcPts val="2043"/>
              </a:lnSpc>
              <a:buNone/>
            </a:pPr>
            <a:r>
              <a:rPr lang="en-US" sz="1635" b="1" dirty="0">
                <a:solidFill>
                  <a:srgbClr val="00002E"/>
                </a:solidFill>
                <a:latin typeface="Nunito" pitchFamily="34" charset="0"/>
                <a:ea typeface="Nunito" pitchFamily="34" charset="-122"/>
                <a:cs typeface="Nunito" pitchFamily="34" charset="-120"/>
              </a:rPr>
              <a:t>Identify Sensitive Assets</a:t>
            </a:r>
            <a:endParaRPr lang="en-US" sz="1635" dirty="0"/>
          </a:p>
        </p:txBody>
      </p:sp>
      <p:sp>
        <p:nvSpPr>
          <p:cNvPr id="8" name="Text 3"/>
          <p:cNvSpPr/>
          <p:nvPr/>
        </p:nvSpPr>
        <p:spPr>
          <a:xfrm>
            <a:off x="1764506" y="2225159"/>
            <a:ext cx="6761917" cy="564594"/>
          </a:xfrm>
          <a:prstGeom prst="rect">
            <a:avLst/>
          </a:prstGeom>
          <a:noFill/>
          <a:ln/>
        </p:spPr>
        <p:txBody>
          <a:bodyPr wrap="square" rtlCol="0" anchor="t"/>
          <a:lstStyle/>
          <a:p>
            <a:pPr marL="0" indent="0" algn="l">
              <a:lnSpc>
                <a:spcPts val="2223"/>
              </a:lnSpc>
              <a:buNone/>
            </a:pPr>
            <a:r>
              <a:rPr lang="en-US" sz="1389" dirty="0">
                <a:solidFill>
                  <a:srgbClr val="00002E"/>
                </a:solidFill>
                <a:latin typeface="PT Sans" pitchFamily="34" charset="0"/>
                <a:ea typeface="PT Sans" pitchFamily="34" charset="-122"/>
                <a:cs typeface="PT Sans" pitchFamily="34" charset="-120"/>
              </a:rPr>
              <a:t>Determine which accounts, systems, or data require the additional security provided by 2FA.</a:t>
            </a:r>
            <a:endParaRPr lang="en-US" sz="1389" dirty="0"/>
          </a:p>
        </p:txBody>
      </p:sp>
      <p:pic>
        <p:nvPicPr>
          <p:cNvPr id="9" name="Image 3" descr="preencoded.png"/>
          <p:cNvPicPr>
            <a:picLocks noChangeAspect="1"/>
          </p:cNvPicPr>
          <p:nvPr/>
        </p:nvPicPr>
        <p:blipFill>
          <a:blip r:embed="rId6"/>
          <a:stretch>
            <a:fillRect/>
          </a:stretch>
        </p:blipFill>
        <p:spPr>
          <a:xfrm>
            <a:off x="617577" y="3094911"/>
            <a:ext cx="882253" cy="1411605"/>
          </a:xfrm>
          <a:prstGeom prst="rect">
            <a:avLst/>
          </a:prstGeom>
        </p:spPr>
      </p:pic>
      <p:sp>
        <p:nvSpPr>
          <p:cNvPr id="10" name="Text 4"/>
          <p:cNvSpPr/>
          <p:nvPr/>
        </p:nvSpPr>
        <p:spPr>
          <a:xfrm>
            <a:off x="1764506" y="3271361"/>
            <a:ext cx="2075974" cy="259556"/>
          </a:xfrm>
          <a:prstGeom prst="rect">
            <a:avLst/>
          </a:prstGeom>
          <a:noFill/>
          <a:ln/>
        </p:spPr>
        <p:txBody>
          <a:bodyPr wrap="none" rtlCol="0" anchor="t"/>
          <a:lstStyle/>
          <a:p>
            <a:pPr marL="0" indent="0" algn="l">
              <a:lnSpc>
                <a:spcPts val="2043"/>
              </a:lnSpc>
              <a:buNone/>
            </a:pPr>
            <a:r>
              <a:rPr lang="en-US" sz="1635" b="1" dirty="0">
                <a:solidFill>
                  <a:srgbClr val="00002E"/>
                </a:solidFill>
                <a:latin typeface="Nunito" pitchFamily="34" charset="0"/>
                <a:ea typeface="Nunito" pitchFamily="34" charset="-122"/>
                <a:cs typeface="Nunito" pitchFamily="34" charset="-120"/>
              </a:rPr>
              <a:t>Choose 2FA Method</a:t>
            </a:r>
            <a:endParaRPr lang="en-US" sz="1635" dirty="0"/>
          </a:p>
        </p:txBody>
      </p:sp>
      <p:sp>
        <p:nvSpPr>
          <p:cNvPr id="11" name="Text 5"/>
          <p:cNvSpPr/>
          <p:nvPr/>
        </p:nvSpPr>
        <p:spPr>
          <a:xfrm>
            <a:off x="1764506" y="3636764"/>
            <a:ext cx="6761917" cy="564594"/>
          </a:xfrm>
          <a:prstGeom prst="rect">
            <a:avLst/>
          </a:prstGeom>
          <a:noFill/>
          <a:ln/>
        </p:spPr>
        <p:txBody>
          <a:bodyPr wrap="square" rtlCol="0" anchor="t"/>
          <a:lstStyle/>
          <a:p>
            <a:pPr marL="0" indent="0" algn="l">
              <a:lnSpc>
                <a:spcPts val="2223"/>
              </a:lnSpc>
              <a:buNone/>
            </a:pPr>
            <a:r>
              <a:rPr lang="en-US" sz="1389" dirty="0">
                <a:solidFill>
                  <a:srgbClr val="00002E"/>
                </a:solidFill>
                <a:latin typeface="PT Sans" pitchFamily="34" charset="0"/>
                <a:ea typeface="PT Sans" pitchFamily="34" charset="-122"/>
                <a:cs typeface="PT Sans" pitchFamily="34" charset="-120"/>
              </a:rPr>
              <a:t>Select the most appropriate 2FA method based on your organization's needs, user preferences, and technical capabilities.</a:t>
            </a:r>
            <a:endParaRPr lang="en-US" sz="1389" dirty="0"/>
          </a:p>
        </p:txBody>
      </p:sp>
      <p:pic>
        <p:nvPicPr>
          <p:cNvPr id="12" name="Image 4" descr="preencoded.png"/>
          <p:cNvPicPr>
            <a:picLocks noChangeAspect="1"/>
          </p:cNvPicPr>
          <p:nvPr/>
        </p:nvPicPr>
        <p:blipFill>
          <a:blip r:embed="rId7"/>
          <a:stretch>
            <a:fillRect/>
          </a:stretch>
        </p:blipFill>
        <p:spPr>
          <a:xfrm>
            <a:off x="617577" y="4506516"/>
            <a:ext cx="882253" cy="1411605"/>
          </a:xfrm>
          <a:prstGeom prst="rect">
            <a:avLst/>
          </a:prstGeom>
        </p:spPr>
      </p:pic>
      <p:sp>
        <p:nvSpPr>
          <p:cNvPr id="13" name="Text 6"/>
          <p:cNvSpPr/>
          <p:nvPr/>
        </p:nvSpPr>
        <p:spPr>
          <a:xfrm>
            <a:off x="1764506" y="4682966"/>
            <a:ext cx="2141458" cy="259556"/>
          </a:xfrm>
          <a:prstGeom prst="rect">
            <a:avLst/>
          </a:prstGeom>
          <a:noFill/>
          <a:ln/>
        </p:spPr>
        <p:txBody>
          <a:bodyPr wrap="none" rtlCol="0" anchor="t"/>
          <a:lstStyle/>
          <a:p>
            <a:pPr marL="0" indent="0" algn="l">
              <a:lnSpc>
                <a:spcPts val="2043"/>
              </a:lnSpc>
              <a:buNone/>
            </a:pPr>
            <a:r>
              <a:rPr lang="en-US" sz="1635" b="1" dirty="0">
                <a:solidFill>
                  <a:srgbClr val="00002E"/>
                </a:solidFill>
                <a:latin typeface="Nunito" pitchFamily="34" charset="0"/>
                <a:ea typeface="Nunito" pitchFamily="34" charset="-122"/>
                <a:cs typeface="Nunito" pitchFamily="34" charset="-120"/>
              </a:rPr>
              <a:t>Integrate 2FA Solution</a:t>
            </a:r>
            <a:endParaRPr lang="en-US" sz="1635" dirty="0"/>
          </a:p>
        </p:txBody>
      </p:sp>
      <p:sp>
        <p:nvSpPr>
          <p:cNvPr id="14" name="Text 7"/>
          <p:cNvSpPr/>
          <p:nvPr/>
        </p:nvSpPr>
        <p:spPr>
          <a:xfrm>
            <a:off x="1764506" y="5048369"/>
            <a:ext cx="6761917" cy="564594"/>
          </a:xfrm>
          <a:prstGeom prst="rect">
            <a:avLst/>
          </a:prstGeom>
          <a:noFill/>
          <a:ln/>
        </p:spPr>
        <p:txBody>
          <a:bodyPr wrap="square" rtlCol="0" anchor="t"/>
          <a:lstStyle/>
          <a:p>
            <a:pPr marL="0" indent="0" algn="l">
              <a:lnSpc>
                <a:spcPts val="2223"/>
              </a:lnSpc>
              <a:buNone/>
            </a:pPr>
            <a:r>
              <a:rPr lang="en-US" sz="1389" dirty="0">
                <a:solidFill>
                  <a:srgbClr val="00002E"/>
                </a:solidFill>
                <a:latin typeface="PT Sans" pitchFamily="34" charset="0"/>
                <a:ea typeface="PT Sans" pitchFamily="34" charset="-122"/>
                <a:cs typeface="PT Sans" pitchFamily="34" charset="-120"/>
              </a:rPr>
              <a:t>Implement the chosen 2FA solution, ensuring seamless integration with your existing systems and processes.</a:t>
            </a:r>
            <a:endParaRPr lang="en-US" sz="1389" dirty="0"/>
          </a:p>
        </p:txBody>
      </p:sp>
      <p:pic>
        <p:nvPicPr>
          <p:cNvPr id="15" name="Image 5" descr="preencoded.png"/>
          <p:cNvPicPr>
            <a:picLocks noChangeAspect="1"/>
          </p:cNvPicPr>
          <p:nvPr/>
        </p:nvPicPr>
        <p:blipFill>
          <a:blip r:embed="rId8"/>
          <a:stretch>
            <a:fillRect/>
          </a:stretch>
        </p:blipFill>
        <p:spPr>
          <a:xfrm>
            <a:off x="617577" y="5918121"/>
            <a:ext cx="882253" cy="1411605"/>
          </a:xfrm>
          <a:prstGeom prst="rect">
            <a:avLst/>
          </a:prstGeom>
        </p:spPr>
      </p:pic>
      <p:sp>
        <p:nvSpPr>
          <p:cNvPr id="16" name="Text 8"/>
          <p:cNvSpPr/>
          <p:nvPr/>
        </p:nvSpPr>
        <p:spPr>
          <a:xfrm>
            <a:off x="1764506" y="6094571"/>
            <a:ext cx="2075974" cy="259556"/>
          </a:xfrm>
          <a:prstGeom prst="rect">
            <a:avLst/>
          </a:prstGeom>
          <a:noFill/>
          <a:ln/>
        </p:spPr>
        <p:txBody>
          <a:bodyPr wrap="none" rtlCol="0" anchor="t"/>
          <a:lstStyle/>
          <a:p>
            <a:pPr marL="0" indent="0" algn="l">
              <a:lnSpc>
                <a:spcPts val="2043"/>
              </a:lnSpc>
              <a:buNone/>
            </a:pPr>
            <a:r>
              <a:rPr lang="en-US" sz="1635" b="1" dirty="0">
                <a:solidFill>
                  <a:srgbClr val="00002E"/>
                </a:solidFill>
                <a:latin typeface="Nunito" pitchFamily="34" charset="0"/>
                <a:ea typeface="Nunito" pitchFamily="34" charset="-122"/>
                <a:cs typeface="Nunito" pitchFamily="34" charset="-120"/>
              </a:rPr>
              <a:t>Train Users</a:t>
            </a:r>
            <a:endParaRPr lang="en-US" sz="1635" dirty="0"/>
          </a:p>
        </p:txBody>
      </p:sp>
      <p:sp>
        <p:nvSpPr>
          <p:cNvPr id="17" name="Text 9"/>
          <p:cNvSpPr/>
          <p:nvPr/>
        </p:nvSpPr>
        <p:spPr>
          <a:xfrm>
            <a:off x="1764506" y="6459974"/>
            <a:ext cx="6761917" cy="564594"/>
          </a:xfrm>
          <a:prstGeom prst="rect">
            <a:avLst/>
          </a:prstGeom>
          <a:noFill/>
          <a:ln/>
        </p:spPr>
        <p:txBody>
          <a:bodyPr wrap="square" rtlCol="0" anchor="t"/>
          <a:lstStyle/>
          <a:p>
            <a:pPr marL="0" indent="0" algn="l">
              <a:lnSpc>
                <a:spcPts val="2223"/>
              </a:lnSpc>
              <a:buNone/>
            </a:pPr>
            <a:r>
              <a:rPr lang="en-US" sz="1389" dirty="0">
                <a:solidFill>
                  <a:srgbClr val="00002E"/>
                </a:solidFill>
                <a:latin typeface="PT Sans" pitchFamily="34" charset="0"/>
                <a:ea typeface="PT Sans" pitchFamily="34" charset="-122"/>
                <a:cs typeface="PT Sans" pitchFamily="34" charset="-120"/>
              </a:rPr>
              <a:t>Educate and train users on the importance of 2FA and how to properly use the selected authentication method.</a:t>
            </a:r>
            <a:endParaRPr lang="en-US" sz="138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013984"/>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5486400" cy="9013984"/>
          </a:xfrm>
          <a:prstGeom prst="rect">
            <a:avLst/>
          </a:prstGeom>
        </p:spPr>
      </p:pic>
      <p:sp>
        <p:nvSpPr>
          <p:cNvPr id="5" name="Text 1"/>
          <p:cNvSpPr/>
          <p:nvPr/>
        </p:nvSpPr>
        <p:spPr>
          <a:xfrm>
            <a:off x="6091238" y="475178"/>
            <a:ext cx="7934325" cy="1016318"/>
          </a:xfrm>
          <a:prstGeom prst="rect">
            <a:avLst/>
          </a:prstGeom>
          <a:noFill/>
          <a:ln/>
        </p:spPr>
        <p:txBody>
          <a:bodyPr wrap="square" rtlCol="0" anchor="t"/>
          <a:lstStyle/>
          <a:p>
            <a:pPr marL="0" indent="0">
              <a:lnSpc>
                <a:spcPts val="4002"/>
              </a:lnSpc>
              <a:buNone/>
            </a:pPr>
            <a:r>
              <a:rPr lang="en-US" sz="3202" b="1" dirty="0">
                <a:solidFill>
                  <a:srgbClr val="00002E"/>
                </a:solidFill>
                <a:latin typeface="Nunito" pitchFamily="34" charset="0"/>
                <a:ea typeface="Nunito" pitchFamily="34" charset="-122"/>
                <a:cs typeface="Nunito" pitchFamily="34" charset="-120"/>
              </a:rPr>
              <a:t>Best Practices for Two-Factor Authentication</a:t>
            </a:r>
            <a:endParaRPr lang="en-US" sz="3202" dirty="0"/>
          </a:p>
        </p:txBody>
      </p:sp>
      <p:pic>
        <p:nvPicPr>
          <p:cNvPr id="6" name="Image 2" descr="preencoded.png"/>
          <p:cNvPicPr>
            <a:picLocks noChangeAspect="1"/>
          </p:cNvPicPr>
          <p:nvPr/>
        </p:nvPicPr>
        <p:blipFill>
          <a:blip r:embed="rId5"/>
          <a:stretch>
            <a:fillRect/>
          </a:stretch>
        </p:blipFill>
        <p:spPr>
          <a:xfrm>
            <a:off x="6091238" y="1750695"/>
            <a:ext cx="431959" cy="431959"/>
          </a:xfrm>
          <a:prstGeom prst="rect">
            <a:avLst/>
          </a:prstGeom>
        </p:spPr>
      </p:pic>
      <p:sp>
        <p:nvSpPr>
          <p:cNvPr id="7" name="Text 2"/>
          <p:cNvSpPr/>
          <p:nvPr/>
        </p:nvSpPr>
        <p:spPr>
          <a:xfrm>
            <a:off x="6091238" y="2355413"/>
            <a:ext cx="2033111" cy="254198"/>
          </a:xfrm>
          <a:prstGeom prst="rect">
            <a:avLst/>
          </a:prstGeom>
          <a:noFill/>
          <a:ln/>
        </p:spPr>
        <p:txBody>
          <a:bodyPr wrap="none" rtlCol="0" anchor="t"/>
          <a:lstStyle/>
          <a:p>
            <a:pPr marL="0" indent="0" algn="l">
              <a:lnSpc>
                <a:spcPts val="2001"/>
              </a:lnSpc>
              <a:buNone/>
            </a:pPr>
            <a:r>
              <a:rPr lang="en-US" sz="1601" b="1" dirty="0">
                <a:solidFill>
                  <a:srgbClr val="00002E"/>
                </a:solidFill>
                <a:latin typeface="Nunito" pitchFamily="34" charset="0"/>
                <a:ea typeface="Nunito" pitchFamily="34" charset="-122"/>
                <a:cs typeface="Nunito" pitchFamily="34" charset="-120"/>
              </a:rPr>
              <a:t>Secure Accounts</a:t>
            </a:r>
            <a:endParaRPr lang="en-US" sz="1601" dirty="0"/>
          </a:p>
        </p:txBody>
      </p:sp>
      <p:sp>
        <p:nvSpPr>
          <p:cNvPr id="8" name="Text 3"/>
          <p:cNvSpPr/>
          <p:nvPr/>
        </p:nvSpPr>
        <p:spPr>
          <a:xfrm>
            <a:off x="6091238" y="2713196"/>
            <a:ext cx="7934325" cy="276582"/>
          </a:xfrm>
          <a:prstGeom prst="rect">
            <a:avLst/>
          </a:prstGeom>
          <a:noFill/>
          <a:ln/>
        </p:spPr>
        <p:txBody>
          <a:bodyPr wrap="non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Ensure that all accounts with sensitive information or critical functions are protected by 2FA.</a:t>
            </a:r>
            <a:endParaRPr lang="en-US" sz="1361" dirty="0"/>
          </a:p>
        </p:txBody>
      </p:sp>
      <p:pic>
        <p:nvPicPr>
          <p:cNvPr id="9" name="Image 3" descr="preencoded.png"/>
          <p:cNvPicPr>
            <a:picLocks noChangeAspect="1"/>
          </p:cNvPicPr>
          <p:nvPr/>
        </p:nvPicPr>
        <p:blipFill>
          <a:blip r:embed="rId6"/>
          <a:stretch>
            <a:fillRect/>
          </a:stretch>
        </p:blipFill>
        <p:spPr>
          <a:xfrm>
            <a:off x="6091238" y="3508177"/>
            <a:ext cx="431959" cy="431959"/>
          </a:xfrm>
          <a:prstGeom prst="rect">
            <a:avLst/>
          </a:prstGeom>
        </p:spPr>
      </p:pic>
      <p:sp>
        <p:nvSpPr>
          <p:cNvPr id="10" name="Text 4"/>
          <p:cNvSpPr/>
          <p:nvPr/>
        </p:nvSpPr>
        <p:spPr>
          <a:xfrm>
            <a:off x="6091238" y="4112895"/>
            <a:ext cx="2116574" cy="254198"/>
          </a:xfrm>
          <a:prstGeom prst="rect">
            <a:avLst/>
          </a:prstGeom>
          <a:noFill/>
          <a:ln/>
        </p:spPr>
        <p:txBody>
          <a:bodyPr wrap="none" rtlCol="0" anchor="t"/>
          <a:lstStyle/>
          <a:p>
            <a:pPr marL="0" indent="0" algn="l">
              <a:lnSpc>
                <a:spcPts val="2001"/>
              </a:lnSpc>
              <a:buNone/>
            </a:pPr>
            <a:r>
              <a:rPr lang="en-US" sz="1601" b="1" dirty="0">
                <a:solidFill>
                  <a:srgbClr val="00002E"/>
                </a:solidFill>
                <a:latin typeface="Nunito" pitchFamily="34" charset="0"/>
                <a:ea typeface="Nunito" pitchFamily="34" charset="-122"/>
                <a:cs typeface="Nunito" pitchFamily="34" charset="-120"/>
              </a:rPr>
              <a:t>Use Dedicated Devices</a:t>
            </a:r>
            <a:endParaRPr lang="en-US" sz="1601" dirty="0"/>
          </a:p>
        </p:txBody>
      </p:sp>
      <p:sp>
        <p:nvSpPr>
          <p:cNvPr id="11" name="Text 5"/>
          <p:cNvSpPr/>
          <p:nvPr/>
        </p:nvSpPr>
        <p:spPr>
          <a:xfrm>
            <a:off x="6091238" y="4470678"/>
            <a:ext cx="7934325" cy="276582"/>
          </a:xfrm>
          <a:prstGeom prst="rect">
            <a:avLst/>
          </a:prstGeom>
          <a:noFill/>
          <a:ln/>
        </p:spPr>
        <p:txBody>
          <a:bodyPr wrap="non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Encourage users to use a dedicated smartphone or device for 2FA, rather than a shared or public device.</a:t>
            </a:r>
            <a:endParaRPr lang="en-US" sz="1361" dirty="0"/>
          </a:p>
        </p:txBody>
      </p:sp>
      <p:pic>
        <p:nvPicPr>
          <p:cNvPr id="12" name="Image 4" descr="preencoded.png"/>
          <p:cNvPicPr>
            <a:picLocks noChangeAspect="1"/>
          </p:cNvPicPr>
          <p:nvPr/>
        </p:nvPicPr>
        <p:blipFill>
          <a:blip r:embed="rId7"/>
          <a:stretch>
            <a:fillRect/>
          </a:stretch>
        </p:blipFill>
        <p:spPr>
          <a:xfrm>
            <a:off x="6091238" y="5265658"/>
            <a:ext cx="431959" cy="431959"/>
          </a:xfrm>
          <a:prstGeom prst="rect">
            <a:avLst/>
          </a:prstGeom>
        </p:spPr>
      </p:pic>
      <p:sp>
        <p:nvSpPr>
          <p:cNvPr id="13" name="Text 6"/>
          <p:cNvSpPr/>
          <p:nvPr/>
        </p:nvSpPr>
        <p:spPr>
          <a:xfrm>
            <a:off x="6091238" y="5870377"/>
            <a:ext cx="2033111" cy="254198"/>
          </a:xfrm>
          <a:prstGeom prst="rect">
            <a:avLst/>
          </a:prstGeom>
          <a:noFill/>
          <a:ln/>
        </p:spPr>
        <p:txBody>
          <a:bodyPr wrap="none" rtlCol="0" anchor="t"/>
          <a:lstStyle/>
          <a:p>
            <a:pPr marL="0" indent="0" algn="l">
              <a:lnSpc>
                <a:spcPts val="2001"/>
              </a:lnSpc>
              <a:buNone/>
            </a:pPr>
            <a:r>
              <a:rPr lang="en-US" sz="1601" b="1" dirty="0">
                <a:solidFill>
                  <a:srgbClr val="00002E"/>
                </a:solidFill>
                <a:latin typeface="Nunito" pitchFamily="34" charset="0"/>
                <a:ea typeface="Nunito" pitchFamily="34" charset="-122"/>
                <a:cs typeface="Nunito" pitchFamily="34" charset="-120"/>
              </a:rPr>
              <a:t>Layer Security</a:t>
            </a:r>
            <a:endParaRPr lang="en-US" sz="1601" dirty="0"/>
          </a:p>
        </p:txBody>
      </p:sp>
      <p:sp>
        <p:nvSpPr>
          <p:cNvPr id="14" name="Text 7"/>
          <p:cNvSpPr/>
          <p:nvPr/>
        </p:nvSpPr>
        <p:spPr>
          <a:xfrm>
            <a:off x="6091238" y="6228159"/>
            <a:ext cx="7934325" cy="553164"/>
          </a:xfrm>
          <a:prstGeom prst="rect">
            <a:avLst/>
          </a:prstGeom>
          <a:noFill/>
          <a:ln/>
        </p:spPr>
        <p:txBody>
          <a:bodyPr wrap="squar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Combine 2FA with other security measures, such as strong passwords, to create a robust multi-layered defense.</a:t>
            </a:r>
            <a:endParaRPr lang="en-US" sz="1361" dirty="0"/>
          </a:p>
        </p:txBody>
      </p:sp>
      <p:pic>
        <p:nvPicPr>
          <p:cNvPr id="15" name="Image 5" descr="preencoded.png"/>
          <p:cNvPicPr>
            <a:picLocks noChangeAspect="1"/>
          </p:cNvPicPr>
          <p:nvPr/>
        </p:nvPicPr>
        <p:blipFill>
          <a:blip r:embed="rId8"/>
          <a:stretch>
            <a:fillRect/>
          </a:stretch>
        </p:blipFill>
        <p:spPr>
          <a:xfrm>
            <a:off x="6091238" y="7299722"/>
            <a:ext cx="431959" cy="431959"/>
          </a:xfrm>
          <a:prstGeom prst="rect">
            <a:avLst/>
          </a:prstGeom>
        </p:spPr>
      </p:pic>
      <p:sp>
        <p:nvSpPr>
          <p:cNvPr id="16" name="Text 8"/>
          <p:cNvSpPr/>
          <p:nvPr/>
        </p:nvSpPr>
        <p:spPr>
          <a:xfrm>
            <a:off x="6091238" y="7904440"/>
            <a:ext cx="2033111" cy="254198"/>
          </a:xfrm>
          <a:prstGeom prst="rect">
            <a:avLst/>
          </a:prstGeom>
          <a:noFill/>
          <a:ln/>
        </p:spPr>
        <p:txBody>
          <a:bodyPr wrap="none" rtlCol="0" anchor="t"/>
          <a:lstStyle/>
          <a:p>
            <a:pPr marL="0" indent="0" algn="l">
              <a:lnSpc>
                <a:spcPts val="2001"/>
              </a:lnSpc>
              <a:buNone/>
            </a:pPr>
            <a:r>
              <a:rPr lang="en-US" sz="1601" b="1" dirty="0">
                <a:solidFill>
                  <a:srgbClr val="00002E"/>
                </a:solidFill>
                <a:latin typeface="Nunito" pitchFamily="34" charset="0"/>
                <a:ea typeface="Nunito" pitchFamily="34" charset="-122"/>
                <a:cs typeface="Nunito" pitchFamily="34" charset="-120"/>
              </a:rPr>
              <a:t>Regularly Update</a:t>
            </a:r>
            <a:endParaRPr lang="en-US" sz="1601" dirty="0"/>
          </a:p>
        </p:txBody>
      </p:sp>
      <p:sp>
        <p:nvSpPr>
          <p:cNvPr id="17" name="Text 9"/>
          <p:cNvSpPr/>
          <p:nvPr/>
        </p:nvSpPr>
        <p:spPr>
          <a:xfrm>
            <a:off x="6091238" y="8262223"/>
            <a:ext cx="7934325" cy="276582"/>
          </a:xfrm>
          <a:prstGeom prst="rect">
            <a:avLst/>
          </a:prstGeom>
          <a:noFill/>
          <a:ln/>
        </p:spPr>
        <p:txBody>
          <a:bodyPr wrap="none" rtlCol="0" anchor="t"/>
          <a:lstStyle/>
          <a:p>
            <a:pPr marL="0" indent="0" algn="l">
              <a:lnSpc>
                <a:spcPts val="2177"/>
              </a:lnSpc>
              <a:buNone/>
            </a:pPr>
            <a:r>
              <a:rPr lang="en-US" sz="1361" dirty="0">
                <a:solidFill>
                  <a:srgbClr val="00002E"/>
                </a:solidFill>
                <a:latin typeface="PT Sans" pitchFamily="34" charset="0"/>
                <a:ea typeface="PT Sans" pitchFamily="34" charset="-122"/>
                <a:cs typeface="PT Sans" pitchFamily="34" charset="-120"/>
              </a:rPr>
              <a:t>Regularly review and update your 2FA policies and procedures to address evolving security threats.</a:t>
            </a:r>
            <a:endParaRPr lang="en-US" sz="13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sp>
        <p:nvSpPr>
          <p:cNvPr id="4" name="Text 1"/>
          <p:cNvSpPr/>
          <p:nvPr/>
        </p:nvSpPr>
        <p:spPr>
          <a:xfrm>
            <a:off x="968693" y="1842016"/>
            <a:ext cx="11106983" cy="726043"/>
          </a:xfrm>
          <a:prstGeom prst="rect">
            <a:avLst/>
          </a:prstGeom>
          <a:noFill/>
          <a:ln/>
        </p:spPr>
        <p:txBody>
          <a:bodyPr wrap="none" rtlCol="0" anchor="t"/>
          <a:lstStyle/>
          <a:p>
            <a:pPr marL="0" indent="0">
              <a:lnSpc>
                <a:spcPts val="5718"/>
              </a:lnSpc>
              <a:buNone/>
            </a:pPr>
            <a:r>
              <a:rPr lang="en-US" sz="4574" b="1" dirty="0">
                <a:solidFill>
                  <a:srgbClr val="00002E"/>
                </a:solidFill>
                <a:latin typeface="Nunito" pitchFamily="34" charset="0"/>
                <a:ea typeface="Nunito" pitchFamily="34" charset="-122"/>
                <a:cs typeface="Nunito" pitchFamily="34" charset="-120"/>
              </a:rPr>
              <a:t>Advantages of Two-Factor Authentication</a:t>
            </a:r>
            <a:endParaRPr lang="en-US" sz="4574" dirty="0"/>
          </a:p>
        </p:txBody>
      </p:sp>
      <p:sp>
        <p:nvSpPr>
          <p:cNvPr id="5" name="Text 2"/>
          <p:cNvSpPr/>
          <p:nvPr/>
        </p:nvSpPr>
        <p:spPr>
          <a:xfrm>
            <a:off x="968693" y="3185160"/>
            <a:ext cx="2904530"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Improved Security</a:t>
            </a:r>
            <a:endParaRPr lang="en-US" sz="2287" dirty="0"/>
          </a:p>
        </p:txBody>
      </p:sp>
      <p:sp>
        <p:nvSpPr>
          <p:cNvPr id="6" name="Text 3"/>
          <p:cNvSpPr/>
          <p:nvPr/>
        </p:nvSpPr>
        <p:spPr>
          <a:xfrm>
            <a:off x="968693" y="3795117"/>
            <a:ext cx="3828931" cy="2370296"/>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2FA significantly reduces the risk of unauthorized access by requiring two distinct forms of verification, making it much more difficult for attackers to compromise user accounts.</a:t>
            </a:r>
            <a:endParaRPr lang="en-US" sz="1944" dirty="0"/>
          </a:p>
        </p:txBody>
      </p:sp>
      <p:sp>
        <p:nvSpPr>
          <p:cNvPr id="7" name="Text 4"/>
          <p:cNvSpPr/>
          <p:nvPr/>
        </p:nvSpPr>
        <p:spPr>
          <a:xfrm>
            <a:off x="5407462" y="3185160"/>
            <a:ext cx="3504486"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Enhanced User Experience</a:t>
            </a:r>
            <a:endParaRPr lang="en-US" sz="2287" dirty="0"/>
          </a:p>
        </p:txBody>
      </p:sp>
      <p:sp>
        <p:nvSpPr>
          <p:cNvPr id="8" name="Text 5"/>
          <p:cNvSpPr/>
          <p:nvPr/>
        </p:nvSpPr>
        <p:spPr>
          <a:xfrm>
            <a:off x="5407462" y="3795117"/>
            <a:ext cx="3828931" cy="1975247"/>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With the increasing adoption of 2FA, users are becoming more familiar and comfortable with the additional security steps, leading to a more seamless user experience.</a:t>
            </a:r>
            <a:endParaRPr lang="en-US" sz="1944" dirty="0"/>
          </a:p>
        </p:txBody>
      </p:sp>
      <p:sp>
        <p:nvSpPr>
          <p:cNvPr id="9" name="Text 6"/>
          <p:cNvSpPr/>
          <p:nvPr/>
        </p:nvSpPr>
        <p:spPr>
          <a:xfrm>
            <a:off x="9846231" y="3185160"/>
            <a:ext cx="3089553" cy="363141"/>
          </a:xfrm>
          <a:prstGeom prst="rect">
            <a:avLst/>
          </a:prstGeom>
          <a:noFill/>
          <a:ln/>
        </p:spPr>
        <p:txBody>
          <a:bodyPr wrap="none" rtlCol="0" anchor="t"/>
          <a:lstStyle/>
          <a:p>
            <a:pPr marL="0" indent="0">
              <a:lnSpc>
                <a:spcPts val="2859"/>
              </a:lnSpc>
              <a:buNone/>
            </a:pPr>
            <a:r>
              <a:rPr lang="en-US" sz="2287" b="1" dirty="0">
                <a:solidFill>
                  <a:srgbClr val="00002E"/>
                </a:solidFill>
                <a:latin typeface="Nunito" pitchFamily="34" charset="0"/>
                <a:ea typeface="Nunito" pitchFamily="34" charset="-122"/>
                <a:cs typeface="Nunito" pitchFamily="34" charset="-120"/>
              </a:rPr>
              <a:t>Regulatory Compliance</a:t>
            </a:r>
            <a:endParaRPr lang="en-US" sz="2287" dirty="0"/>
          </a:p>
        </p:txBody>
      </p:sp>
      <p:sp>
        <p:nvSpPr>
          <p:cNvPr id="10" name="Text 7"/>
          <p:cNvSpPr/>
          <p:nvPr/>
        </p:nvSpPr>
        <p:spPr>
          <a:xfrm>
            <a:off x="9846231" y="3795117"/>
            <a:ext cx="3828931" cy="2370296"/>
          </a:xfrm>
          <a:prstGeom prst="rect">
            <a:avLst/>
          </a:prstGeom>
          <a:noFill/>
          <a:ln/>
        </p:spPr>
        <p:txBody>
          <a:bodyPr wrap="square" rtlCol="0" anchor="t"/>
          <a:lstStyle/>
          <a:p>
            <a:pPr marL="0" indent="0">
              <a:lnSpc>
                <a:spcPts val="3110"/>
              </a:lnSpc>
              <a:buNone/>
            </a:pPr>
            <a:r>
              <a:rPr lang="en-US" sz="1944" dirty="0">
                <a:solidFill>
                  <a:srgbClr val="00002E"/>
                </a:solidFill>
                <a:latin typeface="PT Sans" pitchFamily="34" charset="0"/>
                <a:ea typeface="PT Sans" pitchFamily="34" charset="-122"/>
                <a:cs typeface="PT Sans" pitchFamily="34" charset="-120"/>
              </a:rPr>
              <a:t>Implementing 2FA helps organizations comply with various industry regulations and standards, such as PCI DSS and GDPR, which often mandate the use of strong authentication methods.</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sp>
        <p:nvSpPr>
          <p:cNvPr id="5" name="Text 1"/>
          <p:cNvSpPr/>
          <p:nvPr/>
        </p:nvSpPr>
        <p:spPr>
          <a:xfrm>
            <a:off x="6126480" y="1210389"/>
            <a:ext cx="7863840" cy="1075611"/>
          </a:xfrm>
          <a:prstGeom prst="rect">
            <a:avLst/>
          </a:prstGeom>
          <a:noFill/>
          <a:ln/>
        </p:spPr>
        <p:txBody>
          <a:bodyPr wrap="square" rtlCol="0" anchor="t"/>
          <a:lstStyle/>
          <a:p>
            <a:pPr marL="0" indent="0">
              <a:lnSpc>
                <a:spcPts val="4235"/>
              </a:lnSpc>
              <a:buNone/>
            </a:pPr>
            <a:r>
              <a:rPr lang="en-US" sz="3388" b="1" dirty="0">
                <a:solidFill>
                  <a:srgbClr val="00002E"/>
                </a:solidFill>
                <a:latin typeface="Nunito" pitchFamily="34" charset="0"/>
                <a:ea typeface="Nunito" pitchFamily="34" charset="-122"/>
                <a:cs typeface="Nunito" pitchFamily="34" charset="-120"/>
              </a:rPr>
              <a:t>Limitations and Challenges of Two-Factor Authentication</a:t>
            </a:r>
            <a:endParaRPr lang="en-US" sz="3388" dirty="0"/>
          </a:p>
        </p:txBody>
      </p:sp>
      <p:sp>
        <p:nvSpPr>
          <p:cNvPr id="6" name="Shape 2"/>
          <p:cNvSpPr/>
          <p:nvPr/>
        </p:nvSpPr>
        <p:spPr>
          <a:xfrm>
            <a:off x="6126480" y="2766060"/>
            <a:ext cx="411480" cy="411480"/>
          </a:xfrm>
          <a:prstGeom prst="roundRect">
            <a:avLst>
              <a:gd name="adj" fmla="val 66667"/>
            </a:avLst>
          </a:prstGeom>
          <a:solidFill>
            <a:srgbClr val="F3F3FF"/>
          </a:solidFill>
          <a:ln w="22860">
            <a:solidFill>
              <a:srgbClr val="2D4DF2"/>
            </a:solidFill>
            <a:prstDash val="solid"/>
          </a:ln>
        </p:spPr>
      </p:sp>
      <p:sp>
        <p:nvSpPr>
          <p:cNvPr id="7" name="Text 3"/>
          <p:cNvSpPr/>
          <p:nvPr/>
        </p:nvSpPr>
        <p:spPr>
          <a:xfrm>
            <a:off x="6254710" y="2842736"/>
            <a:ext cx="154900" cy="258128"/>
          </a:xfrm>
          <a:prstGeom prst="rect">
            <a:avLst/>
          </a:prstGeom>
          <a:noFill/>
          <a:ln/>
        </p:spPr>
        <p:txBody>
          <a:bodyPr wrap="none" rtlCol="0" anchor="t"/>
          <a:lstStyle/>
          <a:p>
            <a:pPr marL="0" indent="0" algn="ctr">
              <a:lnSpc>
                <a:spcPts val="2033"/>
              </a:lnSpc>
              <a:buNone/>
            </a:pPr>
            <a:r>
              <a:rPr lang="en-US" sz="2033" b="1" dirty="0">
                <a:solidFill>
                  <a:srgbClr val="00002E"/>
                </a:solidFill>
                <a:latin typeface="Nunito" pitchFamily="34" charset="0"/>
                <a:ea typeface="Nunito" pitchFamily="34" charset="-122"/>
                <a:cs typeface="Nunito" pitchFamily="34" charset="-120"/>
              </a:rPr>
              <a:t>1</a:t>
            </a:r>
            <a:endParaRPr lang="en-US" sz="2033" dirty="0"/>
          </a:p>
        </p:txBody>
      </p:sp>
      <p:sp>
        <p:nvSpPr>
          <p:cNvPr id="8" name="Text 4"/>
          <p:cNvSpPr/>
          <p:nvPr/>
        </p:nvSpPr>
        <p:spPr>
          <a:xfrm>
            <a:off x="6720840" y="2766060"/>
            <a:ext cx="2151459" cy="268843"/>
          </a:xfrm>
          <a:prstGeom prst="rect">
            <a:avLst/>
          </a:prstGeom>
          <a:noFill/>
          <a:ln/>
        </p:spPr>
        <p:txBody>
          <a:bodyPr wrap="none" rtlCol="0" anchor="t"/>
          <a:lstStyle/>
          <a:p>
            <a:pPr marL="0" indent="0">
              <a:lnSpc>
                <a:spcPts val="2118"/>
              </a:lnSpc>
              <a:buNone/>
            </a:pPr>
            <a:r>
              <a:rPr lang="en-US" sz="1694" b="1" dirty="0">
                <a:solidFill>
                  <a:srgbClr val="00002E"/>
                </a:solidFill>
                <a:latin typeface="Nunito" pitchFamily="34" charset="0"/>
                <a:ea typeface="Nunito" pitchFamily="34" charset="-122"/>
                <a:cs typeface="Nunito" pitchFamily="34" charset="-120"/>
              </a:rPr>
              <a:t>User Inconvenience</a:t>
            </a:r>
            <a:endParaRPr lang="en-US" sz="1694" dirty="0"/>
          </a:p>
        </p:txBody>
      </p:sp>
      <p:sp>
        <p:nvSpPr>
          <p:cNvPr id="9" name="Text 5"/>
          <p:cNvSpPr/>
          <p:nvPr/>
        </p:nvSpPr>
        <p:spPr>
          <a:xfrm>
            <a:off x="6720840" y="3144560"/>
            <a:ext cx="7269480" cy="585073"/>
          </a:xfrm>
          <a:prstGeom prst="rect">
            <a:avLst/>
          </a:prstGeom>
          <a:noFill/>
          <a:ln/>
        </p:spPr>
        <p:txBody>
          <a:bodyPr wrap="square" rtlCol="0" anchor="t"/>
          <a:lstStyle/>
          <a:p>
            <a:pPr marL="0" indent="0">
              <a:lnSpc>
                <a:spcPts val="2304"/>
              </a:lnSpc>
              <a:buNone/>
            </a:pPr>
            <a:r>
              <a:rPr lang="en-US" sz="1440" dirty="0">
                <a:solidFill>
                  <a:srgbClr val="00002E"/>
                </a:solidFill>
                <a:latin typeface="PT Sans" pitchFamily="34" charset="0"/>
                <a:ea typeface="PT Sans" pitchFamily="34" charset="-122"/>
                <a:cs typeface="PT Sans" pitchFamily="34" charset="-120"/>
              </a:rPr>
              <a:t>Some users may find the additional steps required for 2FA to be inconvenient, especially if they need to authenticate frequently or on multiple devices.</a:t>
            </a:r>
            <a:endParaRPr lang="en-US" sz="1440" dirty="0"/>
          </a:p>
        </p:txBody>
      </p:sp>
      <p:sp>
        <p:nvSpPr>
          <p:cNvPr id="10" name="Shape 6"/>
          <p:cNvSpPr/>
          <p:nvPr/>
        </p:nvSpPr>
        <p:spPr>
          <a:xfrm>
            <a:off x="6126480" y="4118253"/>
            <a:ext cx="411480" cy="411480"/>
          </a:xfrm>
          <a:prstGeom prst="roundRect">
            <a:avLst>
              <a:gd name="adj" fmla="val 66667"/>
            </a:avLst>
          </a:prstGeom>
          <a:solidFill>
            <a:srgbClr val="F3F3FF"/>
          </a:solidFill>
          <a:ln w="22860">
            <a:solidFill>
              <a:srgbClr val="018CE1"/>
            </a:solidFill>
            <a:prstDash val="solid"/>
          </a:ln>
        </p:spPr>
      </p:sp>
      <p:sp>
        <p:nvSpPr>
          <p:cNvPr id="11" name="Text 7"/>
          <p:cNvSpPr/>
          <p:nvPr/>
        </p:nvSpPr>
        <p:spPr>
          <a:xfrm>
            <a:off x="6254710" y="4194929"/>
            <a:ext cx="154900" cy="258128"/>
          </a:xfrm>
          <a:prstGeom prst="rect">
            <a:avLst/>
          </a:prstGeom>
          <a:noFill/>
          <a:ln/>
        </p:spPr>
        <p:txBody>
          <a:bodyPr wrap="none" rtlCol="0" anchor="t"/>
          <a:lstStyle/>
          <a:p>
            <a:pPr marL="0" indent="0" algn="ctr">
              <a:lnSpc>
                <a:spcPts val="2033"/>
              </a:lnSpc>
              <a:buNone/>
            </a:pPr>
            <a:r>
              <a:rPr lang="en-US" sz="2033" b="1" dirty="0">
                <a:solidFill>
                  <a:srgbClr val="00002E"/>
                </a:solidFill>
                <a:latin typeface="Nunito" pitchFamily="34" charset="0"/>
                <a:ea typeface="Nunito" pitchFamily="34" charset="-122"/>
                <a:cs typeface="Nunito" pitchFamily="34" charset="-120"/>
              </a:rPr>
              <a:t>2</a:t>
            </a:r>
            <a:endParaRPr lang="en-US" sz="2033" dirty="0"/>
          </a:p>
        </p:txBody>
      </p:sp>
      <p:sp>
        <p:nvSpPr>
          <p:cNvPr id="12" name="Text 8"/>
          <p:cNvSpPr/>
          <p:nvPr/>
        </p:nvSpPr>
        <p:spPr>
          <a:xfrm>
            <a:off x="6720840" y="4118253"/>
            <a:ext cx="2339578" cy="268843"/>
          </a:xfrm>
          <a:prstGeom prst="rect">
            <a:avLst/>
          </a:prstGeom>
          <a:noFill/>
          <a:ln/>
        </p:spPr>
        <p:txBody>
          <a:bodyPr wrap="none" rtlCol="0" anchor="t"/>
          <a:lstStyle/>
          <a:p>
            <a:pPr marL="0" indent="0">
              <a:lnSpc>
                <a:spcPts val="2118"/>
              </a:lnSpc>
              <a:buNone/>
            </a:pPr>
            <a:r>
              <a:rPr lang="en-US" sz="1694" b="1" dirty="0">
                <a:solidFill>
                  <a:srgbClr val="00002E"/>
                </a:solidFill>
                <a:latin typeface="Nunito" pitchFamily="34" charset="0"/>
                <a:ea typeface="Nunito" pitchFamily="34" charset="-122"/>
                <a:cs typeface="Nunito" pitchFamily="34" charset="-120"/>
              </a:rPr>
              <a:t>Dependency on Devices</a:t>
            </a:r>
            <a:endParaRPr lang="en-US" sz="1694" dirty="0"/>
          </a:p>
        </p:txBody>
      </p:sp>
      <p:sp>
        <p:nvSpPr>
          <p:cNvPr id="13" name="Text 9"/>
          <p:cNvSpPr/>
          <p:nvPr/>
        </p:nvSpPr>
        <p:spPr>
          <a:xfrm>
            <a:off x="6720840" y="4496753"/>
            <a:ext cx="7269480" cy="877610"/>
          </a:xfrm>
          <a:prstGeom prst="rect">
            <a:avLst/>
          </a:prstGeom>
          <a:noFill/>
          <a:ln/>
        </p:spPr>
        <p:txBody>
          <a:bodyPr wrap="square" rtlCol="0" anchor="t"/>
          <a:lstStyle/>
          <a:p>
            <a:pPr marL="0" indent="0">
              <a:lnSpc>
                <a:spcPts val="2304"/>
              </a:lnSpc>
              <a:buNone/>
            </a:pPr>
            <a:r>
              <a:rPr lang="en-US" sz="1440" dirty="0">
                <a:solidFill>
                  <a:srgbClr val="00002E"/>
                </a:solidFill>
                <a:latin typeface="PT Sans" pitchFamily="34" charset="0"/>
                <a:ea typeface="PT Sans" pitchFamily="34" charset="-122"/>
                <a:cs typeface="PT Sans" pitchFamily="34" charset="-120"/>
              </a:rPr>
              <a:t>2FA relies on the user having access to a secondary device, such as a smartphone or security token, which can be lost, stolen, or malfunctioning, potentially locking users out of their accounts.</a:t>
            </a:r>
            <a:endParaRPr lang="en-US" sz="1440" dirty="0"/>
          </a:p>
        </p:txBody>
      </p:sp>
      <p:sp>
        <p:nvSpPr>
          <p:cNvPr id="14" name="Shape 10"/>
          <p:cNvSpPr/>
          <p:nvPr/>
        </p:nvSpPr>
        <p:spPr>
          <a:xfrm>
            <a:off x="6126480" y="5762982"/>
            <a:ext cx="411480" cy="411480"/>
          </a:xfrm>
          <a:prstGeom prst="roundRect">
            <a:avLst>
              <a:gd name="adj" fmla="val 66667"/>
            </a:avLst>
          </a:prstGeom>
          <a:solidFill>
            <a:srgbClr val="F3F3FF"/>
          </a:solidFill>
          <a:ln w="22860">
            <a:solidFill>
              <a:srgbClr val="DA33BF"/>
            </a:solidFill>
            <a:prstDash val="solid"/>
          </a:ln>
        </p:spPr>
      </p:sp>
      <p:sp>
        <p:nvSpPr>
          <p:cNvPr id="15" name="Text 11"/>
          <p:cNvSpPr/>
          <p:nvPr/>
        </p:nvSpPr>
        <p:spPr>
          <a:xfrm>
            <a:off x="6254710" y="5839658"/>
            <a:ext cx="154900" cy="258128"/>
          </a:xfrm>
          <a:prstGeom prst="rect">
            <a:avLst/>
          </a:prstGeom>
          <a:noFill/>
          <a:ln/>
        </p:spPr>
        <p:txBody>
          <a:bodyPr wrap="none" rtlCol="0" anchor="t"/>
          <a:lstStyle/>
          <a:p>
            <a:pPr marL="0" indent="0" algn="ctr">
              <a:lnSpc>
                <a:spcPts val="2033"/>
              </a:lnSpc>
              <a:buNone/>
            </a:pPr>
            <a:r>
              <a:rPr lang="en-US" sz="2033" b="1" dirty="0">
                <a:solidFill>
                  <a:srgbClr val="00002E"/>
                </a:solidFill>
                <a:latin typeface="Nunito" pitchFamily="34" charset="0"/>
                <a:ea typeface="Nunito" pitchFamily="34" charset="-122"/>
                <a:cs typeface="Nunito" pitchFamily="34" charset="-120"/>
              </a:rPr>
              <a:t>3</a:t>
            </a:r>
            <a:endParaRPr lang="en-US" sz="2033" dirty="0"/>
          </a:p>
        </p:txBody>
      </p:sp>
      <p:sp>
        <p:nvSpPr>
          <p:cNvPr id="16" name="Text 12"/>
          <p:cNvSpPr/>
          <p:nvPr/>
        </p:nvSpPr>
        <p:spPr>
          <a:xfrm>
            <a:off x="6720840" y="5762982"/>
            <a:ext cx="2300407" cy="268843"/>
          </a:xfrm>
          <a:prstGeom prst="rect">
            <a:avLst/>
          </a:prstGeom>
          <a:noFill/>
          <a:ln/>
        </p:spPr>
        <p:txBody>
          <a:bodyPr wrap="none" rtlCol="0" anchor="t"/>
          <a:lstStyle/>
          <a:p>
            <a:pPr marL="0" indent="0">
              <a:lnSpc>
                <a:spcPts val="2118"/>
              </a:lnSpc>
              <a:buNone/>
            </a:pPr>
            <a:r>
              <a:rPr lang="en-US" sz="1694" b="1" dirty="0">
                <a:solidFill>
                  <a:srgbClr val="00002E"/>
                </a:solidFill>
                <a:latin typeface="Nunito" pitchFamily="34" charset="0"/>
                <a:ea typeface="Nunito" pitchFamily="34" charset="-122"/>
                <a:cs typeface="Nunito" pitchFamily="34" charset="-120"/>
              </a:rPr>
              <a:t>Vulnerability to Attacks</a:t>
            </a:r>
            <a:endParaRPr lang="en-US" sz="1694" dirty="0"/>
          </a:p>
        </p:txBody>
      </p:sp>
      <p:sp>
        <p:nvSpPr>
          <p:cNvPr id="17" name="Text 13"/>
          <p:cNvSpPr/>
          <p:nvPr/>
        </p:nvSpPr>
        <p:spPr>
          <a:xfrm>
            <a:off x="6720840" y="6141482"/>
            <a:ext cx="7269480" cy="877610"/>
          </a:xfrm>
          <a:prstGeom prst="rect">
            <a:avLst/>
          </a:prstGeom>
          <a:noFill/>
          <a:ln/>
        </p:spPr>
        <p:txBody>
          <a:bodyPr wrap="square" rtlCol="0" anchor="t"/>
          <a:lstStyle/>
          <a:p>
            <a:pPr marL="0" indent="0">
              <a:lnSpc>
                <a:spcPts val="2304"/>
              </a:lnSpc>
              <a:buNone/>
            </a:pPr>
            <a:r>
              <a:rPr lang="en-US" sz="1440" dirty="0">
                <a:solidFill>
                  <a:srgbClr val="00002E"/>
                </a:solidFill>
                <a:latin typeface="PT Sans" pitchFamily="34" charset="0"/>
                <a:ea typeface="PT Sans" pitchFamily="34" charset="-122"/>
                <a:cs typeface="PT Sans" pitchFamily="34" charset="-120"/>
              </a:rPr>
              <a:t>While 2FA provides stronger security, it is not immune to certain types of attacks, such as SIM swapping or man-in-the-middle attacks, that can compromise the second factor of authentication.</a:t>
            </a:r>
            <a:endParaRPr lang="en-US" sz="144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1026</Words>
  <Application>Microsoft Office PowerPoint</Application>
  <PresentationFormat>Custom</PresentationFormat>
  <Paragraphs>93</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Nunito</vt:lpstr>
      <vt:lpstr>PT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Anurag Singh Yadav</cp:lastModifiedBy>
  <cp:revision>3</cp:revision>
  <dcterms:created xsi:type="dcterms:W3CDTF">2024-07-20T08:06:59Z</dcterms:created>
  <dcterms:modified xsi:type="dcterms:W3CDTF">2024-07-20T08:14:09Z</dcterms:modified>
</cp:coreProperties>
</file>