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3814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50437" y="732473"/>
            <a:ext cx="7415927" cy="2129314"/>
          </a:xfrm>
          <a:prstGeom prst="rect">
            <a:avLst/>
          </a:prstGeom>
          <a:noFill/>
          <a:ln/>
        </p:spPr>
        <p:txBody>
          <a:bodyPr wrap="square" rtlCol="0" anchor="t"/>
          <a:lstStyle/>
          <a:p>
            <a:pPr marL="0" indent="0">
              <a:lnSpc>
                <a:spcPts val="8384"/>
              </a:lnSpc>
              <a:buNone/>
            </a:pPr>
            <a:r>
              <a:rPr lang="en-US" sz="6707" b="1" dirty="0">
                <a:solidFill>
                  <a:srgbClr val="000000"/>
                </a:solidFill>
                <a:latin typeface="p22-mackinac-pro" pitchFamily="34" charset="0"/>
                <a:ea typeface="p22-mackinac-pro" pitchFamily="34" charset="-122"/>
                <a:cs typeface="p22-mackinac-pro" pitchFamily="34" charset="-120"/>
              </a:rPr>
              <a:t>Monitoring Azure AD MFA Activity</a:t>
            </a:r>
            <a:endParaRPr lang="en-US" sz="6707" dirty="0"/>
          </a:p>
        </p:txBody>
      </p:sp>
      <p:sp>
        <p:nvSpPr>
          <p:cNvPr id="6" name="Text 2"/>
          <p:cNvSpPr/>
          <p:nvPr/>
        </p:nvSpPr>
        <p:spPr>
          <a:xfrm>
            <a:off x="6350437" y="3232071"/>
            <a:ext cx="7415927" cy="3555444"/>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 Azure Active Directory (Azure AD) Multi-Factor Authentication (MFA) is a powerful security feature that adds an extra layer of protection to user accounts by requiring additional verification during the login process. Effectively monitoring Azure AD MFA activity is crucial for maintaining the security and integrity of your organization's data and resources. This presentation will guide you through the key aspects of monitoring Azure AD MFA, from understanding activity data to generating custom reports and integrating with security tools.</a:t>
            </a:r>
            <a:endParaRPr lang="en-US" sz="1944" dirty="0"/>
          </a:p>
        </p:txBody>
      </p:sp>
      <p:sp>
        <p:nvSpPr>
          <p:cNvPr id="7" name="Shape 3"/>
          <p:cNvSpPr/>
          <p:nvPr/>
        </p:nvSpPr>
        <p:spPr>
          <a:xfrm>
            <a:off x="6350437" y="7083623"/>
            <a:ext cx="394930" cy="394930"/>
          </a:xfrm>
          <a:prstGeom prst="roundRect">
            <a:avLst>
              <a:gd name="adj" fmla="val 23151155"/>
            </a:avLst>
          </a:prstGeom>
          <a:noFill/>
          <a:ln w="7620">
            <a:solidFill>
              <a:srgbClr val="FFFFFF"/>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04837" y="667464"/>
            <a:ext cx="7934325" cy="1080135"/>
          </a:xfrm>
          <a:prstGeom prst="rect">
            <a:avLst/>
          </a:prstGeom>
          <a:noFill/>
          <a:ln/>
        </p:spPr>
        <p:txBody>
          <a:bodyPr wrap="square" rtlCol="0" anchor="t"/>
          <a:lstStyle/>
          <a:p>
            <a:pPr marL="0" indent="0">
              <a:lnSpc>
                <a:spcPts val="4253"/>
              </a:lnSpc>
              <a:buNone/>
            </a:pPr>
            <a:r>
              <a:rPr lang="en-US" sz="3402" b="1" dirty="0">
                <a:solidFill>
                  <a:srgbClr val="000000"/>
                </a:solidFill>
                <a:latin typeface="p22-mackinac-pro" pitchFamily="34" charset="0"/>
                <a:ea typeface="p22-mackinac-pro" pitchFamily="34" charset="-122"/>
                <a:cs typeface="p22-mackinac-pro" pitchFamily="34" charset="-120"/>
              </a:rPr>
              <a:t>Best Practices for Monitoring Azure AD MFA</a:t>
            </a:r>
            <a:endParaRPr lang="en-US" sz="3402" dirty="0"/>
          </a:p>
        </p:txBody>
      </p:sp>
      <p:sp>
        <p:nvSpPr>
          <p:cNvPr id="6" name="Shape 2"/>
          <p:cNvSpPr/>
          <p:nvPr/>
        </p:nvSpPr>
        <p:spPr>
          <a:xfrm>
            <a:off x="604837" y="2201108"/>
            <a:ext cx="388739" cy="388739"/>
          </a:xfrm>
          <a:prstGeom prst="roundRect">
            <a:avLst>
              <a:gd name="adj" fmla="val 18672"/>
            </a:avLst>
          </a:prstGeom>
          <a:solidFill>
            <a:srgbClr val="CCEEFF"/>
          </a:solidFill>
          <a:ln w="7620">
            <a:solidFill>
              <a:srgbClr val="B2D4E5"/>
            </a:solidFill>
            <a:prstDash val="solid"/>
          </a:ln>
        </p:spPr>
      </p:sp>
      <p:sp>
        <p:nvSpPr>
          <p:cNvPr id="7" name="Text 3"/>
          <p:cNvSpPr/>
          <p:nvPr/>
        </p:nvSpPr>
        <p:spPr>
          <a:xfrm>
            <a:off x="746522" y="2265878"/>
            <a:ext cx="105251"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1</a:t>
            </a:r>
            <a:endParaRPr lang="en-US" sz="2041" dirty="0"/>
          </a:p>
        </p:txBody>
      </p:sp>
      <p:sp>
        <p:nvSpPr>
          <p:cNvPr id="8" name="Text 4"/>
          <p:cNvSpPr/>
          <p:nvPr/>
        </p:nvSpPr>
        <p:spPr>
          <a:xfrm>
            <a:off x="1166336" y="2201108"/>
            <a:ext cx="3915370" cy="269915"/>
          </a:xfrm>
          <a:prstGeom prst="rect">
            <a:avLst/>
          </a:prstGeom>
          <a:noFill/>
          <a:ln/>
        </p:spPr>
        <p:txBody>
          <a:bodyPr wrap="none" rtlCol="0" anchor="t"/>
          <a:lstStyle/>
          <a:p>
            <a:pPr marL="0" indent="0">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Establish Comprehensive Monitoring</a:t>
            </a:r>
            <a:endParaRPr lang="en-US" sz="1701" dirty="0"/>
          </a:p>
        </p:txBody>
      </p:sp>
      <p:sp>
        <p:nvSpPr>
          <p:cNvPr id="9" name="Text 5"/>
          <p:cNvSpPr/>
          <p:nvPr/>
        </p:nvSpPr>
        <p:spPr>
          <a:xfrm>
            <a:off x="1166336" y="2574608"/>
            <a:ext cx="7372826" cy="553164"/>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Implement a holistic monitoring strategy that covers all aspects of Azure AD MFA, including activity logs, user registration, enforcement policies, and security events.</a:t>
            </a:r>
            <a:endParaRPr lang="en-US" sz="1361" dirty="0"/>
          </a:p>
        </p:txBody>
      </p:sp>
      <p:sp>
        <p:nvSpPr>
          <p:cNvPr id="10" name="Shape 6"/>
          <p:cNvSpPr/>
          <p:nvPr/>
        </p:nvSpPr>
        <p:spPr>
          <a:xfrm>
            <a:off x="604837" y="3494842"/>
            <a:ext cx="388739" cy="388739"/>
          </a:xfrm>
          <a:prstGeom prst="roundRect">
            <a:avLst>
              <a:gd name="adj" fmla="val 18672"/>
            </a:avLst>
          </a:prstGeom>
          <a:solidFill>
            <a:srgbClr val="CCEEFF"/>
          </a:solidFill>
          <a:ln w="7620">
            <a:solidFill>
              <a:srgbClr val="B2D4E5"/>
            </a:solidFill>
            <a:prstDash val="solid"/>
          </a:ln>
        </p:spPr>
      </p:sp>
      <p:sp>
        <p:nvSpPr>
          <p:cNvPr id="11" name="Text 7"/>
          <p:cNvSpPr/>
          <p:nvPr/>
        </p:nvSpPr>
        <p:spPr>
          <a:xfrm>
            <a:off x="723662" y="3559612"/>
            <a:ext cx="150971"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2</a:t>
            </a:r>
            <a:endParaRPr lang="en-US" sz="2041" dirty="0"/>
          </a:p>
        </p:txBody>
      </p:sp>
      <p:sp>
        <p:nvSpPr>
          <p:cNvPr id="12" name="Text 8"/>
          <p:cNvSpPr/>
          <p:nvPr/>
        </p:nvSpPr>
        <p:spPr>
          <a:xfrm>
            <a:off x="1166336" y="3494842"/>
            <a:ext cx="3537109" cy="269915"/>
          </a:xfrm>
          <a:prstGeom prst="rect">
            <a:avLst/>
          </a:prstGeom>
          <a:noFill/>
          <a:ln/>
        </p:spPr>
        <p:txBody>
          <a:bodyPr wrap="none" rtlCol="0" anchor="t"/>
          <a:lstStyle/>
          <a:p>
            <a:pPr marL="0" indent="0">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Leverage Analytics and Reporting</a:t>
            </a:r>
            <a:endParaRPr lang="en-US" sz="1701" dirty="0"/>
          </a:p>
        </p:txBody>
      </p:sp>
      <p:sp>
        <p:nvSpPr>
          <p:cNvPr id="13" name="Text 9"/>
          <p:cNvSpPr/>
          <p:nvPr/>
        </p:nvSpPr>
        <p:spPr>
          <a:xfrm>
            <a:off x="1166336" y="3868341"/>
            <a:ext cx="7372826" cy="829747"/>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Utilize advanced analytics and reporting capabilities to gain deeper insights into MFA usage patterns, identify security risks, and measure the overall effectiveness of your MFA implementation.</a:t>
            </a:r>
            <a:endParaRPr lang="en-US" sz="1361" dirty="0"/>
          </a:p>
        </p:txBody>
      </p:sp>
      <p:sp>
        <p:nvSpPr>
          <p:cNvPr id="14" name="Shape 10"/>
          <p:cNvSpPr/>
          <p:nvPr/>
        </p:nvSpPr>
        <p:spPr>
          <a:xfrm>
            <a:off x="604837" y="5065157"/>
            <a:ext cx="388739" cy="388739"/>
          </a:xfrm>
          <a:prstGeom prst="roundRect">
            <a:avLst>
              <a:gd name="adj" fmla="val 18672"/>
            </a:avLst>
          </a:prstGeom>
          <a:solidFill>
            <a:srgbClr val="CCEEFF"/>
          </a:solidFill>
          <a:ln w="7620">
            <a:solidFill>
              <a:srgbClr val="B2D4E5"/>
            </a:solidFill>
            <a:prstDash val="solid"/>
          </a:ln>
        </p:spPr>
      </p:sp>
      <p:sp>
        <p:nvSpPr>
          <p:cNvPr id="15" name="Text 11"/>
          <p:cNvSpPr/>
          <p:nvPr/>
        </p:nvSpPr>
        <p:spPr>
          <a:xfrm>
            <a:off x="721519" y="5129927"/>
            <a:ext cx="155377"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3</a:t>
            </a:r>
            <a:endParaRPr lang="en-US" sz="2041" dirty="0"/>
          </a:p>
        </p:txBody>
      </p:sp>
      <p:sp>
        <p:nvSpPr>
          <p:cNvPr id="16" name="Text 12"/>
          <p:cNvSpPr/>
          <p:nvPr/>
        </p:nvSpPr>
        <p:spPr>
          <a:xfrm>
            <a:off x="1166336" y="5065157"/>
            <a:ext cx="3646646" cy="269915"/>
          </a:xfrm>
          <a:prstGeom prst="rect">
            <a:avLst/>
          </a:prstGeom>
          <a:noFill/>
          <a:ln/>
        </p:spPr>
        <p:txBody>
          <a:bodyPr wrap="none" rtlCol="0" anchor="t"/>
          <a:lstStyle/>
          <a:p>
            <a:pPr marL="0" indent="0">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Integrate with Security Ecosystem</a:t>
            </a:r>
            <a:endParaRPr lang="en-US" sz="1701" dirty="0"/>
          </a:p>
        </p:txBody>
      </p:sp>
      <p:sp>
        <p:nvSpPr>
          <p:cNvPr id="17" name="Text 13"/>
          <p:cNvSpPr/>
          <p:nvPr/>
        </p:nvSpPr>
        <p:spPr>
          <a:xfrm>
            <a:off x="1166336" y="5438656"/>
            <a:ext cx="7372826" cy="829747"/>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Seamlessly integrate Azure AD MFA activity data with your broader security ecosystem, including SIEM, IAM, and SOAR tools, to enhance your security posture and streamline incident response.</a:t>
            </a:r>
            <a:endParaRPr lang="en-US" sz="1361" dirty="0"/>
          </a:p>
        </p:txBody>
      </p:sp>
      <p:sp>
        <p:nvSpPr>
          <p:cNvPr id="18" name="Shape 14"/>
          <p:cNvSpPr/>
          <p:nvPr/>
        </p:nvSpPr>
        <p:spPr>
          <a:xfrm>
            <a:off x="604837" y="6635472"/>
            <a:ext cx="388739" cy="388739"/>
          </a:xfrm>
          <a:prstGeom prst="roundRect">
            <a:avLst>
              <a:gd name="adj" fmla="val 18672"/>
            </a:avLst>
          </a:prstGeom>
          <a:solidFill>
            <a:srgbClr val="CCEEFF"/>
          </a:solidFill>
          <a:ln w="7620">
            <a:solidFill>
              <a:srgbClr val="B2D4E5"/>
            </a:solidFill>
            <a:prstDash val="solid"/>
          </a:ln>
        </p:spPr>
      </p:sp>
      <p:sp>
        <p:nvSpPr>
          <p:cNvPr id="19" name="Text 15"/>
          <p:cNvSpPr/>
          <p:nvPr/>
        </p:nvSpPr>
        <p:spPr>
          <a:xfrm>
            <a:off x="717471" y="6700242"/>
            <a:ext cx="163354"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4</a:t>
            </a:r>
            <a:endParaRPr lang="en-US" sz="2041" dirty="0"/>
          </a:p>
        </p:txBody>
      </p:sp>
      <p:sp>
        <p:nvSpPr>
          <p:cNvPr id="20" name="Text 16"/>
          <p:cNvSpPr/>
          <p:nvPr/>
        </p:nvSpPr>
        <p:spPr>
          <a:xfrm>
            <a:off x="1166336" y="6635472"/>
            <a:ext cx="3856553" cy="269915"/>
          </a:xfrm>
          <a:prstGeom prst="rect">
            <a:avLst/>
          </a:prstGeom>
          <a:noFill/>
          <a:ln/>
        </p:spPr>
        <p:txBody>
          <a:bodyPr wrap="none" rtlCol="0" anchor="t"/>
          <a:lstStyle/>
          <a:p>
            <a:pPr marL="0" indent="0">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Continuously Optimize and Improve</a:t>
            </a:r>
            <a:endParaRPr lang="en-US" sz="1701" dirty="0"/>
          </a:p>
        </p:txBody>
      </p:sp>
      <p:sp>
        <p:nvSpPr>
          <p:cNvPr id="21" name="Text 17"/>
          <p:cNvSpPr/>
          <p:nvPr/>
        </p:nvSpPr>
        <p:spPr>
          <a:xfrm>
            <a:off x="1166336" y="7008971"/>
            <a:ext cx="7372826" cy="553164"/>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Regularly review and refine your Azure AD MFA monitoring and reporting strategies to address evolving security threats, user needs, and business requirements.</a:t>
            </a:r>
            <a:endParaRPr lang="en-US" sz="136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701326"/>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160270"/>
          </a:xfrm>
          <a:prstGeom prst="rect">
            <a:avLst/>
          </a:prstGeom>
        </p:spPr>
      </p:pic>
      <p:sp>
        <p:nvSpPr>
          <p:cNvPr id="5" name="Text 1"/>
          <p:cNvSpPr/>
          <p:nvPr/>
        </p:nvSpPr>
        <p:spPr>
          <a:xfrm>
            <a:off x="2594967" y="2635448"/>
            <a:ext cx="7111008" cy="540068"/>
          </a:xfrm>
          <a:prstGeom prst="rect">
            <a:avLst/>
          </a:prstGeom>
          <a:noFill/>
          <a:ln/>
        </p:spPr>
        <p:txBody>
          <a:bodyPr wrap="none" rtlCol="0" anchor="t"/>
          <a:lstStyle/>
          <a:p>
            <a:pPr marL="0" indent="0">
              <a:lnSpc>
                <a:spcPts val="4253"/>
              </a:lnSpc>
              <a:buNone/>
            </a:pPr>
            <a:r>
              <a:rPr lang="en-US" sz="3402" b="1" dirty="0">
                <a:solidFill>
                  <a:srgbClr val="000000"/>
                </a:solidFill>
                <a:latin typeface="p22-mackinac-pro" pitchFamily="34" charset="0"/>
                <a:ea typeface="p22-mackinac-pro" pitchFamily="34" charset="-122"/>
                <a:cs typeface="p22-mackinac-pro" pitchFamily="34" charset="-120"/>
              </a:rPr>
              <a:t>Understanding MFA Activity Data</a:t>
            </a:r>
            <a:endParaRPr lang="en-US" sz="3402" dirty="0"/>
          </a:p>
        </p:txBody>
      </p:sp>
      <p:sp>
        <p:nvSpPr>
          <p:cNvPr id="6" name="Shape 2"/>
          <p:cNvSpPr/>
          <p:nvPr/>
        </p:nvSpPr>
        <p:spPr>
          <a:xfrm>
            <a:off x="2594967" y="5968722"/>
            <a:ext cx="9440347" cy="21550"/>
          </a:xfrm>
          <a:prstGeom prst="roundRect">
            <a:avLst>
              <a:gd name="adj" fmla="val 336822"/>
            </a:avLst>
          </a:prstGeom>
          <a:solidFill>
            <a:srgbClr val="B2D4E5"/>
          </a:solidFill>
          <a:ln/>
        </p:spPr>
      </p:sp>
      <p:sp>
        <p:nvSpPr>
          <p:cNvPr id="7" name="Shape 3"/>
          <p:cNvSpPr/>
          <p:nvPr/>
        </p:nvSpPr>
        <p:spPr>
          <a:xfrm>
            <a:off x="4901029" y="5363944"/>
            <a:ext cx="21550" cy="604838"/>
          </a:xfrm>
          <a:prstGeom prst="roundRect">
            <a:avLst>
              <a:gd name="adj" fmla="val 336822"/>
            </a:avLst>
          </a:prstGeom>
          <a:solidFill>
            <a:srgbClr val="B2D4E5"/>
          </a:solidFill>
          <a:ln/>
        </p:spPr>
      </p:sp>
      <p:sp>
        <p:nvSpPr>
          <p:cNvPr id="8" name="Shape 4"/>
          <p:cNvSpPr/>
          <p:nvPr/>
        </p:nvSpPr>
        <p:spPr>
          <a:xfrm>
            <a:off x="4717494" y="5774353"/>
            <a:ext cx="388739" cy="388739"/>
          </a:xfrm>
          <a:prstGeom prst="roundRect">
            <a:avLst>
              <a:gd name="adj" fmla="val 18672"/>
            </a:avLst>
          </a:prstGeom>
          <a:solidFill>
            <a:srgbClr val="CCEEFF"/>
          </a:solidFill>
          <a:ln w="7620">
            <a:solidFill>
              <a:srgbClr val="B2D4E5"/>
            </a:solidFill>
            <a:prstDash val="solid"/>
          </a:ln>
        </p:spPr>
      </p:sp>
      <p:sp>
        <p:nvSpPr>
          <p:cNvPr id="9" name="Text 5"/>
          <p:cNvSpPr/>
          <p:nvPr/>
        </p:nvSpPr>
        <p:spPr>
          <a:xfrm>
            <a:off x="4859179" y="5839123"/>
            <a:ext cx="105251"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1</a:t>
            </a:r>
            <a:endParaRPr lang="en-US" sz="2041" dirty="0"/>
          </a:p>
        </p:txBody>
      </p:sp>
      <p:sp>
        <p:nvSpPr>
          <p:cNvPr id="10" name="Text 6"/>
          <p:cNvSpPr/>
          <p:nvPr/>
        </p:nvSpPr>
        <p:spPr>
          <a:xfrm>
            <a:off x="3831669" y="3434715"/>
            <a:ext cx="2160270" cy="269915"/>
          </a:xfrm>
          <a:prstGeom prst="rect">
            <a:avLst/>
          </a:prstGeom>
          <a:noFill/>
          <a:ln/>
        </p:spPr>
        <p:txBody>
          <a:bodyPr wrap="none" rtlCol="0" anchor="t"/>
          <a:lstStyle/>
          <a:p>
            <a:pPr marL="0" indent="0" algn="ctr">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Sign-In Events</a:t>
            </a:r>
            <a:endParaRPr lang="en-US" sz="1701" dirty="0"/>
          </a:p>
        </p:txBody>
      </p:sp>
      <p:sp>
        <p:nvSpPr>
          <p:cNvPr id="11" name="Text 7"/>
          <p:cNvSpPr/>
          <p:nvPr/>
        </p:nvSpPr>
        <p:spPr>
          <a:xfrm>
            <a:off x="2767727" y="3808214"/>
            <a:ext cx="4288274" cy="1382911"/>
          </a:xfrm>
          <a:prstGeom prst="rect">
            <a:avLst/>
          </a:prstGeom>
          <a:noFill/>
          <a:ln/>
        </p:spPr>
        <p:txBody>
          <a:bodyPr wrap="square" rtlCol="0" anchor="t"/>
          <a:lstStyle/>
          <a:p>
            <a:pPr marL="0" indent="0" algn="ctr">
              <a:lnSpc>
                <a:spcPts val="2177"/>
              </a:lnSpc>
              <a:buNone/>
            </a:pPr>
            <a:r>
              <a:rPr lang="en-US" sz="1361" dirty="0">
                <a:solidFill>
                  <a:srgbClr val="272525"/>
                </a:solidFill>
                <a:latin typeface="Eudoxus Sans" pitchFamily="34" charset="0"/>
                <a:ea typeface="Eudoxus Sans" pitchFamily="34" charset="-122"/>
                <a:cs typeface="Eudoxus Sans" pitchFamily="34" charset="-120"/>
              </a:rPr>
              <a:t>Azure AD MFA generates detailed sign-in event logs that capture information about each authentication attempt, including the user, location, and the method of verification used (e.g., push notification, SMS, phone call).</a:t>
            </a:r>
            <a:endParaRPr lang="en-US" sz="1361" dirty="0"/>
          </a:p>
        </p:txBody>
      </p:sp>
      <p:sp>
        <p:nvSpPr>
          <p:cNvPr id="12" name="Shape 8"/>
          <p:cNvSpPr/>
          <p:nvPr/>
        </p:nvSpPr>
        <p:spPr>
          <a:xfrm>
            <a:off x="7304306" y="5968663"/>
            <a:ext cx="21550" cy="604838"/>
          </a:xfrm>
          <a:prstGeom prst="roundRect">
            <a:avLst>
              <a:gd name="adj" fmla="val 336822"/>
            </a:avLst>
          </a:prstGeom>
          <a:solidFill>
            <a:srgbClr val="B2D4E5"/>
          </a:solidFill>
          <a:ln/>
        </p:spPr>
      </p:sp>
      <p:sp>
        <p:nvSpPr>
          <p:cNvPr id="13" name="Shape 9"/>
          <p:cNvSpPr/>
          <p:nvPr/>
        </p:nvSpPr>
        <p:spPr>
          <a:xfrm>
            <a:off x="7120771" y="5774353"/>
            <a:ext cx="388739" cy="388739"/>
          </a:xfrm>
          <a:prstGeom prst="roundRect">
            <a:avLst>
              <a:gd name="adj" fmla="val 18672"/>
            </a:avLst>
          </a:prstGeom>
          <a:solidFill>
            <a:srgbClr val="CCEEFF"/>
          </a:solidFill>
          <a:ln w="7620">
            <a:solidFill>
              <a:srgbClr val="B2D4E5"/>
            </a:solidFill>
            <a:prstDash val="solid"/>
          </a:ln>
        </p:spPr>
      </p:sp>
      <p:sp>
        <p:nvSpPr>
          <p:cNvPr id="14" name="Text 10"/>
          <p:cNvSpPr/>
          <p:nvPr/>
        </p:nvSpPr>
        <p:spPr>
          <a:xfrm>
            <a:off x="7239595" y="5839123"/>
            <a:ext cx="150971"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2</a:t>
            </a:r>
            <a:endParaRPr lang="en-US" sz="2041" dirty="0"/>
          </a:p>
        </p:txBody>
      </p:sp>
      <p:sp>
        <p:nvSpPr>
          <p:cNvPr id="15" name="Text 11"/>
          <p:cNvSpPr/>
          <p:nvPr/>
        </p:nvSpPr>
        <p:spPr>
          <a:xfrm>
            <a:off x="5810012" y="6746319"/>
            <a:ext cx="3010138" cy="269915"/>
          </a:xfrm>
          <a:prstGeom prst="rect">
            <a:avLst/>
          </a:prstGeom>
          <a:noFill/>
          <a:ln/>
        </p:spPr>
        <p:txBody>
          <a:bodyPr wrap="none" rtlCol="0" anchor="t"/>
          <a:lstStyle/>
          <a:p>
            <a:pPr marL="0" indent="0" algn="ctr">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Registration and Enrollment</a:t>
            </a:r>
            <a:endParaRPr lang="en-US" sz="1701" dirty="0"/>
          </a:p>
        </p:txBody>
      </p:sp>
      <p:sp>
        <p:nvSpPr>
          <p:cNvPr id="16" name="Text 12"/>
          <p:cNvSpPr/>
          <p:nvPr/>
        </p:nvSpPr>
        <p:spPr>
          <a:xfrm>
            <a:off x="5171003" y="7119818"/>
            <a:ext cx="4288274" cy="1106329"/>
          </a:xfrm>
          <a:prstGeom prst="rect">
            <a:avLst/>
          </a:prstGeom>
          <a:noFill/>
          <a:ln/>
        </p:spPr>
        <p:txBody>
          <a:bodyPr wrap="square" rtlCol="0" anchor="t"/>
          <a:lstStyle/>
          <a:p>
            <a:pPr marL="0" indent="0" algn="ctr">
              <a:lnSpc>
                <a:spcPts val="2177"/>
              </a:lnSpc>
              <a:buNone/>
            </a:pPr>
            <a:r>
              <a:rPr lang="en-US" sz="1361" dirty="0">
                <a:solidFill>
                  <a:srgbClr val="272525"/>
                </a:solidFill>
                <a:latin typeface="Eudoxus Sans" pitchFamily="34" charset="0"/>
                <a:ea typeface="Eudoxus Sans" pitchFamily="34" charset="-122"/>
                <a:cs typeface="Eudoxus Sans" pitchFamily="34" charset="-120"/>
              </a:rPr>
              <a:t>The system also tracks when users register for and enroll in Azure AD MFA, providing insights into the adoption and usage of the security feature across your organization.</a:t>
            </a:r>
            <a:endParaRPr lang="en-US" sz="1361" dirty="0"/>
          </a:p>
        </p:txBody>
      </p:sp>
      <p:sp>
        <p:nvSpPr>
          <p:cNvPr id="17" name="Shape 13"/>
          <p:cNvSpPr/>
          <p:nvPr/>
        </p:nvSpPr>
        <p:spPr>
          <a:xfrm>
            <a:off x="9707582" y="5363944"/>
            <a:ext cx="21550" cy="604838"/>
          </a:xfrm>
          <a:prstGeom prst="roundRect">
            <a:avLst>
              <a:gd name="adj" fmla="val 336822"/>
            </a:avLst>
          </a:prstGeom>
          <a:solidFill>
            <a:srgbClr val="B2D4E5"/>
          </a:solidFill>
          <a:ln/>
        </p:spPr>
      </p:sp>
      <p:sp>
        <p:nvSpPr>
          <p:cNvPr id="18" name="Shape 14"/>
          <p:cNvSpPr/>
          <p:nvPr/>
        </p:nvSpPr>
        <p:spPr>
          <a:xfrm>
            <a:off x="9524048" y="5774353"/>
            <a:ext cx="388739" cy="388739"/>
          </a:xfrm>
          <a:prstGeom prst="roundRect">
            <a:avLst>
              <a:gd name="adj" fmla="val 18672"/>
            </a:avLst>
          </a:prstGeom>
          <a:solidFill>
            <a:srgbClr val="CCEEFF"/>
          </a:solidFill>
          <a:ln w="7620">
            <a:solidFill>
              <a:srgbClr val="B2D4E5"/>
            </a:solidFill>
            <a:prstDash val="solid"/>
          </a:ln>
        </p:spPr>
      </p:sp>
      <p:sp>
        <p:nvSpPr>
          <p:cNvPr id="19" name="Text 15"/>
          <p:cNvSpPr/>
          <p:nvPr/>
        </p:nvSpPr>
        <p:spPr>
          <a:xfrm>
            <a:off x="9640729" y="5839123"/>
            <a:ext cx="155377"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3</a:t>
            </a:r>
            <a:endParaRPr lang="en-US" sz="2041" dirty="0"/>
          </a:p>
        </p:txBody>
      </p:sp>
      <p:sp>
        <p:nvSpPr>
          <p:cNvPr id="20" name="Text 16"/>
          <p:cNvSpPr/>
          <p:nvPr/>
        </p:nvSpPr>
        <p:spPr>
          <a:xfrm>
            <a:off x="8598575" y="3434715"/>
            <a:ext cx="2239566" cy="269915"/>
          </a:xfrm>
          <a:prstGeom prst="rect">
            <a:avLst/>
          </a:prstGeom>
          <a:noFill/>
          <a:ln/>
        </p:spPr>
        <p:txBody>
          <a:bodyPr wrap="none" rtlCol="0" anchor="t"/>
          <a:lstStyle/>
          <a:p>
            <a:pPr marL="0" indent="0" algn="ctr">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Enforcement Policies</a:t>
            </a:r>
            <a:endParaRPr lang="en-US" sz="1701" dirty="0"/>
          </a:p>
        </p:txBody>
      </p:sp>
      <p:sp>
        <p:nvSpPr>
          <p:cNvPr id="21" name="Text 17"/>
          <p:cNvSpPr/>
          <p:nvPr/>
        </p:nvSpPr>
        <p:spPr>
          <a:xfrm>
            <a:off x="7574280" y="3808214"/>
            <a:ext cx="4288274" cy="1382911"/>
          </a:xfrm>
          <a:prstGeom prst="rect">
            <a:avLst/>
          </a:prstGeom>
          <a:noFill/>
          <a:ln/>
        </p:spPr>
        <p:txBody>
          <a:bodyPr wrap="square" rtlCol="0" anchor="t"/>
          <a:lstStyle/>
          <a:p>
            <a:pPr marL="0" indent="0" algn="ctr">
              <a:lnSpc>
                <a:spcPts val="2177"/>
              </a:lnSpc>
              <a:buNone/>
            </a:pPr>
            <a:r>
              <a:rPr lang="en-US" sz="1361" dirty="0">
                <a:solidFill>
                  <a:srgbClr val="272525"/>
                </a:solidFill>
                <a:latin typeface="Eudoxus Sans" pitchFamily="34" charset="0"/>
                <a:ea typeface="Eudoxus Sans" pitchFamily="34" charset="-122"/>
                <a:cs typeface="Eudoxus Sans" pitchFamily="34" charset="-120"/>
              </a:rPr>
              <a:t>Azure AD MFA activity logs include information about the enforcement of MFA policies, such as which users and applications are subject to MFA requirements and the conditions under which MFA is triggered.</a:t>
            </a:r>
            <a:endParaRPr lang="en-US" sz="136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1807964"/>
            <a:ext cx="9565124" cy="771525"/>
          </a:xfrm>
          <a:prstGeom prst="rect">
            <a:avLst/>
          </a:prstGeom>
          <a:noFill/>
          <a:ln/>
        </p:spPr>
        <p:txBody>
          <a:bodyPr wrap="non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Accessing MFA Activity Reports</a:t>
            </a:r>
            <a:endParaRPr lang="en-US" sz="4860" dirty="0"/>
          </a:p>
        </p:txBody>
      </p:sp>
      <p:sp>
        <p:nvSpPr>
          <p:cNvPr id="5" name="Text 2"/>
          <p:cNvSpPr/>
          <p:nvPr/>
        </p:nvSpPr>
        <p:spPr>
          <a:xfrm>
            <a:off x="864037" y="3196590"/>
            <a:ext cx="3086100" cy="385763"/>
          </a:xfrm>
          <a:prstGeom prst="rect">
            <a:avLst/>
          </a:prstGeom>
          <a:noFill/>
          <a:ln/>
        </p:spPr>
        <p:txBody>
          <a:bodyPr wrap="non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Azure Portal</a:t>
            </a:r>
            <a:endParaRPr lang="en-US" sz="2430" dirty="0"/>
          </a:p>
        </p:txBody>
      </p:sp>
      <p:sp>
        <p:nvSpPr>
          <p:cNvPr id="6" name="Text 3"/>
          <p:cNvSpPr/>
          <p:nvPr/>
        </p:nvSpPr>
        <p:spPr>
          <a:xfrm>
            <a:off x="864037" y="3829169"/>
            <a:ext cx="3898821" cy="1975247"/>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Azure AD administrators can access MFA activity reports directly in the Azure Portal, which provides a user-friendly interface for viewing and filtering the data.</a:t>
            </a:r>
            <a:endParaRPr lang="en-US" sz="1944" dirty="0"/>
          </a:p>
        </p:txBody>
      </p:sp>
      <p:sp>
        <p:nvSpPr>
          <p:cNvPr id="7" name="Text 4"/>
          <p:cNvSpPr/>
          <p:nvPr/>
        </p:nvSpPr>
        <p:spPr>
          <a:xfrm>
            <a:off x="5372695" y="3196590"/>
            <a:ext cx="3086100" cy="385763"/>
          </a:xfrm>
          <a:prstGeom prst="rect">
            <a:avLst/>
          </a:prstGeom>
          <a:noFill/>
          <a:ln/>
        </p:spPr>
        <p:txBody>
          <a:bodyPr wrap="non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Microsoft Graph API</a:t>
            </a:r>
            <a:endParaRPr lang="en-US" sz="2430" dirty="0"/>
          </a:p>
        </p:txBody>
      </p:sp>
      <p:sp>
        <p:nvSpPr>
          <p:cNvPr id="8" name="Text 5"/>
          <p:cNvSpPr/>
          <p:nvPr/>
        </p:nvSpPr>
        <p:spPr>
          <a:xfrm>
            <a:off x="5372695" y="3829169"/>
            <a:ext cx="3898821" cy="2370296"/>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For more advanced reporting and integration with external systems, you can leverage the Microsoft Graph API to programmatically retrieve and analyze MFA activity data.</a:t>
            </a:r>
            <a:endParaRPr lang="en-US" sz="1944" dirty="0"/>
          </a:p>
        </p:txBody>
      </p:sp>
      <p:sp>
        <p:nvSpPr>
          <p:cNvPr id="9" name="Text 6"/>
          <p:cNvSpPr/>
          <p:nvPr/>
        </p:nvSpPr>
        <p:spPr>
          <a:xfrm>
            <a:off x="9881354" y="3196590"/>
            <a:ext cx="3086100" cy="385763"/>
          </a:xfrm>
          <a:prstGeom prst="rect">
            <a:avLst/>
          </a:prstGeom>
          <a:noFill/>
          <a:ln/>
        </p:spPr>
        <p:txBody>
          <a:bodyPr wrap="non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Azure Monitor</a:t>
            </a:r>
            <a:endParaRPr lang="en-US" sz="2430" dirty="0"/>
          </a:p>
        </p:txBody>
      </p:sp>
      <p:sp>
        <p:nvSpPr>
          <p:cNvPr id="10" name="Text 7"/>
          <p:cNvSpPr/>
          <p:nvPr/>
        </p:nvSpPr>
        <p:spPr>
          <a:xfrm>
            <a:off x="9881354" y="3829169"/>
            <a:ext cx="3898821" cy="1975247"/>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Azure Monitor allows you to collect, analyze, and act on telemetry data, including Azure AD MFA activity, to gain deeper insights and set up custom alerts.</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091238" y="1214080"/>
            <a:ext cx="6392228" cy="540068"/>
          </a:xfrm>
          <a:prstGeom prst="rect">
            <a:avLst/>
          </a:prstGeom>
          <a:noFill/>
          <a:ln/>
        </p:spPr>
        <p:txBody>
          <a:bodyPr wrap="none" rtlCol="0" anchor="t"/>
          <a:lstStyle/>
          <a:p>
            <a:pPr marL="0" indent="0">
              <a:lnSpc>
                <a:spcPts val="4253"/>
              </a:lnSpc>
              <a:buNone/>
            </a:pPr>
            <a:r>
              <a:rPr lang="en-US" sz="3402" b="1" dirty="0">
                <a:solidFill>
                  <a:srgbClr val="000000"/>
                </a:solidFill>
                <a:latin typeface="p22-mackinac-pro" pitchFamily="34" charset="0"/>
                <a:ea typeface="p22-mackinac-pro" pitchFamily="34" charset="-122"/>
                <a:cs typeface="p22-mackinac-pro" pitchFamily="34" charset="-120"/>
              </a:rPr>
              <a:t>Analyzing MFA Usage Patterns</a:t>
            </a:r>
            <a:endParaRPr lang="en-US" sz="3402" dirty="0"/>
          </a:p>
        </p:txBody>
      </p:sp>
      <p:sp>
        <p:nvSpPr>
          <p:cNvPr id="6" name="Shape 2"/>
          <p:cNvSpPr/>
          <p:nvPr/>
        </p:nvSpPr>
        <p:spPr>
          <a:xfrm>
            <a:off x="6091238" y="2207657"/>
            <a:ext cx="388739" cy="388739"/>
          </a:xfrm>
          <a:prstGeom prst="roundRect">
            <a:avLst>
              <a:gd name="adj" fmla="val 18672"/>
            </a:avLst>
          </a:prstGeom>
          <a:solidFill>
            <a:srgbClr val="CCEEFF"/>
          </a:solidFill>
          <a:ln w="7620">
            <a:solidFill>
              <a:srgbClr val="B2D4E5"/>
            </a:solidFill>
            <a:prstDash val="solid"/>
          </a:ln>
        </p:spPr>
      </p:sp>
      <p:sp>
        <p:nvSpPr>
          <p:cNvPr id="7" name="Text 3"/>
          <p:cNvSpPr/>
          <p:nvPr/>
        </p:nvSpPr>
        <p:spPr>
          <a:xfrm>
            <a:off x="6232922" y="2272427"/>
            <a:ext cx="105251"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1</a:t>
            </a:r>
            <a:endParaRPr lang="en-US" sz="2041" dirty="0"/>
          </a:p>
        </p:txBody>
      </p:sp>
      <p:sp>
        <p:nvSpPr>
          <p:cNvPr id="8" name="Text 4"/>
          <p:cNvSpPr/>
          <p:nvPr/>
        </p:nvSpPr>
        <p:spPr>
          <a:xfrm>
            <a:off x="6652736" y="2207657"/>
            <a:ext cx="3198019" cy="269915"/>
          </a:xfrm>
          <a:prstGeom prst="rect">
            <a:avLst/>
          </a:prstGeom>
          <a:noFill/>
          <a:ln/>
        </p:spPr>
        <p:txBody>
          <a:bodyPr wrap="none" rtlCol="0" anchor="t"/>
          <a:lstStyle/>
          <a:p>
            <a:pPr marL="0" indent="0">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Successful vs. Failed Attempts</a:t>
            </a:r>
            <a:endParaRPr lang="en-US" sz="1701" dirty="0"/>
          </a:p>
        </p:txBody>
      </p:sp>
      <p:sp>
        <p:nvSpPr>
          <p:cNvPr id="9" name="Text 5"/>
          <p:cNvSpPr/>
          <p:nvPr/>
        </p:nvSpPr>
        <p:spPr>
          <a:xfrm>
            <a:off x="6652736" y="2581156"/>
            <a:ext cx="7372826" cy="553164"/>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Analyze the ratio of successful to failed MFA attempts to identify potential security issues or user experience problems.</a:t>
            </a:r>
            <a:endParaRPr lang="en-US" sz="1361" dirty="0"/>
          </a:p>
        </p:txBody>
      </p:sp>
      <p:sp>
        <p:nvSpPr>
          <p:cNvPr id="10" name="Shape 6"/>
          <p:cNvSpPr/>
          <p:nvPr/>
        </p:nvSpPr>
        <p:spPr>
          <a:xfrm>
            <a:off x="6091238" y="3501390"/>
            <a:ext cx="388739" cy="388739"/>
          </a:xfrm>
          <a:prstGeom prst="roundRect">
            <a:avLst>
              <a:gd name="adj" fmla="val 18672"/>
            </a:avLst>
          </a:prstGeom>
          <a:solidFill>
            <a:srgbClr val="CCEEFF"/>
          </a:solidFill>
          <a:ln w="7620">
            <a:solidFill>
              <a:srgbClr val="B2D4E5"/>
            </a:solidFill>
            <a:prstDash val="solid"/>
          </a:ln>
        </p:spPr>
      </p:sp>
      <p:sp>
        <p:nvSpPr>
          <p:cNvPr id="11" name="Text 7"/>
          <p:cNvSpPr/>
          <p:nvPr/>
        </p:nvSpPr>
        <p:spPr>
          <a:xfrm>
            <a:off x="6210062" y="3566160"/>
            <a:ext cx="150971"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2</a:t>
            </a:r>
            <a:endParaRPr lang="en-US" sz="2041" dirty="0"/>
          </a:p>
        </p:txBody>
      </p:sp>
      <p:sp>
        <p:nvSpPr>
          <p:cNvPr id="12" name="Text 8"/>
          <p:cNvSpPr/>
          <p:nvPr/>
        </p:nvSpPr>
        <p:spPr>
          <a:xfrm>
            <a:off x="6652736" y="3501390"/>
            <a:ext cx="2793087" cy="269915"/>
          </a:xfrm>
          <a:prstGeom prst="rect">
            <a:avLst/>
          </a:prstGeom>
          <a:noFill/>
          <a:ln/>
        </p:spPr>
        <p:txBody>
          <a:bodyPr wrap="none" rtlCol="0" anchor="t"/>
          <a:lstStyle/>
          <a:p>
            <a:pPr marL="0" indent="0">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Verification Methods Used</a:t>
            </a:r>
            <a:endParaRPr lang="en-US" sz="1701" dirty="0"/>
          </a:p>
        </p:txBody>
      </p:sp>
      <p:sp>
        <p:nvSpPr>
          <p:cNvPr id="13" name="Text 9"/>
          <p:cNvSpPr/>
          <p:nvPr/>
        </p:nvSpPr>
        <p:spPr>
          <a:xfrm>
            <a:off x="6652736" y="3874889"/>
            <a:ext cx="7372826" cy="553164"/>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Understand which MFA verification methods (e.g., push notification, SMS, phone call) are most commonly used, as this can inform your MFA policies and user education efforts.</a:t>
            </a:r>
            <a:endParaRPr lang="en-US" sz="1361" dirty="0"/>
          </a:p>
        </p:txBody>
      </p:sp>
      <p:sp>
        <p:nvSpPr>
          <p:cNvPr id="14" name="Shape 10"/>
          <p:cNvSpPr/>
          <p:nvPr/>
        </p:nvSpPr>
        <p:spPr>
          <a:xfrm>
            <a:off x="6091238" y="4795123"/>
            <a:ext cx="388739" cy="388739"/>
          </a:xfrm>
          <a:prstGeom prst="roundRect">
            <a:avLst>
              <a:gd name="adj" fmla="val 18672"/>
            </a:avLst>
          </a:prstGeom>
          <a:solidFill>
            <a:srgbClr val="CCEEFF"/>
          </a:solidFill>
          <a:ln w="7620">
            <a:solidFill>
              <a:srgbClr val="B2D4E5"/>
            </a:solidFill>
            <a:prstDash val="solid"/>
          </a:ln>
        </p:spPr>
      </p:sp>
      <p:sp>
        <p:nvSpPr>
          <p:cNvPr id="15" name="Text 11"/>
          <p:cNvSpPr/>
          <p:nvPr/>
        </p:nvSpPr>
        <p:spPr>
          <a:xfrm>
            <a:off x="6207919" y="4859893"/>
            <a:ext cx="155377"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3</a:t>
            </a:r>
            <a:endParaRPr lang="en-US" sz="2041" dirty="0"/>
          </a:p>
        </p:txBody>
      </p:sp>
      <p:sp>
        <p:nvSpPr>
          <p:cNvPr id="16" name="Text 12"/>
          <p:cNvSpPr/>
          <p:nvPr/>
        </p:nvSpPr>
        <p:spPr>
          <a:xfrm>
            <a:off x="6652736" y="4795123"/>
            <a:ext cx="2160270" cy="269915"/>
          </a:xfrm>
          <a:prstGeom prst="rect">
            <a:avLst/>
          </a:prstGeom>
          <a:noFill/>
          <a:ln/>
        </p:spPr>
        <p:txBody>
          <a:bodyPr wrap="none" rtlCol="0" anchor="t"/>
          <a:lstStyle/>
          <a:p>
            <a:pPr marL="0" indent="0">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Temporal Patterns</a:t>
            </a:r>
            <a:endParaRPr lang="en-US" sz="1701" dirty="0"/>
          </a:p>
        </p:txBody>
      </p:sp>
      <p:sp>
        <p:nvSpPr>
          <p:cNvPr id="17" name="Text 13"/>
          <p:cNvSpPr/>
          <p:nvPr/>
        </p:nvSpPr>
        <p:spPr>
          <a:xfrm>
            <a:off x="6652736" y="5168622"/>
            <a:ext cx="7372826" cy="553164"/>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Identify any patterns or spikes in MFA activity over time, which may reveal seasonal trends or suspicious behavior that requires further investigation.</a:t>
            </a:r>
            <a:endParaRPr lang="en-US" sz="1361" dirty="0"/>
          </a:p>
        </p:txBody>
      </p:sp>
      <p:sp>
        <p:nvSpPr>
          <p:cNvPr id="18" name="Shape 14"/>
          <p:cNvSpPr/>
          <p:nvPr/>
        </p:nvSpPr>
        <p:spPr>
          <a:xfrm>
            <a:off x="6091238" y="6088856"/>
            <a:ext cx="388739" cy="388739"/>
          </a:xfrm>
          <a:prstGeom prst="roundRect">
            <a:avLst>
              <a:gd name="adj" fmla="val 18672"/>
            </a:avLst>
          </a:prstGeom>
          <a:solidFill>
            <a:srgbClr val="CCEEFF"/>
          </a:solidFill>
          <a:ln w="7620">
            <a:solidFill>
              <a:srgbClr val="B2D4E5"/>
            </a:solidFill>
            <a:prstDash val="solid"/>
          </a:ln>
        </p:spPr>
      </p:sp>
      <p:sp>
        <p:nvSpPr>
          <p:cNvPr id="19" name="Text 15"/>
          <p:cNvSpPr/>
          <p:nvPr/>
        </p:nvSpPr>
        <p:spPr>
          <a:xfrm>
            <a:off x="6203871" y="6153626"/>
            <a:ext cx="163354" cy="259199"/>
          </a:xfrm>
          <a:prstGeom prst="rect">
            <a:avLst/>
          </a:prstGeom>
          <a:noFill/>
          <a:ln/>
        </p:spPr>
        <p:txBody>
          <a:bodyPr wrap="none" rtlCol="0" anchor="t"/>
          <a:lstStyle/>
          <a:p>
            <a:pPr marL="0" indent="0" algn="ctr">
              <a:lnSpc>
                <a:spcPts val="2041"/>
              </a:lnSpc>
              <a:buNone/>
            </a:pPr>
            <a:r>
              <a:rPr lang="en-US" sz="2041" b="1" dirty="0">
                <a:solidFill>
                  <a:srgbClr val="272525"/>
                </a:solidFill>
                <a:latin typeface="p22-mackinac-pro" pitchFamily="34" charset="0"/>
                <a:ea typeface="p22-mackinac-pro" pitchFamily="34" charset="-122"/>
                <a:cs typeface="p22-mackinac-pro" pitchFamily="34" charset="-120"/>
              </a:rPr>
              <a:t>4</a:t>
            </a:r>
            <a:endParaRPr lang="en-US" sz="2041" dirty="0"/>
          </a:p>
        </p:txBody>
      </p:sp>
      <p:sp>
        <p:nvSpPr>
          <p:cNvPr id="20" name="Text 16"/>
          <p:cNvSpPr/>
          <p:nvPr/>
        </p:nvSpPr>
        <p:spPr>
          <a:xfrm>
            <a:off x="6652736" y="6088856"/>
            <a:ext cx="2561511" cy="269915"/>
          </a:xfrm>
          <a:prstGeom prst="rect">
            <a:avLst/>
          </a:prstGeom>
          <a:noFill/>
          <a:ln/>
        </p:spPr>
        <p:txBody>
          <a:bodyPr wrap="none" rtlCol="0" anchor="t"/>
          <a:lstStyle/>
          <a:p>
            <a:pPr marL="0" indent="0">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Geographic Distribution</a:t>
            </a:r>
            <a:endParaRPr lang="en-US" sz="1701" dirty="0"/>
          </a:p>
        </p:txBody>
      </p:sp>
      <p:sp>
        <p:nvSpPr>
          <p:cNvPr id="21" name="Text 17"/>
          <p:cNvSpPr/>
          <p:nvPr/>
        </p:nvSpPr>
        <p:spPr>
          <a:xfrm>
            <a:off x="6652736" y="6462355"/>
            <a:ext cx="7372826" cy="553164"/>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Examine the geographic distribution of MFA activity to detect any unusual login patterns that could indicate potential security risks.</a:t>
            </a: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461498"/>
          </a:xfrm>
          <a:prstGeom prst="rect">
            <a:avLst/>
          </a:prstGeom>
        </p:spPr>
      </p:pic>
      <p:sp>
        <p:nvSpPr>
          <p:cNvPr id="5" name="Text 1"/>
          <p:cNvSpPr/>
          <p:nvPr/>
        </p:nvSpPr>
        <p:spPr>
          <a:xfrm>
            <a:off x="1936671" y="3012162"/>
            <a:ext cx="8148518" cy="615315"/>
          </a:xfrm>
          <a:prstGeom prst="rect">
            <a:avLst/>
          </a:prstGeom>
          <a:noFill/>
          <a:ln/>
        </p:spPr>
        <p:txBody>
          <a:bodyPr wrap="none" rtlCol="0" anchor="t"/>
          <a:lstStyle/>
          <a:p>
            <a:pPr marL="0" indent="0">
              <a:lnSpc>
                <a:spcPts val="4846"/>
              </a:lnSpc>
              <a:buNone/>
            </a:pPr>
            <a:r>
              <a:rPr lang="en-US" sz="3877" b="1" dirty="0">
                <a:solidFill>
                  <a:srgbClr val="000000"/>
                </a:solidFill>
                <a:latin typeface="p22-mackinac-pro" pitchFamily="34" charset="0"/>
                <a:ea typeface="p22-mackinac-pro" pitchFamily="34" charset="-122"/>
                <a:cs typeface="p22-mackinac-pro" pitchFamily="34" charset="-120"/>
              </a:rPr>
              <a:t>Identifying High-Risk MFA Events</a:t>
            </a:r>
            <a:endParaRPr lang="en-US" sz="3877" dirty="0"/>
          </a:p>
        </p:txBody>
      </p:sp>
      <p:sp>
        <p:nvSpPr>
          <p:cNvPr id="6" name="Shape 2"/>
          <p:cNvSpPr/>
          <p:nvPr/>
        </p:nvSpPr>
        <p:spPr>
          <a:xfrm>
            <a:off x="1936671" y="3922752"/>
            <a:ext cx="5280184" cy="1779627"/>
          </a:xfrm>
          <a:prstGeom prst="roundRect">
            <a:avLst>
              <a:gd name="adj" fmla="val 4648"/>
            </a:avLst>
          </a:prstGeom>
          <a:solidFill>
            <a:srgbClr val="CCEEFF"/>
          </a:solidFill>
          <a:ln w="7620">
            <a:solidFill>
              <a:srgbClr val="B2D4E5"/>
            </a:solidFill>
            <a:prstDash val="solid"/>
          </a:ln>
        </p:spPr>
      </p:sp>
      <p:sp>
        <p:nvSpPr>
          <p:cNvPr id="7" name="Text 3"/>
          <p:cNvSpPr/>
          <p:nvPr/>
        </p:nvSpPr>
        <p:spPr>
          <a:xfrm>
            <a:off x="2141101" y="4127183"/>
            <a:ext cx="3000018" cy="307538"/>
          </a:xfrm>
          <a:prstGeom prst="rect">
            <a:avLst/>
          </a:prstGeom>
          <a:noFill/>
          <a:ln/>
        </p:spPr>
        <p:txBody>
          <a:bodyPr wrap="none" rtlCol="0" anchor="t"/>
          <a:lstStyle/>
          <a:p>
            <a:pPr marL="0" indent="0">
              <a:lnSpc>
                <a:spcPts val="2423"/>
              </a:lnSpc>
              <a:buNone/>
            </a:pPr>
            <a:r>
              <a:rPr lang="en-US" sz="1938" b="1" dirty="0">
                <a:solidFill>
                  <a:srgbClr val="272525"/>
                </a:solidFill>
                <a:latin typeface="p22-mackinac-pro" pitchFamily="34" charset="0"/>
                <a:ea typeface="p22-mackinac-pro" pitchFamily="34" charset="-122"/>
                <a:cs typeface="p22-mackinac-pro" pitchFamily="34" charset="-120"/>
              </a:rPr>
              <a:t>Multiple Failed Attempts</a:t>
            </a:r>
            <a:endParaRPr lang="en-US" sz="1938" dirty="0"/>
          </a:p>
        </p:txBody>
      </p:sp>
      <p:sp>
        <p:nvSpPr>
          <p:cNvPr id="8" name="Text 4"/>
          <p:cNvSpPr/>
          <p:nvPr/>
        </p:nvSpPr>
        <p:spPr>
          <a:xfrm>
            <a:off x="2141101" y="4552831"/>
            <a:ext cx="4871323" cy="945118"/>
          </a:xfrm>
          <a:prstGeom prst="rect">
            <a:avLst/>
          </a:prstGeom>
          <a:noFill/>
          <a:ln/>
        </p:spPr>
        <p:txBody>
          <a:bodyPr wrap="square" rtlCol="0" anchor="t"/>
          <a:lstStyle/>
          <a:p>
            <a:pPr marL="0" indent="0">
              <a:lnSpc>
                <a:spcPts val="2481"/>
              </a:lnSpc>
              <a:buNone/>
            </a:pPr>
            <a:r>
              <a:rPr lang="en-US" sz="1551" dirty="0">
                <a:solidFill>
                  <a:srgbClr val="272525"/>
                </a:solidFill>
                <a:latin typeface="Eudoxus Sans" pitchFamily="34" charset="0"/>
                <a:ea typeface="Eudoxus Sans" pitchFamily="34" charset="-122"/>
                <a:cs typeface="Eudoxus Sans" pitchFamily="34" charset="-120"/>
              </a:rPr>
              <a:t>Monitor for multiple failed MFA attempts, as this could indicate an unauthorized user trying to gain access to the system.</a:t>
            </a:r>
            <a:endParaRPr lang="en-US" sz="1551" dirty="0"/>
          </a:p>
        </p:txBody>
      </p:sp>
      <p:sp>
        <p:nvSpPr>
          <p:cNvPr id="9" name="Shape 5"/>
          <p:cNvSpPr/>
          <p:nvPr/>
        </p:nvSpPr>
        <p:spPr>
          <a:xfrm>
            <a:off x="7413665" y="3922752"/>
            <a:ext cx="5280184" cy="1779627"/>
          </a:xfrm>
          <a:prstGeom prst="roundRect">
            <a:avLst>
              <a:gd name="adj" fmla="val 4648"/>
            </a:avLst>
          </a:prstGeom>
          <a:solidFill>
            <a:srgbClr val="CCEEFF"/>
          </a:solidFill>
          <a:ln w="7620">
            <a:solidFill>
              <a:srgbClr val="B2D4E5"/>
            </a:solidFill>
            <a:prstDash val="solid"/>
          </a:ln>
        </p:spPr>
      </p:sp>
      <p:sp>
        <p:nvSpPr>
          <p:cNvPr id="10" name="Text 6"/>
          <p:cNvSpPr/>
          <p:nvPr/>
        </p:nvSpPr>
        <p:spPr>
          <a:xfrm>
            <a:off x="7618095" y="4127183"/>
            <a:ext cx="3593187" cy="307538"/>
          </a:xfrm>
          <a:prstGeom prst="rect">
            <a:avLst/>
          </a:prstGeom>
          <a:noFill/>
          <a:ln/>
        </p:spPr>
        <p:txBody>
          <a:bodyPr wrap="none" rtlCol="0" anchor="t"/>
          <a:lstStyle/>
          <a:p>
            <a:pPr marL="0" indent="0">
              <a:lnSpc>
                <a:spcPts val="2423"/>
              </a:lnSpc>
              <a:buNone/>
            </a:pPr>
            <a:r>
              <a:rPr lang="en-US" sz="1938" b="1" dirty="0">
                <a:solidFill>
                  <a:srgbClr val="272525"/>
                </a:solidFill>
                <a:latin typeface="p22-mackinac-pro" pitchFamily="34" charset="0"/>
                <a:ea typeface="p22-mackinac-pro" pitchFamily="34" charset="-122"/>
                <a:cs typeface="p22-mackinac-pro" pitchFamily="34" charset="-120"/>
              </a:rPr>
              <a:t>Unusual Verification Methods</a:t>
            </a:r>
            <a:endParaRPr lang="en-US" sz="1938" dirty="0"/>
          </a:p>
        </p:txBody>
      </p:sp>
      <p:sp>
        <p:nvSpPr>
          <p:cNvPr id="11" name="Text 7"/>
          <p:cNvSpPr/>
          <p:nvPr/>
        </p:nvSpPr>
        <p:spPr>
          <a:xfrm>
            <a:off x="7618095" y="4552831"/>
            <a:ext cx="4871323" cy="945118"/>
          </a:xfrm>
          <a:prstGeom prst="rect">
            <a:avLst/>
          </a:prstGeom>
          <a:noFill/>
          <a:ln/>
        </p:spPr>
        <p:txBody>
          <a:bodyPr wrap="square" rtlCol="0" anchor="t"/>
          <a:lstStyle/>
          <a:p>
            <a:pPr marL="0" indent="0">
              <a:lnSpc>
                <a:spcPts val="2481"/>
              </a:lnSpc>
              <a:buNone/>
            </a:pPr>
            <a:r>
              <a:rPr lang="en-US" sz="1551" dirty="0">
                <a:solidFill>
                  <a:srgbClr val="272525"/>
                </a:solidFill>
                <a:latin typeface="Eudoxus Sans" pitchFamily="34" charset="0"/>
                <a:ea typeface="Eudoxus Sans" pitchFamily="34" charset="-122"/>
                <a:cs typeface="Eudoxus Sans" pitchFamily="34" charset="-120"/>
              </a:rPr>
              <a:t>Be alert for the use of uncommon or unexpected MFA verification methods, as this may suggest a security breach or compromised user account.</a:t>
            </a:r>
            <a:endParaRPr lang="en-US" sz="1551" dirty="0"/>
          </a:p>
        </p:txBody>
      </p:sp>
      <p:sp>
        <p:nvSpPr>
          <p:cNvPr id="12" name="Shape 8"/>
          <p:cNvSpPr/>
          <p:nvPr/>
        </p:nvSpPr>
        <p:spPr>
          <a:xfrm>
            <a:off x="1936671" y="5899190"/>
            <a:ext cx="5280184" cy="1779627"/>
          </a:xfrm>
          <a:prstGeom prst="roundRect">
            <a:avLst>
              <a:gd name="adj" fmla="val 4648"/>
            </a:avLst>
          </a:prstGeom>
          <a:solidFill>
            <a:srgbClr val="CCEEFF"/>
          </a:solidFill>
          <a:ln w="7620">
            <a:solidFill>
              <a:srgbClr val="B2D4E5"/>
            </a:solidFill>
            <a:prstDash val="solid"/>
          </a:ln>
        </p:spPr>
      </p:sp>
      <p:sp>
        <p:nvSpPr>
          <p:cNvPr id="13" name="Text 9"/>
          <p:cNvSpPr/>
          <p:nvPr/>
        </p:nvSpPr>
        <p:spPr>
          <a:xfrm>
            <a:off x="2141101" y="6103620"/>
            <a:ext cx="2669500" cy="307538"/>
          </a:xfrm>
          <a:prstGeom prst="rect">
            <a:avLst/>
          </a:prstGeom>
          <a:noFill/>
          <a:ln/>
        </p:spPr>
        <p:txBody>
          <a:bodyPr wrap="none" rtlCol="0" anchor="t"/>
          <a:lstStyle/>
          <a:p>
            <a:pPr marL="0" indent="0">
              <a:lnSpc>
                <a:spcPts val="2423"/>
              </a:lnSpc>
              <a:buNone/>
            </a:pPr>
            <a:r>
              <a:rPr lang="en-US" sz="1938" b="1" dirty="0">
                <a:solidFill>
                  <a:srgbClr val="272525"/>
                </a:solidFill>
                <a:latin typeface="p22-mackinac-pro" pitchFamily="34" charset="0"/>
                <a:ea typeface="p22-mackinac-pro" pitchFamily="34" charset="-122"/>
                <a:cs typeface="p22-mackinac-pro" pitchFamily="34" charset="-120"/>
              </a:rPr>
              <a:t>Locations and Devices</a:t>
            </a:r>
            <a:endParaRPr lang="en-US" sz="1938" dirty="0"/>
          </a:p>
        </p:txBody>
      </p:sp>
      <p:sp>
        <p:nvSpPr>
          <p:cNvPr id="14" name="Text 10"/>
          <p:cNvSpPr/>
          <p:nvPr/>
        </p:nvSpPr>
        <p:spPr>
          <a:xfrm>
            <a:off x="2141101" y="6529268"/>
            <a:ext cx="4871323" cy="945118"/>
          </a:xfrm>
          <a:prstGeom prst="rect">
            <a:avLst/>
          </a:prstGeom>
          <a:noFill/>
          <a:ln/>
        </p:spPr>
        <p:txBody>
          <a:bodyPr wrap="square" rtlCol="0" anchor="t"/>
          <a:lstStyle/>
          <a:p>
            <a:pPr marL="0" indent="0">
              <a:lnSpc>
                <a:spcPts val="2481"/>
              </a:lnSpc>
              <a:buNone/>
            </a:pPr>
            <a:r>
              <a:rPr lang="en-US" sz="1551" dirty="0">
                <a:solidFill>
                  <a:srgbClr val="272525"/>
                </a:solidFill>
                <a:latin typeface="Eudoxus Sans" pitchFamily="34" charset="0"/>
                <a:ea typeface="Eudoxus Sans" pitchFamily="34" charset="-122"/>
                <a:cs typeface="Eudoxus Sans" pitchFamily="34" charset="-120"/>
              </a:rPr>
              <a:t>Analyze the locations and devices associated with MFA events, looking for anything out of the ordinary that could indicate a security threat.</a:t>
            </a:r>
            <a:endParaRPr lang="en-US" sz="1551" dirty="0"/>
          </a:p>
        </p:txBody>
      </p:sp>
      <p:sp>
        <p:nvSpPr>
          <p:cNvPr id="15" name="Shape 11"/>
          <p:cNvSpPr/>
          <p:nvPr/>
        </p:nvSpPr>
        <p:spPr>
          <a:xfrm>
            <a:off x="7413665" y="5899190"/>
            <a:ext cx="5280184" cy="1779627"/>
          </a:xfrm>
          <a:prstGeom prst="roundRect">
            <a:avLst>
              <a:gd name="adj" fmla="val 4648"/>
            </a:avLst>
          </a:prstGeom>
          <a:solidFill>
            <a:srgbClr val="CCEEFF"/>
          </a:solidFill>
          <a:ln w="7620">
            <a:solidFill>
              <a:srgbClr val="B2D4E5"/>
            </a:solidFill>
            <a:prstDash val="solid"/>
          </a:ln>
        </p:spPr>
      </p:sp>
      <p:sp>
        <p:nvSpPr>
          <p:cNvPr id="16" name="Text 12"/>
          <p:cNvSpPr/>
          <p:nvPr/>
        </p:nvSpPr>
        <p:spPr>
          <a:xfrm>
            <a:off x="7618095" y="6103620"/>
            <a:ext cx="3271004" cy="307538"/>
          </a:xfrm>
          <a:prstGeom prst="rect">
            <a:avLst/>
          </a:prstGeom>
          <a:noFill/>
          <a:ln/>
        </p:spPr>
        <p:txBody>
          <a:bodyPr wrap="none" rtlCol="0" anchor="t"/>
          <a:lstStyle/>
          <a:p>
            <a:pPr marL="0" indent="0">
              <a:lnSpc>
                <a:spcPts val="2423"/>
              </a:lnSpc>
              <a:buNone/>
            </a:pPr>
            <a:r>
              <a:rPr lang="en-US" sz="1938" b="1" dirty="0">
                <a:solidFill>
                  <a:srgbClr val="272525"/>
                </a:solidFill>
                <a:latin typeface="p22-mackinac-pro" pitchFamily="34" charset="0"/>
                <a:ea typeface="p22-mackinac-pro" pitchFamily="34" charset="-122"/>
                <a:cs typeface="p22-mackinac-pro" pitchFamily="34" charset="-120"/>
              </a:rPr>
              <a:t>Conditional Access Policies</a:t>
            </a:r>
            <a:endParaRPr lang="en-US" sz="1938" dirty="0"/>
          </a:p>
        </p:txBody>
      </p:sp>
      <p:sp>
        <p:nvSpPr>
          <p:cNvPr id="17" name="Text 13"/>
          <p:cNvSpPr/>
          <p:nvPr/>
        </p:nvSpPr>
        <p:spPr>
          <a:xfrm>
            <a:off x="7618095" y="6529268"/>
            <a:ext cx="4871323" cy="945118"/>
          </a:xfrm>
          <a:prstGeom prst="rect">
            <a:avLst/>
          </a:prstGeom>
          <a:noFill/>
          <a:ln/>
        </p:spPr>
        <p:txBody>
          <a:bodyPr wrap="square" rtlCol="0" anchor="t"/>
          <a:lstStyle/>
          <a:p>
            <a:pPr marL="0" indent="0">
              <a:lnSpc>
                <a:spcPts val="2481"/>
              </a:lnSpc>
              <a:buNone/>
            </a:pPr>
            <a:r>
              <a:rPr lang="en-US" sz="1551" dirty="0">
                <a:solidFill>
                  <a:srgbClr val="272525"/>
                </a:solidFill>
                <a:latin typeface="Eudoxus Sans" pitchFamily="34" charset="0"/>
                <a:ea typeface="Eudoxus Sans" pitchFamily="34" charset="-122"/>
                <a:cs typeface="Eudoxus Sans" pitchFamily="34" charset="-120"/>
              </a:rPr>
              <a:t>Ensure that your Conditional Access policies are working as expected and effectively mitigating risks identified through MFA activity monitoring.</a:t>
            </a:r>
            <a:endParaRPr lang="en-US" sz="155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176605" y="794861"/>
            <a:ext cx="7763589" cy="1232535"/>
          </a:xfrm>
          <a:prstGeom prst="rect">
            <a:avLst/>
          </a:prstGeom>
          <a:noFill/>
          <a:ln/>
        </p:spPr>
        <p:txBody>
          <a:bodyPr wrap="square" rtlCol="0" anchor="t"/>
          <a:lstStyle/>
          <a:p>
            <a:pPr marL="0" indent="0">
              <a:lnSpc>
                <a:spcPts val="4853"/>
              </a:lnSpc>
              <a:buNone/>
            </a:pPr>
            <a:r>
              <a:rPr lang="en-US" sz="3882" b="1" dirty="0">
                <a:solidFill>
                  <a:srgbClr val="000000"/>
                </a:solidFill>
                <a:latin typeface="p22-mackinac-pro" pitchFamily="34" charset="0"/>
                <a:ea typeface="p22-mackinac-pro" pitchFamily="34" charset="-122"/>
                <a:cs typeface="p22-mackinac-pro" pitchFamily="34" charset="-120"/>
              </a:rPr>
              <a:t>Investigating MFA Authentication Failures</a:t>
            </a:r>
            <a:endParaRPr lang="en-US" sz="3882" dirty="0"/>
          </a:p>
        </p:txBody>
      </p:sp>
      <p:pic>
        <p:nvPicPr>
          <p:cNvPr id="6" name="Image 2" descr="preencoded.png"/>
          <p:cNvPicPr>
            <a:picLocks noChangeAspect="1"/>
          </p:cNvPicPr>
          <p:nvPr/>
        </p:nvPicPr>
        <p:blipFill>
          <a:blip r:embed="rId5"/>
          <a:stretch>
            <a:fillRect/>
          </a:stretch>
        </p:blipFill>
        <p:spPr>
          <a:xfrm>
            <a:off x="6176605" y="2323148"/>
            <a:ext cx="986076" cy="1766888"/>
          </a:xfrm>
          <a:prstGeom prst="rect">
            <a:avLst/>
          </a:prstGeom>
        </p:spPr>
      </p:pic>
      <p:sp>
        <p:nvSpPr>
          <p:cNvPr id="7" name="Text 2"/>
          <p:cNvSpPr/>
          <p:nvPr/>
        </p:nvSpPr>
        <p:spPr>
          <a:xfrm>
            <a:off x="7458432" y="2520315"/>
            <a:ext cx="2465189" cy="308134"/>
          </a:xfrm>
          <a:prstGeom prst="rect">
            <a:avLst/>
          </a:prstGeom>
          <a:noFill/>
          <a:ln/>
        </p:spPr>
        <p:txBody>
          <a:bodyPr wrap="none" rtlCol="0" anchor="t"/>
          <a:lstStyle/>
          <a:p>
            <a:pPr marL="0" indent="0" algn="l">
              <a:lnSpc>
                <a:spcPts val="2426"/>
              </a:lnSpc>
              <a:buNone/>
            </a:pPr>
            <a:r>
              <a:rPr lang="en-US" sz="1941" b="1" dirty="0">
                <a:solidFill>
                  <a:srgbClr val="272525"/>
                </a:solidFill>
                <a:latin typeface="p22-mackinac-pro" pitchFamily="34" charset="0"/>
                <a:ea typeface="p22-mackinac-pro" pitchFamily="34" charset="-122"/>
                <a:cs typeface="p22-mackinac-pro" pitchFamily="34" charset="-120"/>
              </a:rPr>
              <a:t>Identify Failures</a:t>
            </a:r>
            <a:endParaRPr lang="en-US" sz="1941" dirty="0"/>
          </a:p>
        </p:txBody>
      </p:sp>
      <p:sp>
        <p:nvSpPr>
          <p:cNvPr id="8" name="Text 3"/>
          <p:cNvSpPr/>
          <p:nvPr/>
        </p:nvSpPr>
        <p:spPr>
          <a:xfrm>
            <a:off x="7458432" y="2946678"/>
            <a:ext cx="6481762" cy="946190"/>
          </a:xfrm>
          <a:prstGeom prst="rect">
            <a:avLst/>
          </a:prstGeom>
          <a:noFill/>
          <a:ln/>
        </p:spPr>
        <p:txBody>
          <a:bodyPr wrap="square" rtlCol="0" anchor="t"/>
          <a:lstStyle/>
          <a:p>
            <a:pPr marL="0" indent="0" algn="l">
              <a:lnSpc>
                <a:spcPts val="2485"/>
              </a:lnSpc>
              <a:buNone/>
            </a:pPr>
            <a:r>
              <a:rPr lang="en-US" sz="1553" dirty="0">
                <a:solidFill>
                  <a:srgbClr val="272525"/>
                </a:solidFill>
                <a:latin typeface="Eudoxus Sans" pitchFamily="34" charset="0"/>
                <a:ea typeface="Eudoxus Sans" pitchFamily="34" charset="-122"/>
                <a:cs typeface="Eudoxus Sans" pitchFamily="34" charset="-120"/>
              </a:rPr>
              <a:t>Analyze MFA activity logs to identify any failed authentication attempts, including the users, locations, and verification methods involved.</a:t>
            </a:r>
            <a:endParaRPr lang="en-US" sz="1553" dirty="0"/>
          </a:p>
        </p:txBody>
      </p:sp>
      <p:pic>
        <p:nvPicPr>
          <p:cNvPr id="9" name="Image 3" descr="preencoded.png"/>
          <p:cNvPicPr>
            <a:picLocks noChangeAspect="1"/>
          </p:cNvPicPr>
          <p:nvPr/>
        </p:nvPicPr>
        <p:blipFill>
          <a:blip r:embed="rId6"/>
          <a:stretch>
            <a:fillRect/>
          </a:stretch>
        </p:blipFill>
        <p:spPr>
          <a:xfrm>
            <a:off x="6176605" y="4090035"/>
            <a:ext cx="986076" cy="1577697"/>
          </a:xfrm>
          <a:prstGeom prst="rect">
            <a:avLst/>
          </a:prstGeom>
        </p:spPr>
      </p:pic>
      <p:sp>
        <p:nvSpPr>
          <p:cNvPr id="10" name="Text 4"/>
          <p:cNvSpPr/>
          <p:nvPr/>
        </p:nvSpPr>
        <p:spPr>
          <a:xfrm>
            <a:off x="7458432" y="4287203"/>
            <a:ext cx="2465189" cy="308134"/>
          </a:xfrm>
          <a:prstGeom prst="rect">
            <a:avLst/>
          </a:prstGeom>
          <a:noFill/>
          <a:ln/>
        </p:spPr>
        <p:txBody>
          <a:bodyPr wrap="none" rtlCol="0" anchor="t"/>
          <a:lstStyle/>
          <a:p>
            <a:pPr marL="0" indent="0" algn="l">
              <a:lnSpc>
                <a:spcPts val="2426"/>
              </a:lnSpc>
              <a:buNone/>
            </a:pPr>
            <a:r>
              <a:rPr lang="en-US" sz="1941" b="1" dirty="0">
                <a:solidFill>
                  <a:srgbClr val="272525"/>
                </a:solidFill>
                <a:latin typeface="p22-mackinac-pro" pitchFamily="34" charset="0"/>
                <a:ea typeface="p22-mackinac-pro" pitchFamily="34" charset="-122"/>
                <a:cs typeface="p22-mackinac-pro" pitchFamily="34" charset="-120"/>
              </a:rPr>
              <a:t>Determine Causes</a:t>
            </a:r>
            <a:endParaRPr lang="en-US" sz="1941" dirty="0"/>
          </a:p>
        </p:txBody>
      </p:sp>
      <p:sp>
        <p:nvSpPr>
          <p:cNvPr id="11" name="Text 5"/>
          <p:cNvSpPr/>
          <p:nvPr/>
        </p:nvSpPr>
        <p:spPr>
          <a:xfrm>
            <a:off x="7458432" y="4713565"/>
            <a:ext cx="6481762" cy="630793"/>
          </a:xfrm>
          <a:prstGeom prst="rect">
            <a:avLst/>
          </a:prstGeom>
          <a:noFill/>
          <a:ln/>
        </p:spPr>
        <p:txBody>
          <a:bodyPr wrap="square" rtlCol="0" anchor="t"/>
          <a:lstStyle/>
          <a:p>
            <a:pPr marL="0" indent="0" algn="l">
              <a:lnSpc>
                <a:spcPts val="2485"/>
              </a:lnSpc>
              <a:buNone/>
            </a:pPr>
            <a:r>
              <a:rPr lang="en-US" sz="1553" dirty="0">
                <a:solidFill>
                  <a:srgbClr val="272525"/>
                </a:solidFill>
                <a:latin typeface="Eudoxus Sans" pitchFamily="34" charset="0"/>
                <a:ea typeface="Eudoxus Sans" pitchFamily="34" charset="-122"/>
                <a:cs typeface="Eudoxus Sans" pitchFamily="34" charset="-120"/>
              </a:rPr>
              <a:t>Investigate the underlying reasons for the authentication failures, such as user errors, technical issues, or potential security breaches.</a:t>
            </a:r>
            <a:endParaRPr lang="en-US" sz="1553" dirty="0"/>
          </a:p>
        </p:txBody>
      </p:sp>
      <p:pic>
        <p:nvPicPr>
          <p:cNvPr id="12" name="Image 4" descr="preencoded.png"/>
          <p:cNvPicPr>
            <a:picLocks noChangeAspect="1"/>
          </p:cNvPicPr>
          <p:nvPr/>
        </p:nvPicPr>
        <p:blipFill>
          <a:blip r:embed="rId7"/>
          <a:stretch>
            <a:fillRect/>
          </a:stretch>
        </p:blipFill>
        <p:spPr>
          <a:xfrm>
            <a:off x="6176605" y="5667732"/>
            <a:ext cx="986076" cy="1766888"/>
          </a:xfrm>
          <a:prstGeom prst="rect">
            <a:avLst/>
          </a:prstGeom>
        </p:spPr>
      </p:pic>
      <p:sp>
        <p:nvSpPr>
          <p:cNvPr id="13" name="Text 6"/>
          <p:cNvSpPr/>
          <p:nvPr/>
        </p:nvSpPr>
        <p:spPr>
          <a:xfrm>
            <a:off x="7458432" y="5864900"/>
            <a:ext cx="2947273" cy="308134"/>
          </a:xfrm>
          <a:prstGeom prst="rect">
            <a:avLst/>
          </a:prstGeom>
          <a:noFill/>
          <a:ln/>
        </p:spPr>
        <p:txBody>
          <a:bodyPr wrap="none" rtlCol="0" anchor="t"/>
          <a:lstStyle/>
          <a:p>
            <a:pPr marL="0" indent="0" algn="l">
              <a:lnSpc>
                <a:spcPts val="2426"/>
              </a:lnSpc>
              <a:buNone/>
            </a:pPr>
            <a:r>
              <a:rPr lang="en-US" sz="1941" b="1" dirty="0">
                <a:solidFill>
                  <a:srgbClr val="272525"/>
                </a:solidFill>
                <a:latin typeface="p22-mackinac-pro" pitchFamily="34" charset="0"/>
                <a:ea typeface="p22-mackinac-pro" pitchFamily="34" charset="-122"/>
                <a:cs typeface="p22-mackinac-pro" pitchFamily="34" charset="-120"/>
              </a:rPr>
              <a:t>Implement Remediation</a:t>
            </a:r>
            <a:endParaRPr lang="en-US" sz="1941" dirty="0"/>
          </a:p>
        </p:txBody>
      </p:sp>
      <p:sp>
        <p:nvSpPr>
          <p:cNvPr id="14" name="Text 7"/>
          <p:cNvSpPr/>
          <p:nvPr/>
        </p:nvSpPr>
        <p:spPr>
          <a:xfrm>
            <a:off x="7458432" y="6291263"/>
            <a:ext cx="6481762" cy="946190"/>
          </a:xfrm>
          <a:prstGeom prst="rect">
            <a:avLst/>
          </a:prstGeom>
          <a:noFill/>
          <a:ln/>
        </p:spPr>
        <p:txBody>
          <a:bodyPr wrap="square" rtlCol="0" anchor="t"/>
          <a:lstStyle/>
          <a:p>
            <a:pPr marL="0" indent="0" algn="l">
              <a:lnSpc>
                <a:spcPts val="2485"/>
              </a:lnSpc>
              <a:buNone/>
            </a:pPr>
            <a:r>
              <a:rPr lang="en-US" sz="1553" dirty="0">
                <a:solidFill>
                  <a:srgbClr val="272525"/>
                </a:solidFill>
                <a:latin typeface="Eudoxus Sans" pitchFamily="34" charset="0"/>
                <a:ea typeface="Eudoxus Sans" pitchFamily="34" charset="-122"/>
                <a:cs typeface="Eudoxus Sans" pitchFamily="34" charset="-120"/>
              </a:rPr>
              <a:t>Based on the investigation, take appropriate actions to address the root causes of the MFA authentication failures, such as user training, policy adjustments, or security enhancements.</a:t>
            </a:r>
            <a:endParaRPr lang="en-US" sz="155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970413"/>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9970413"/>
          </a:xfrm>
          <a:prstGeom prst="rect">
            <a:avLst/>
          </a:prstGeom>
        </p:spPr>
      </p:pic>
      <p:sp>
        <p:nvSpPr>
          <p:cNvPr id="5" name="Text 1"/>
          <p:cNvSpPr/>
          <p:nvPr/>
        </p:nvSpPr>
        <p:spPr>
          <a:xfrm>
            <a:off x="6091238" y="475178"/>
            <a:ext cx="7934325" cy="1080135"/>
          </a:xfrm>
          <a:prstGeom prst="rect">
            <a:avLst/>
          </a:prstGeom>
          <a:noFill/>
          <a:ln/>
        </p:spPr>
        <p:txBody>
          <a:bodyPr wrap="square" rtlCol="0" anchor="t"/>
          <a:lstStyle/>
          <a:p>
            <a:pPr marL="0" indent="0">
              <a:lnSpc>
                <a:spcPts val="4253"/>
              </a:lnSpc>
              <a:buNone/>
            </a:pPr>
            <a:r>
              <a:rPr lang="en-US" sz="3402" b="1" dirty="0">
                <a:solidFill>
                  <a:srgbClr val="000000"/>
                </a:solidFill>
                <a:latin typeface="p22-mackinac-pro" pitchFamily="34" charset="0"/>
                <a:ea typeface="p22-mackinac-pro" pitchFamily="34" charset="-122"/>
                <a:cs typeface="p22-mackinac-pro" pitchFamily="34" charset="-120"/>
              </a:rPr>
              <a:t>Monitoring MFA Registration and Enforcement</a:t>
            </a:r>
            <a:endParaRPr lang="en-US" sz="3402" dirty="0"/>
          </a:p>
        </p:txBody>
      </p:sp>
      <p:pic>
        <p:nvPicPr>
          <p:cNvPr id="6" name="Image 2" descr="preencoded.png"/>
          <p:cNvPicPr>
            <a:picLocks noChangeAspect="1"/>
          </p:cNvPicPr>
          <p:nvPr/>
        </p:nvPicPr>
        <p:blipFill>
          <a:blip r:embed="rId5"/>
          <a:stretch>
            <a:fillRect/>
          </a:stretch>
        </p:blipFill>
        <p:spPr>
          <a:xfrm>
            <a:off x="6091238" y="1814513"/>
            <a:ext cx="431959" cy="431959"/>
          </a:xfrm>
          <a:prstGeom prst="rect">
            <a:avLst/>
          </a:prstGeom>
        </p:spPr>
      </p:pic>
      <p:sp>
        <p:nvSpPr>
          <p:cNvPr id="7" name="Text 2"/>
          <p:cNvSpPr/>
          <p:nvPr/>
        </p:nvSpPr>
        <p:spPr>
          <a:xfrm>
            <a:off x="6091238" y="2419231"/>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User Registration</a:t>
            </a:r>
            <a:endParaRPr lang="en-US" sz="1701" dirty="0"/>
          </a:p>
        </p:txBody>
      </p:sp>
      <p:sp>
        <p:nvSpPr>
          <p:cNvPr id="8" name="Text 3"/>
          <p:cNvSpPr/>
          <p:nvPr/>
        </p:nvSpPr>
        <p:spPr>
          <a:xfrm>
            <a:off x="6091238" y="2792730"/>
            <a:ext cx="7934325"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Track user enrollment and registration for Azure AD MFA to ensure full adoption and compliance across your organization.</a:t>
            </a:r>
            <a:endParaRPr lang="en-US" sz="1361" dirty="0"/>
          </a:p>
        </p:txBody>
      </p:sp>
      <p:pic>
        <p:nvPicPr>
          <p:cNvPr id="9" name="Image 3" descr="preencoded.png"/>
          <p:cNvPicPr>
            <a:picLocks noChangeAspect="1"/>
          </p:cNvPicPr>
          <p:nvPr/>
        </p:nvPicPr>
        <p:blipFill>
          <a:blip r:embed="rId6"/>
          <a:stretch>
            <a:fillRect/>
          </a:stretch>
        </p:blipFill>
        <p:spPr>
          <a:xfrm>
            <a:off x="6091238" y="3864293"/>
            <a:ext cx="431959" cy="431959"/>
          </a:xfrm>
          <a:prstGeom prst="rect">
            <a:avLst/>
          </a:prstGeom>
        </p:spPr>
      </p:pic>
      <p:sp>
        <p:nvSpPr>
          <p:cNvPr id="10" name="Text 4"/>
          <p:cNvSpPr/>
          <p:nvPr/>
        </p:nvSpPr>
        <p:spPr>
          <a:xfrm>
            <a:off x="6091238" y="4469011"/>
            <a:ext cx="2160270"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Policy Enforcement</a:t>
            </a:r>
            <a:endParaRPr lang="en-US" sz="1701" dirty="0"/>
          </a:p>
        </p:txBody>
      </p:sp>
      <p:sp>
        <p:nvSpPr>
          <p:cNvPr id="11" name="Text 5"/>
          <p:cNvSpPr/>
          <p:nvPr/>
        </p:nvSpPr>
        <p:spPr>
          <a:xfrm>
            <a:off x="6091238" y="4842510"/>
            <a:ext cx="7934325"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Monitor the enforcement of your Azure AD MFA policies, including which users and applications are subject to MFA requirements.</a:t>
            </a:r>
            <a:endParaRPr lang="en-US" sz="1361" dirty="0"/>
          </a:p>
        </p:txBody>
      </p:sp>
      <p:pic>
        <p:nvPicPr>
          <p:cNvPr id="12" name="Image 4" descr="preencoded.png"/>
          <p:cNvPicPr>
            <a:picLocks noChangeAspect="1"/>
          </p:cNvPicPr>
          <p:nvPr/>
        </p:nvPicPr>
        <p:blipFill>
          <a:blip r:embed="rId7"/>
          <a:stretch>
            <a:fillRect/>
          </a:stretch>
        </p:blipFill>
        <p:spPr>
          <a:xfrm>
            <a:off x="6091238" y="5914073"/>
            <a:ext cx="431959" cy="431959"/>
          </a:xfrm>
          <a:prstGeom prst="rect">
            <a:avLst/>
          </a:prstGeom>
        </p:spPr>
      </p:pic>
      <p:sp>
        <p:nvSpPr>
          <p:cNvPr id="13" name="Text 6"/>
          <p:cNvSpPr/>
          <p:nvPr/>
        </p:nvSpPr>
        <p:spPr>
          <a:xfrm>
            <a:off x="6091238" y="6518791"/>
            <a:ext cx="2533888"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Alerts and Notifications</a:t>
            </a:r>
            <a:endParaRPr lang="en-US" sz="1701" dirty="0"/>
          </a:p>
        </p:txBody>
      </p:sp>
      <p:sp>
        <p:nvSpPr>
          <p:cNvPr id="14" name="Text 7"/>
          <p:cNvSpPr/>
          <p:nvPr/>
        </p:nvSpPr>
        <p:spPr>
          <a:xfrm>
            <a:off x="6091238" y="6892290"/>
            <a:ext cx="7934325"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Set up custom alerts and notifications to proactively monitor for any changes or issues related to MFA registration and enforcement.</a:t>
            </a:r>
            <a:endParaRPr lang="en-US" sz="1361" dirty="0"/>
          </a:p>
        </p:txBody>
      </p:sp>
      <p:pic>
        <p:nvPicPr>
          <p:cNvPr id="15" name="Image 5" descr="preencoded.png"/>
          <p:cNvPicPr>
            <a:picLocks noChangeAspect="1"/>
          </p:cNvPicPr>
          <p:nvPr/>
        </p:nvPicPr>
        <p:blipFill>
          <a:blip r:embed="rId8"/>
          <a:stretch>
            <a:fillRect/>
          </a:stretch>
        </p:blipFill>
        <p:spPr>
          <a:xfrm>
            <a:off x="6091238" y="7963853"/>
            <a:ext cx="431959" cy="431959"/>
          </a:xfrm>
          <a:prstGeom prst="rect">
            <a:avLst/>
          </a:prstGeom>
        </p:spPr>
      </p:pic>
      <p:sp>
        <p:nvSpPr>
          <p:cNvPr id="16" name="Text 8"/>
          <p:cNvSpPr/>
          <p:nvPr/>
        </p:nvSpPr>
        <p:spPr>
          <a:xfrm>
            <a:off x="6091238" y="8568571"/>
            <a:ext cx="2556153" cy="269915"/>
          </a:xfrm>
          <a:prstGeom prst="rect">
            <a:avLst/>
          </a:prstGeom>
          <a:noFill/>
          <a:ln/>
        </p:spPr>
        <p:txBody>
          <a:bodyPr wrap="none" rtlCol="0" anchor="t"/>
          <a:lstStyle/>
          <a:p>
            <a:pPr marL="0" indent="0" algn="l">
              <a:lnSpc>
                <a:spcPts val="2126"/>
              </a:lnSpc>
              <a:buNone/>
            </a:pPr>
            <a:r>
              <a:rPr lang="en-US" sz="1701" b="1" dirty="0">
                <a:solidFill>
                  <a:srgbClr val="272525"/>
                </a:solidFill>
                <a:latin typeface="p22-mackinac-pro" pitchFamily="34" charset="0"/>
                <a:ea typeface="p22-mackinac-pro" pitchFamily="34" charset="-122"/>
                <a:cs typeface="p22-mackinac-pro" pitchFamily="34" charset="-120"/>
              </a:rPr>
              <a:t>Reporting and Analytics</a:t>
            </a:r>
            <a:endParaRPr lang="en-US" sz="1701" dirty="0"/>
          </a:p>
        </p:txBody>
      </p:sp>
      <p:sp>
        <p:nvSpPr>
          <p:cNvPr id="17" name="Text 9"/>
          <p:cNvSpPr/>
          <p:nvPr/>
        </p:nvSpPr>
        <p:spPr>
          <a:xfrm>
            <a:off x="6091238" y="8942070"/>
            <a:ext cx="7934325" cy="553164"/>
          </a:xfrm>
          <a:prstGeom prst="rect">
            <a:avLst/>
          </a:prstGeom>
          <a:noFill/>
          <a:ln/>
        </p:spPr>
        <p:txBody>
          <a:bodyPr wrap="square" rtlCol="0" anchor="t"/>
          <a:lstStyle/>
          <a:p>
            <a:pPr marL="0" indent="0" algn="l">
              <a:lnSpc>
                <a:spcPts val="2177"/>
              </a:lnSpc>
              <a:buNone/>
            </a:pPr>
            <a:r>
              <a:rPr lang="en-US" sz="1361" dirty="0">
                <a:solidFill>
                  <a:srgbClr val="272525"/>
                </a:solidFill>
                <a:latin typeface="Eudoxus Sans" pitchFamily="34" charset="0"/>
                <a:ea typeface="Eudoxus Sans" pitchFamily="34" charset="-122"/>
                <a:cs typeface="Eudoxus Sans" pitchFamily="34" charset="-120"/>
              </a:rPr>
              <a:t>Leverage comprehensive reporting and analytics to gain deeper insights into the overall MFA adoption and usage within your organization.</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501783"/>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9501783"/>
          </a:xfrm>
          <a:prstGeom prst="rect">
            <a:avLst/>
          </a:prstGeom>
        </p:spPr>
      </p:pic>
      <p:sp>
        <p:nvSpPr>
          <p:cNvPr id="5" name="Text 1"/>
          <p:cNvSpPr/>
          <p:nvPr/>
        </p:nvSpPr>
        <p:spPr>
          <a:xfrm>
            <a:off x="604837" y="475178"/>
            <a:ext cx="7934325" cy="1080135"/>
          </a:xfrm>
          <a:prstGeom prst="rect">
            <a:avLst/>
          </a:prstGeom>
          <a:noFill/>
          <a:ln/>
        </p:spPr>
        <p:txBody>
          <a:bodyPr wrap="square" rtlCol="0" anchor="t"/>
          <a:lstStyle/>
          <a:p>
            <a:pPr marL="0" indent="0">
              <a:lnSpc>
                <a:spcPts val="4253"/>
              </a:lnSpc>
              <a:buNone/>
            </a:pPr>
            <a:r>
              <a:rPr lang="en-US" sz="3402" b="1" dirty="0">
                <a:solidFill>
                  <a:srgbClr val="000000"/>
                </a:solidFill>
                <a:latin typeface="p22-mackinac-pro" pitchFamily="34" charset="0"/>
                <a:ea typeface="p22-mackinac-pro" pitchFamily="34" charset="-122"/>
                <a:cs typeface="p22-mackinac-pro" pitchFamily="34" charset="-120"/>
              </a:rPr>
              <a:t>Generating Custom MFA Activity Reports</a:t>
            </a:r>
            <a:endParaRPr lang="en-US" sz="3402" dirty="0"/>
          </a:p>
        </p:txBody>
      </p:sp>
      <p:sp>
        <p:nvSpPr>
          <p:cNvPr id="6" name="Shape 2"/>
          <p:cNvSpPr/>
          <p:nvPr/>
        </p:nvSpPr>
        <p:spPr>
          <a:xfrm>
            <a:off x="604837" y="1814513"/>
            <a:ext cx="7934325" cy="7212092"/>
          </a:xfrm>
          <a:prstGeom prst="roundRect">
            <a:avLst>
              <a:gd name="adj" fmla="val 1006"/>
            </a:avLst>
          </a:prstGeom>
          <a:noFill/>
          <a:ln w="7620">
            <a:solidFill>
              <a:srgbClr val="000000">
                <a:alpha val="8000"/>
              </a:srgbClr>
            </a:solidFill>
            <a:prstDash val="solid"/>
          </a:ln>
        </p:spPr>
      </p:sp>
      <p:sp>
        <p:nvSpPr>
          <p:cNvPr id="7" name="Shape 3"/>
          <p:cNvSpPr/>
          <p:nvPr/>
        </p:nvSpPr>
        <p:spPr>
          <a:xfrm>
            <a:off x="612458" y="1822132"/>
            <a:ext cx="7918252" cy="498991"/>
          </a:xfrm>
          <a:prstGeom prst="rect">
            <a:avLst/>
          </a:prstGeom>
          <a:solidFill>
            <a:srgbClr val="FFFFFF">
              <a:alpha val="4000"/>
            </a:srgbClr>
          </a:solidFill>
          <a:ln/>
        </p:spPr>
      </p:sp>
      <p:sp>
        <p:nvSpPr>
          <p:cNvPr id="8" name="Text 4"/>
          <p:cNvSpPr/>
          <p:nvPr/>
        </p:nvSpPr>
        <p:spPr>
          <a:xfrm>
            <a:off x="786051" y="1933337"/>
            <a:ext cx="2289810" cy="276582"/>
          </a:xfrm>
          <a:prstGeom prst="rect">
            <a:avLst/>
          </a:prstGeom>
          <a:noFill/>
          <a:ln/>
        </p:spPr>
        <p:txBody>
          <a:bodyPr wrap="non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Report Type</a:t>
            </a:r>
            <a:endParaRPr lang="en-US" sz="1361" dirty="0"/>
          </a:p>
        </p:txBody>
      </p:sp>
      <p:sp>
        <p:nvSpPr>
          <p:cNvPr id="9" name="Text 5"/>
          <p:cNvSpPr/>
          <p:nvPr/>
        </p:nvSpPr>
        <p:spPr>
          <a:xfrm>
            <a:off x="3429000" y="1933337"/>
            <a:ext cx="2286000" cy="276582"/>
          </a:xfrm>
          <a:prstGeom prst="rect">
            <a:avLst/>
          </a:prstGeom>
          <a:noFill/>
          <a:ln/>
        </p:spPr>
        <p:txBody>
          <a:bodyPr wrap="non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Description</a:t>
            </a:r>
            <a:endParaRPr lang="en-US" sz="1361" dirty="0"/>
          </a:p>
        </p:txBody>
      </p:sp>
      <p:sp>
        <p:nvSpPr>
          <p:cNvPr id="10" name="Text 6"/>
          <p:cNvSpPr/>
          <p:nvPr/>
        </p:nvSpPr>
        <p:spPr>
          <a:xfrm>
            <a:off x="6068139" y="1933337"/>
            <a:ext cx="2289810" cy="276582"/>
          </a:xfrm>
          <a:prstGeom prst="rect">
            <a:avLst/>
          </a:prstGeom>
          <a:noFill/>
          <a:ln/>
        </p:spPr>
        <p:txBody>
          <a:bodyPr wrap="non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Key Metrics</a:t>
            </a:r>
            <a:endParaRPr lang="en-US" sz="1361" dirty="0"/>
          </a:p>
        </p:txBody>
      </p:sp>
      <p:sp>
        <p:nvSpPr>
          <p:cNvPr id="11" name="Shape 7"/>
          <p:cNvSpPr/>
          <p:nvPr/>
        </p:nvSpPr>
        <p:spPr>
          <a:xfrm>
            <a:off x="612458" y="2321123"/>
            <a:ext cx="7918252" cy="1881902"/>
          </a:xfrm>
          <a:prstGeom prst="rect">
            <a:avLst/>
          </a:prstGeom>
          <a:solidFill>
            <a:srgbClr val="000000">
              <a:alpha val="4000"/>
            </a:srgbClr>
          </a:solidFill>
          <a:ln/>
        </p:spPr>
      </p:sp>
      <p:sp>
        <p:nvSpPr>
          <p:cNvPr id="12" name="Text 8"/>
          <p:cNvSpPr/>
          <p:nvPr/>
        </p:nvSpPr>
        <p:spPr>
          <a:xfrm>
            <a:off x="786051" y="2432328"/>
            <a:ext cx="2289810" cy="276582"/>
          </a:xfrm>
          <a:prstGeom prst="rect">
            <a:avLst/>
          </a:prstGeom>
          <a:noFill/>
          <a:ln/>
        </p:spPr>
        <p:txBody>
          <a:bodyPr wrap="non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MFA Usage Report</a:t>
            </a:r>
            <a:endParaRPr lang="en-US" sz="1361" dirty="0"/>
          </a:p>
        </p:txBody>
      </p:sp>
      <p:sp>
        <p:nvSpPr>
          <p:cNvPr id="13" name="Text 9"/>
          <p:cNvSpPr/>
          <p:nvPr/>
        </p:nvSpPr>
        <p:spPr>
          <a:xfrm>
            <a:off x="3429000" y="2432328"/>
            <a:ext cx="2286000" cy="1659493"/>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Provides an overview of MFA usage, including successful and failed authentication attempts, verification methods, and user details.</a:t>
            </a:r>
            <a:endParaRPr lang="en-US" sz="1361" dirty="0"/>
          </a:p>
        </p:txBody>
      </p:sp>
      <p:sp>
        <p:nvSpPr>
          <p:cNvPr id="14" name="Text 10"/>
          <p:cNvSpPr/>
          <p:nvPr/>
        </p:nvSpPr>
        <p:spPr>
          <a:xfrm>
            <a:off x="6068139" y="2432328"/>
            <a:ext cx="2289810" cy="829747"/>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Successful/failed MFA attempts, verification method usage, user details</a:t>
            </a:r>
            <a:endParaRPr lang="en-US" sz="1361" dirty="0"/>
          </a:p>
        </p:txBody>
      </p:sp>
      <p:sp>
        <p:nvSpPr>
          <p:cNvPr id="15" name="Shape 11"/>
          <p:cNvSpPr/>
          <p:nvPr/>
        </p:nvSpPr>
        <p:spPr>
          <a:xfrm>
            <a:off x="612458" y="4203025"/>
            <a:ext cx="7918252" cy="1605320"/>
          </a:xfrm>
          <a:prstGeom prst="rect">
            <a:avLst/>
          </a:prstGeom>
          <a:solidFill>
            <a:srgbClr val="FFFFFF">
              <a:alpha val="4000"/>
            </a:srgbClr>
          </a:solidFill>
          <a:ln/>
        </p:spPr>
      </p:sp>
      <p:sp>
        <p:nvSpPr>
          <p:cNvPr id="16" name="Text 12"/>
          <p:cNvSpPr/>
          <p:nvPr/>
        </p:nvSpPr>
        <p:spPr>
          <a:xfrm>
            <a:off x="786051" y="4314230"/>
            <a:ext cx="2289810" cy="276582"/>
          </a:xfrm>
          <a:prstGeom prst="rect">
            <a:avLst/>
          </a:prstGeom>
          <a:noFill/>
          <a:ln/>
        </p:spPr>
        <p:txBody>
          <a:bodyPr wrap="non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MFA Security Report</a:t>
            </a:r>
            <a:endParaRPr lang="en-US" sz="1361" dirty="0"/>
          </a:p>
        </p:txBody>
      </p:sp>
      <p:sp>
        <p:nvSpPr>
          <p:cNvPr id="17" name="Text 13"/>
          <p:cNvSpPr/>
          <p:nvPr/>
        </p:nvSpPr>
        <p:spPr>
          <a:xfrm>
            <a:off x="3429000" y="4314230"/>
            <a:ext cx="2286000" cy="1382911"/>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Highlights potential security risks, such as multiple failed attempts, unusual verification methods, and geographic anomalies.</a:t>
            </a:r>
            <a:endParaRPr lang="en-US" sz="1361" dirty="0"/>
          </a:p>
        </p:txBody>
      </p:sp>
      <p:sp>
        <p:nvSpPr>
          <p:cNvPr id="18" name="Text 14"/>
          <p:cNvSpPr/>
          <p:nvPr/>
        </p:nvSpPr>
        <p:spPr>
          <a:xfrm>
            <a:off x="6068139" y="4314230"/>
            <a:ext cx="2289810" cy="829747"/>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High-risk events, unusual authentication patterns, geographic distribution</a:t>
            </a:r>
            <a:endParaRPr lang="en-US" sz="1361" dirty="0"/>
          </a:p>
        </p:txBody>
      </p:sp>
      <p:sp>
        <p:nvSpPr>
          <p:cNvPr id="19" name="Shape 15"/>
          <p:cNvSpPr/>
          <p:nvPr/>
        </p:nvSpPr>
        <p:spPr>
          <a:xfrm>
            <a:off x="612458" y="5808345"/>
            <a:ext cx="7918252" cy="1605320"/>
          </a:xfrm>
          <a:prstGeom prst="rect">
            <a:avLst/>
          </a:prstGeom>
          <a:solidFill>
            <a:srgbClr val="000000">
              <a:alpha val="4000"/>
            </a:srgbClr>
          </a:solidFill>
          <a:ln/>
        </p:spPr>
      </p:sp>
      <p:sp>
        <p:nvSpPr>
          <p:cNvPr id="20" name="Text 16"/>
          <p:cNvSpPr/>
          <p:nvPr/>
        </p:nvSpPr>
        <p:spPr>
          <a:xfrm>
            <a:off x="786051" y="5919549"/>
            <a:ext cx="2289810" cy="276582"/>
          </a:xfrm>
          <a:prstGeom prst="rect">
            <a:avLst/>
          </a:prstGeom>
          <a:noFill/>
          <a:ln/>
        </p:spPr>
        <p:txBody>
          <a:bodyPr wrap="non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MFA Compliance Report</a:t>
            </a:r>
            <a:endParaRPr lang="en-US" sz="1361" dirty="0"/>
          </a:p>
        </p:txBody>
      </p:sp>
      <p:sp>
        <p:nvSpPr>
          <p:cNvPr id="21" name="Text 17"/>
          <p:cNvSpPr/>
          <p:nvPr/>
        </p:nvSpPr>
        <p:spPr>
          <a:xfrm>
            <a:off x="3429000" y="5919549"/>
            <a:ext cx="2286000" cy="1382911"/>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Tracks MFA registration and enforcement, ensuring that your organization's policies are being properly implemented.</a:t>
            </a:r>
            <a:endParaRPr lang="en-US" sz="1361" dirty="0"/>
          </a:p>
        </p:txBody>
      </p:sp>
      <p:sp>
        <p:nvSpPr>
          <p:cNvPr id="22" name="Text 18"/>
          <p:cNvSpPr/>
          <p:nvPr/>
        </p:nvSpPr>
        <p:spPr>
          <a:xfrm>
            <a:off x="6068139" y="5919549"/>
            <a:ext cx="2289810" cy="1106329"/>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MFA registration and enrollment, policy enforcement, compliance metrics</a:t>
            </a:r>
            <a:endParaRPr lang="en-US" sz="1361" dirty="0"/>
          </a:p>
        </p:txBody>
      </p:sp>
      <p:sp>
        <p:nvSpPr>
          <p:cNvPr id="23" name="Shape 19"/>
          <p:cNvSpPr/>
          <p:nvPr/>
        </p:nvSpPr>
        <p:spPr>
          <a:xfrm>
            <a:off x="612458" y="7413665"/>
            <a:ext cx="7918252" cy="1605320"/>
          </a:xfrm>
          <a:prstGeom prst="rect">
            <a:avLst/>
          </a:prstGeom>
          <a:solidFill>
            <a:srgbClr val="FFFFFF">
              <a:alpha val="4000"/>
            </a:srgbClr>
          </a:solidFill>
          <a:ln/>
        </p:spPr>
      </p:sp>
      <p:sp>
        <p:nvSpPr>
          <p:cNvPr id="24" name="Text 20"/>
          <p:cNvSpPr/>
          <p:nvPr/>
        </p:nvSpPr>
        <p:spPr>
          <a:xfrm>
            <a:off x="786051" y="7524869"/>
            <a:ext cx="2289810" cy="276582"/>
          </a:xfrm>
          <a:prstGeom prst="rect">
            <a:avLst/>
          </a:prstGeom>
          <a:noFill/>
          <a:ln/>
        </p:spPr>
        <p:txBody>
          <a:bodyPr wrap="non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Customized Reports</a:t>
            </a:r>
            <a:endParaRPr lang="en-US" sz="1361" dirty="0"/>
          </a:p>
        </p:txBody>
      </p:sp>
      <p:sp>
        <p:nvSpPr>
          <p:cNvPr id="25" name="Text 21"/>
          <p:cNvSpPr/>
          <p:nvPr/>
        </p:nvSpPr>
        <p:spPr>
          <a:xfrm>
            <a:off x="3429000" y="7524869"/>
            <a:ext cx="2286000" cy="1382911"/>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Allows you to create tailored reports based on your specific business requirements and security needs.</a:t>
            </a:r>
            <a:endParaRPr lang="en-US" sz="1361" dirty="0"/>
          </a:p>
        </p:txBody>
      </p:sp>
      <p:sp>
        <p:nvSpPr>
          <p:cNvPr id="26" name="Text 22"/>
          <p:cNvSpPr/>
          <p:nvPr/>
        </p:nvSpPr>
        <p:spPr>
          <a:xfrm>
            <a:off x="6068139" y="7524869"/>
            <a:ext cx="2289810" cy="553164"/>
          </a:xfrm>
          <a:prstGeom prst="rect">
            <a:avLst/>
          </a:prstGeom>
          <a:noFill/>
          <a:ln/>
        </p:spPr>
        <p:txBody>
          <a:bodyPr wrap="square" rtlCol="0" anchor="t"/>
          <a:lstStyle/>
          <a:p>
            <a:pPr marL="0" indent="0">
              <a:lnSpc>
                <a:spcPts val="2177"/>
              </a:lnSpc>
              <a:buNone/>
            </a:pPr>
            <a:r>
              <a:rPr lang="en-US" sz="1361" dirty="0">
                <a:solidFill>
                  <a:srgbClr val="272525"/>
                </a:solidFill>
                <a:latin typeface="Eudoxus Sans" pitchFamily="34" charset="0"/>
                <a:ea typeface="Eudoxus Sans" pitchFamily="34" charset="-122"/>
                <a:cs typeface="Eudoxus Sans" pitchFamily="34" charset="-120"/>
              </a:rPr>
              <a:t>Flexible, based on your organization's needs</a:t>
            </a:r>
            <a:endParaRPr lang="en-US" sz="136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864037" y="1224677"/>
            <a:ext cx="12423458" cy="771525"/>
          </a:xfrm>
          <a:prstGeom prst="rect">
            <a:avLst/>
          </a:prstGeom>
          <a:noFill/>
          <a:ln/>
        </p:spPr>
        <p:txBody>
          <a:bodyPr wrap="none" rtlCol="0" anchor="t"/>
          <a:lstStyle/>
          <a:p>
            <a:pPr marL="0" indent="0">
              <a:lnSpc>
                <a:spcPts val="6075"/>
              </a:lnSpc>
              <a:buNone/>
            </a:pPr>
            <a:r>
              <a:rPr lang="en-US" sz="4860" b="1" dirty="0">
                <a:solidFill>
                  <a:srgbClr val="000000"/>
                </a:solidFill>
                <a:latin typeface="p22-mackinac-pro" pitchFamily="34" charset="0"/>
                <a:ea typeface="p22-mackinac-pro" pitchFamily="34" charset="-122"/>
                <a:cs typeface="p22-mackinac-pro" pitchFamily="34" charset="-120"/>
              </a:rPr>
              <a:t>Integrating MFA Data with Security Tools</a:t>
            </a:r>
            <a:endParaRPr lang="en-US" sz="4860" dirty="0"/>
          </a:p>
        </p:txBody>
      </p:sp>
      <p:sp>
        <p:nvSpPr>
          <p:cNvPr id="5" name="Text 2"/>
          <p:cNvSpPr/>
          <p:nvPr/>
        </p:nvSpPr>
        <p:spPr>
          <a:xfrm>
            <a:off x="864037" y="2613303"/>
            <a:ext cx="3898821" cy="1157288"/>
          </a:xfrm>
          <a:prstGeom prst="rect">
            <a:avLst/>
          </a:prstGeom>
          <a:noFill/>
          <a:ln/>
        </p:spPr>
        <p:txBody>
          <a:bodyPr wrap="squar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Security Information and Event Management (SIEM)</a:t>
            </a:r>
            <a:endParaRPr lang="en-US" sz="2430" dirty="0"/>
          </a:p>
        </p:txBody>
      </p:sp>
      <p:sp>
        <p:nvSpPr>
          <p:cNvPr id="6" name="Text 3"/>
          <p:cNvSpPr/>
          <p:nvPr/>
        </p:nvSpPr>
        <p:spPr>
          <a:xfrm>
            <a:off x="864037" y="4017407"/>
            <a:ext cx="3898821" cy="2765346"/>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Integrate Azure AD MFA activity data with your SIEM solution, such as Azure Sentinel or Splunk, to gain a comprehensive view of security events and enable advanced threat detection and incident response.</a:t>
            </a:r>
            <a:endParaRPr lang="en-US" sz="1944" dirty="0"/>
          </a:p>
        </p:txBody>
      </p:sp>
      <p:sp>
        <p:nvSpPr>
          <p:cNvPr id="7" name="Text 4"/>
          <p:cNvSpPr/>
          <p:nvPr/>
        </p:nvSpPr>
        <p:spPr>
          <a:xfrm>
            <a:off x="5372695" y="2613303"/>
            <a:ext cx="3898821" cy="771525"/>
          </a:xfrm>
          <a:prstGeom prst="rect">
            <a:avLst/>
          </a:prstGeom>
          <a:noFill/>
          <a:ln/>
        </p:spPr>
        <p:txBody>
          <a:bodyPr wrap="squar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Identity and Access Management (IAM)</a:t>
            </a:r>
            <a:endParaRPr lang="en-US" sz="2430" dirty="0"/>
          </a:p>
        </p:txBody>
      </p:sp>
      <p:sp>
        <p:nvSpPr>
          <p:cNvPr id="8" name="Text 5"/>
          <p:cNvSpPr/>
          <p:nvPr/>
        </p:nvSpPr>
        <p:spPr>
          <a:xfrm>
            <a:off x="5372695" y="3631644"/>
            <a:ext cx="3898821" cy="1975247"/>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Leverage MFA activity data to enhance your IAM processes, including user behavior analytics, risk-based access controls, and privileged access management.</a:t>
            </a:r>
            <a:endParaRPr lang="en-US" sz="1944" dirty="0"/>
          </a:p>
        </p:txBody>
      </p:sp>
      <p:sp>
        <p:nvSpPr>
          <p:cNvPr id="9" name="Text 6"/>
          <p:cNvSpPr/>
          <p:nvPr/>
        </p:nvSpPr>
        <p:spPr>
          <a:xfrm>
            <a:off x="9881354" y="2613303"/>
            <a:ext cx="3898821" cy="1157288"/>
          </a:xfrm>
          <a:prstGeom prst="rect">
            <a:avLst/>
          </a:prstGeom>
          <a:noFill/>
          <a:ln/>
        </p:spPr>
        <p:txBody>
          <a:bodyPr wrap="square" rtlCol="0" anchor="t"/>
          <a:lstStyle/>
          <a:p>
            <a:pPr marL="0" indent="0">
              <a:lnSpc>
                <a:spcPts val="3038"/>
              </a:lnSpc>
              <a:buNone/>
            </a:pPr>
            <a:r>
              <a:rPr lang="en-US" sz="2430" b="1" dirty="0">
                <a:solidFill>
                  <a:srgbClr val="000000"/>
                </a:solidFill>
                <a:latin typeface="p22-mackinac-pro" pitchFamily="34" charset="0"/>
                <a:ea typeface="p22-mackinac-pro" pitchFamily="34" charset="-122"/>
                <a:cs typeface="p22-mackinac-pro" pitchFamily="34" charset="-120"/>
              </a:rPr>
              <a:t>Security Orchestration and Automated Response (SOAR)</a:t>
            </a:r>
            <a:endParaRPr lang="en-US" sz="2430" dirty="0"/>
          </a:p>
        </p:txBody>
      </p:sp>
      <p:sp>
        <p:nvSpPr>
          <p:cNvPr id="10" name="Text 7"/>
          <p:cNvSpPr/>
          <p:nvPr/>
        </p:nvSpPr>
        <p:spPr>
          <a:xfrm>
            <a:off x="9881354" y="4017407"/>
            <a:ext cx="3898821" cy="2370296"/>
          </a:xfrm>
          <a:prstGeom prst="rect">
            <a:avLst/>
          </a:prstGeom>
          <a:noFill/>
          <a:ln/>
        </p:spPr>
        <p:txBody>
          <a:bodyPr wrap="square" rtlCol="0" anchor="t"/>
          <a:lstStyle/>
          <a:p>
            <a:pPr marL="0" indent="0">
              <a:lnSpc>
                <a:spcPts val="3110"/>
              </a:lnSpc>
              <a:buNone/>
            </a:pPr>
            <a:r>
              <a:rPr lang="en-US" sz="1944" dirty="0">
                <a:solidFill>
                  <a:srgbClr val="272525"/>
                </a:solidFill>
                <a:latin typeface="Eudoxus Sans" pitchFamily="34" charset="0"/>
                <a:ea typeface="Eudoxus Sans" pitchFamily="34" charset="-122"/>
                <a:cs typeface="Eudoxus Sans" pitchFamily="34" charset="-120"/>
              </a:rPr>
              <a:t>Integrate MFA activity data with your SOAR platform to automate incident response workflows, such as triggering remediation actions or generating custom alerts based on high-risk events.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1102</Words>
  <Application>Microsoft Office PowerPoint</Application>
  <PresentationFormat>Custom</PresentationFormat>
  <Paragraphs>103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Eudoxus Sans</vt:lpstr>
      <vt:lpstr>p22-mackinac-pro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Anurag Singh Yadav</cp:lastModifiedBy>
  <cp:revision>2</cp:revision>
  <dcterms:created xsi:type="dcterms:W3CDTF">2024-07-20T08:37:52Z</dcterms:created>
  <dcterms:modified xsi:type="dcterms:W3CDTF">2024-07-20T08:39:43Z</dcterms:modified>
</cp:coreProperties>
</file>