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21A020C-3F68-4C1C-87D0-168EA308302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886C39B-4109-480C-B4D2-CCE449CE81A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E040BBE4-99F4-4E5F-AE78-A403828E2DE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7234C0D-5186-4DF5-A70C-EB4253F8AA34}"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265ED7E-F7B7-4927-A170-0CDFC16B70F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E579C1A-61ED-4304-9DDA-F75D49934C22}"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1EC78BC-5B89-4E9F-95EA-5DF3DA946E7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6B7989F-DF2D-4795-8002-E287F3A1056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0BD1585-F0D4-4001-BE46-BC5E40D9AFA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C1B753B-19D4-4D09-BCAC-0012D749658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CA33DEB-5605-49B3-BB83-24A4573EBFF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AAF8187-C3FF-49D5-BB8E-8C8F9BD09E8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24F2D64F-F85B-4AE7-BE77-115DC1224B0F}"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9F0EFA6-CEDF-4142-9138-53EFE726F017}"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00C704F-9F5C-46F7-B639-C3007DEBEC1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C4026CF8-3946-4D5F-9D25-ECAF0667C0C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99C5F12-6C51-4F9C-BAB3-064081DEA3F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7E4FC5E-89E0-4B34-93CE-F675A14A37B3}"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433EB9E-C0C8-4624-94B4-814E4253AFD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E3E376E-5AC2-4E0D-8E9B-FD537DA1863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9441AA1-3200-45FA-8961-B61B015F2F0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C3443135-75D1-4969-BF6B-979F55F61549}"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3129CC76-1AB6-4D67-9AAE-7A4889F3FDA5}"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6EE8CB18-E241-4812-8197-95C0BD036299}"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 name="Google Shape;17;p7"/>
          <p:cNvGrpSpPr/>
          <p:nvPr/>
        </p:nvGrpSpPr>
        <p:grpSpPr>
          <a:xfrm>
            <a:off x="0" y="758880"/>
            <a:ext cx="6098400" cy="6098400"/>
            <a:chOff x="0" y="758880"/>
            <a:chExt cx="6098400" cy="6098400"/>
          </a:xfrm>
        </p:grpSpPr>
        <p:sp>
          <p:nvSpPr>
            <p:cNvPr id="8" name="Google Shape;18;p7"/>
            <p:cNvSpPr/>
            <p:nvPr/>
          </p:nvSpPr>
          <p:spPr>
            <a:xfrm>
              <a:off x="0" y="758880"/>
              <a:ext cx="3072960" cy="4097520"/>
            </a:xfrm>
            <a:custGeom>
              <a:avLst/>
              <a:gdLst>
                <a:gd name="textAreaLeft" fmla="*/ 0 w 3072960"/>
                <a:gd name="textAreaRight" fmla="*/ 3073680 w 3072960"/>
                <a:gd name="textAreaTop" fmla="*/ 0 h 4097520"/>
                <a:gd name="textAreaBottom" fmla="*/ 4098240 h 40975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2" name="Google Shape;19;p7"/>
            <p:cNvSpPr/>
            <p:nvPr/>
          </p:nvSpPr>
          <p:spPr>
            <a:xfrm>
              <a:off x="0" y="4862160"/>
              <a:ext cx="1995840" cy="1995120"/>
            </a:xfrm>
            <a:custGeom>
              <a:avLst/>
              <a:gdLst>
                <a:gd name="textAreaLeft" fmla="*/ 0 w 1995840"/>
                <a:gd name="textAreaRight" fmla="*/ 1996560 w 1995840"/>
                <a:gd name="textAreaTop" fmla="*/ 0 h 1995120"/>
                <a:gd name="textAreaBottom" fmla="*/ 1995840 h 199512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3" name="Google Shape;20;p7"/>
            <p:cNvSpPr/>
            <p:nvPr/>
          </p:nvSpPr>
          <p:spPr>
            <a:xfrm>
              <a:off x="2097720" y="4857120"/>
              <a:ext cx="4000680" cy="2000160"/>
            </a:xfrm>
            <a:custGeom>
              <a:avLst/>
              <a:gdLst>
                <a:gd name="textAreaLeft" fmla="*/ 0 w 4000680"/>
                <a:gd name="textAreaRight" fmla="*/ 4001400 w 4000680"/>
                <a:gd name="textAreaTop" fmla="*/ 0 h 2000160"/>
                <a:gd name="textAreaBottom" fmla="*/ 2000880 h 20001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grpSp>
      <p:cxnSp>
        <p:nvCxnSpPr>
          <p:cNvPr id="4" name="Google Shape;22;p7"/>
          <p:cNvCxnSpPr/>
          <p:nvPr/>
        </p:nvCxnSpPr>
        <p:spPr>
          <a:xfrm>
            <a:off x="5839560" y="5784120"/>
            <a:ext cx="2134440" cy="4680"/>
          </a:xfrm>
          <a:prstGeom prst="straightConnector1">
            <a:avLst/>
          </a:prstGeom>
          <a:ln w="101600">
            <a:solidFill>
              <a:srgbClr val="7CA655"/>
            </a:solidFill>
            <a:miter/>
          </a:ln>
        </p:spPr>
      </p:cxn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3" name="Google Shape;24;p8"/>
          <p:cNvGrpSpPr/>
          <p:nvPr/>
        </p:nvGrpSpPr>
        <p:grpSpPr>
          <a:xfrm>
            <a:off x="720" y="3899880"/>
            <a:ext cx="2958480" cy="2958480"/>
            <a:chOff x="720" y="3899880"/>
            <a:chExt cx="2958480" cy="2958480"/>
          </a:xfrm>
        </p:grpSpPr>
        <p:sp>
          <p:nvSpPr>
            <p:cNvPr id="44" name="Google Shape;25;p8"/>
            <p:cNvSpPr/>
            <p:nvPr/>
          </p:nvSpPr>
          <p:spPr>
            <a:xfrm rot="16200000" flipV="1">
              <a:off x="1220040" y="5118480"/>
              <a:ext cx="1490400" cy="1987560"/>
            </a:xfrm>
            <a:custGeom>
              <a:avLst/>
              <a:gdLst>
                <a:gd name="textAreaLeft" fmla="*/ 0 w 1490400"/>
                <a:gd name="textAreaRight" fmla="*/ 1491120 w 1490400"/>
                <a:gd name="textAreaTop" fmla="*/ 360 h 1987560"/>
                <a:gd name="textAreaBottom" fmla="*/ 1988640 h 198756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45" name="Google Shape;26;p8"/>
            <p:cNvSpPr/>
            <p:nvPr/>
          </p:nvSpPr>
          <p:spPr>
            <a:xfrm rot="16200000" flipV="1">
              <a:off x="360" y="5889960"/>
              <a:ext cx="968040" cy="967680"/>
            </a:xfrm>
            <a:custGeom>
              <a:avLst/>
              <a:gdLst>
                <a:gd name="textAreaLeft" fmla="*/ 0 w 968040"/>
                <a:gd name="textAreaRight" fmla="*/ 968760 w 968040"/>
                <a:gd name="textAreaTop" fmla="*/ -360 h 967680"/>
                <a:gd name="textAreaBottom" fmla="*/ 968040 h 96768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46" name="Google Shape;27;p8"/>
            <p:cNvSpPr/>
            <p:nvPr/>
          </p:nvSpPr>
          <p:spPr>
            <a:xfrm rot="16200000" flipV="1">
              <a:off x="-483840" y="4384800"/>
              <a:ext cx="1940760" cy="970200"/>
            </a:xfrm>
            <a:custGeom>
              <a:avLst/>
              <a:gdLst>
                <a:gd name="textAreaLeft" fmla="*/ 0 w 1940760"/>
                <a:gd name="textAreaRight" fmla="*/ 1941480 w 1940760"/>
                <a:gd name="textAreaTop" fmla="*/ 360 h 970200"/>
                <a:gd name="textAreaBottom" fmla="*/ 971280 h 97020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grpSp>
      <p:cxnSp>
        <p:nvCxnSpPr>
          <p:cNvPr id="47" name="Google Shape;30;p8"/>
          <p:cNvCxnSpPr/>
          <p:nvPr/>
        </p:nvCxnSpPr>
        <p:spPr>
          <a:xfrm>
            <a:off x="952200" y="1938960"/>
            <a:ext cx="2134440" cy="4680"/>
          </a:xfrm>
          <a:prstGeom prst="straightConnector1">
            <a:avLst/>
          </a:prstGeom>
          <a:ln w="101600">
            <a:solidFill>
              <a:srgbClr val="7CA655"/>
            </a:solidFill>
            <a:miter/>
          </a:ln>
        </p:spPr>
      </p:cxnSp>
      <p:sp>
        <p:nvSpPr>
          <p:cNvPr id="48" name="PlaceHolder 1"/>
          <p:cNvSpPr>
            <a:spLocks noGrp="1"/>
          </p:cNvSpPr>
          <p:nvPr>
            <p:ph type="ftr" idx="1"/>
          </p:nvPr>
        </p:nvSpPr>
        <p:spPr>
          <a:xfrm>
            <a:off x="1494720" y="6332400"/>
            <a:ext cx="1496520" cy="24696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9" name="PlaceHolder 2"/>
          <p:cNvSpPr>
            <a:spLocks noGrp="1"/>
          </p:cNvSpPr>
          <p:nvPr>
            <p:ph type="sldNum" idx="2"/>
          </p:nvPr>
        </p:nvSpPr>
        <p:spPr>
          <a:xfrm>
            <a:off x="971640" y="6332400"/>
            <a:ext cx="522360" cy="246960"/>
          </a:xfrm>
          <a:prstGeom prst="rect">
            <a:avLst/>
          </a:prstGeom>
          <a:noFill/>
          <a:ln w="0">
            <a:noFill/>
          </a:ln>
        </p:spPr>
        <p:txBody>
          <a:bodyPr lIns="0" tIns="0" rIns="0" bIns="0" anchor="t">
            <a:noAutofit/>
          </a:bodyPr>
          <a:lstStyle>
            <a:lvl1pPr indent="0">
              <a:lnSpc>
                <a:spcPct val="100000"/>
              </a:lnSpc>
              <a:buNone/>
              <a:tabLst>
                <a:tab pos="0" algn="l"/>
              </a:tabLst>
              <a:defRPr lang="en-US" sz="1100" b="0" strike="noStrike" spc="-1">
                <a:solidFill>
                  <a:schemeClr val="dk1"/>
                </a:solidFill>
                <a:latin typeface="Libre Franklin"/>
                <a:ea typeface="Libre Franklin"/>
              </a:defRPr>
            </a:lvl1pPr>
          </a:lstStyle>
          <a:p>
            <a:pPr indent="0">
              <a:lnSpc>
                <a:spcPct val="100000"/>
              </a:lnSpc>
              <a:buNone/>
              <a:tabLst>
                <a:tab pos="0" algn="l"/>
              </a:tabLst>
            </a:pPr>
            <a:fld id="{8B673C2B-B801-439C-AB52-9936D5FA846C}" type="slidenum">
              <a:rPr lang="en-US" sz="1100" b="0" strike="noStrike" spc="-1">
                <a:solidFill>
                  <a:schemeClr val="dk1"/>
                </a:solidFill>
                <a:latin typeface="Libre Franklin"/>
                <a:ea typeface="Libre Franklin"/>
              </a:rPr>
              <a:t>‹#›</a:t>
            </a:fld>
            <a:endParaRPr lang="en-US" sz="1100" b="0" strike="noStrike" spc="-1">
              <a:solidFill>
                <a:srgbClr val="000000"/>
              </a:solidFill>
              <a:latin typeface="Times New Roman"/>
            </a:endParaRPr>
          </a:p>
        </p:txBody>
      </p:sp>
      <p:sp>
        <p:nvSpPr>
          <p:cNvPr id="50" name="PlaceHolder 3"/>
          <p:cNvSpPr>
            <a:spLocks noGrp="1"/>
          </p:cNvSpPr>
          <p:nvPr>
            <p:ph type="dt" idx="3"/>
          </p:nvPr>
        </p:nvSpPr>
        <p:spPr>
          <a:xfrm>
            <a:off x="2991960" y="6332400"/>
            <a:ext cx="1312560" cy="24696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9" name="Google Shape;37;p9"/>
          <p:cNvCxnSpPr/>
          <p:nvPr/>
        </p:nvCxnSpPr>
        <p:spPr>
          <a:xfrm>
            <a:off x="952200" y="1938960"/>
            <a:ext cx="2134440" cy="4680"/>
          </a:xfrm>
          <a:prstGeom prst="straightConnector1">
            <a:avLst/>
          </a:prstGeom>
          <a:ln w="101600">
            <a:solidFill>
              <a:srgbClr val="7CA655"/>
            </a:solidFill>
            <a:miter/>
          </a:ln>
        </p:spPr>
      </p:cxnSp>
      <p:grpSp>
        <p:nvGrpSpPr>
          <p:cNvPr id="90" name="Google Shape;39;p9"/>
          <p:cNvGrpSpPr/>
          <p:nvPr/>
        </p:nvGrpSpPr>
        <p:grpSpPr>
          <a:xfrm>
            <a:off x="8870760" y="360"/>
            <a:ext cx="3324600" cy="3324960"/>
            <a:chOff x="8870760" y="360"/>
            <a:chExt cx="3324600" cy="3324960"/>
          </a:xfrm>
        </p:grpSpPr>
        <p:sp>
          <p:nvSpPr>
            <p:cNvPr id="91" name="Google Shape;40;p9"/>
            <p:cNvSpPr/>
            <p:nvPr/>
          </p:nvSpPr>
          <p:spPr>
            <a:xfrm rot="10800000">
              <a:off x="10520280" y="1091880"/>
              <a:ext cx="1675080" cy="2233440"/>
            </a:xfrm>
            <a:custGeom>
              <a:avLst/>
              <a:gdLst>
                <a:gd name="textAreaLeft" fmla="*/ 0 w 1675080"/>
                <a:gd name="textAreaRight" fmla="*/ 1675800 w 1675080"/>
                <a:gd name="textAreaTop" fmla="*/ 0 h 2233440"/>
                <a:gd name="textAreaBottom" fmla="*/ 2234160 h 223344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92" name="Google Shape;41;p9"/>
            <p:cNvSpPr/>
            <p:nvPr/>
          </p:nvSpPr>
          <p:spPr>
            <a:xfrm rot="10800000">
              <a:off x="11107800" y="720"/>
              <a:ext cx="1087560" cy="1087560"/>
            </a:xfrm>
            <a:custGeom>
              <a:avLst/>
              <a:gdLst>
                <a:gd name="textAreaLeft" fmla="*/ 0 w 1087560"/>
                <a:gd name="textAreaRight" fmla="*/ 1088280 w 1087560"/>
                <a:gd name="textAreaTop" fmla="*/ 0 h 1087560"/>
                <a:gd name="textAreaBottom" fmla="*/ 1088280 h 108756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sp>
          <p:nvSpPr>
            <p:cNvPr id="93" name="Google Shape;42;p9"/>
            <p:cNvSpPr/>
            <p:nvPr/>
          </p:nvSpPr>
          <p:spPr>
            <a:xfrm rot="10800000">
              <a:off x="8870760" y="0"/>
              <a:ext cx="2180880" cy="1090080"/>
            </a:xfrm>
            <a:custGeom>
              <a:avLst/>
              <a:gdLst>
                <a:gd name="textAreaLeft" fmla="*/ 0 w 2180880"/>
                <a:gd name="textAreaRight" fmla="*/ 2181600 w 2180880"/>
                <a:gd name="textAreaTop" fmla="*/ 0 h 1090080"/>
                <a:gd name="textAreaBottom" fmla="*/ 1090800 h 109008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chemeClr val="lt1"/>
                </a:solidFill>
                <a:latin typeface="Libre Franklin"/>
                <a:ea typeface="Libre Franklin"/>
              </a:endParaRPr>
            </a:p>
          </p:txBody>
        </p:sp>
      </p:grpSp>
      <p:sp>
        <p:nvSpPr>
          <p:cNvPr id="94" name="PlaceHolder 1"/>
          <p:cNvSpPr>
            <a:spLocks noGrp="1"/>
          </p:cNvSpPr>
          <p:nvPr>
            <p:ph type="ftr" idx="4"/>
          </p:nvPr>
        </p:nvSpPr>
        <p:spPr>
          <a:xfrm>
            <a:off x="1494720" y="6332400"/>
            <a:ext cx="1496520" cy="24696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95" name="PlaceHolder 2"/>
          <p:cNvSpPr>
            <a:spLocks noGrp="1"/>
          </p:cNvSpPr>
          <p:nvPr>
            <p:ph type="sldNum" idx="5"/>
          </p:nvPr>
        </p:nvSpPr>
        <p:spPr>
          <a:xfrm>
            <a:off x="971640" y="6332400"/>
            <a:ext cx="522360" cy="246960"/>
          </a:xfrm>
          <a:prstGeom prst="rect">
            <a:avLst/>
          </a:prstGeom>
          <a:noFill/>
          <a:ln w="0">
            <a:noFill/>
          </a:ln>
        </p:spPr>
        <p:txBody>
          <a:bodyPr lIns="0" tIns="0" rIns="0" bIns="0" anchor="t">
            <a:noAutofit/>
          </a:bodyPr>
          <a:lstStyle>
            <a:lvl1pPr indent="0">
              <a:lnSpc>
                <a:spcPct val="100000"/>
              </a:lnSpc>
              <a:buNone/>
              <a:tabLst>
                <a:tab pos="0" algn="l"/>
              </a:tabLst>
              <a:defRPr lang="en-US" sz="1100" b="0" strike="noStrike" spc="-1">
                <a:solidFill>
                  <a:schemeClr val="dk1"/>
                </a:solidFill>
                <a:latin typeface="Libre Franklin"/>
                <a:ea typeface="Libre Franklin"/>
              </a:defRPr>
            </a:lvl1pPr>
          </a:lstStyle>
          <a:p>
            <a:pPr indent="0">
              <a:lnSpc>
                <a:spcPct val="100000"/>
              </a:lnSpc>
              <a:buNone/>
              <a:tabLst>
                <a:tab pos="0" algn="l"/>
              </a:tabLst>
            </a:pPr>
            <a:fld id="{B9CC69A0-E2B7-4020-B89F-D4608BEF43DD}" type="slidenum">
              <a:rPr lang="en-US" sz="1100" b="0" strike="noStrike" spc="-1">
                <a:solidFill>
                  <a:schemeClr val="dk1"/>
                </a:solidFill>
                <a:latin typeface="Libre Franklin"/>
                <a:ea typeface="Libre Franklin"/>
              </a:rPr>
              <a:t>‹#›</a:t>
            </a:fld>
            <a:endParaRPr lang="en-US" sz="1100" b="0" strike="noStrike" spc="-1">
              <a:solidFill>
                <a:srgbClr val="000000"/>
              </a:solidFill>
              <a:latin typeface="Times New Roman"/>
            </a:endParaRPr>
          </a:p>
        </p:txBody>
      </p:sp>
      <p:sp>
        <p:nvSpPr>
          <p:cNvPr id="96" name="PlaceHolder 3"/>
          <p:cNvSpPr>
            <a:spLocks noGrp="1"/>
          </p:cNvSpPr>
          <p:nvPr>
            <p:ph type="dt" idx="6"/>
          </p:nvPr>
        </p:nvSpPr>
        <p:spPr>
          <a:xfrm>
            <a:off x="2991960" y="6332400"/>
            <a:ext cx="1312560" cy="24696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9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9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250240" y="-4320"/>
            <a:ext cx="6460920" cy="1150920"/>
          </a:xfrm>
          <a:prstGeom prst="rect">
            <a:avLst/>
          </a:prstGeom>
          <a:noFill/>
          <a:ln w="0">
            <a:noFill/>
          </a:ln>
        </p:spPr>
        <p:txBody>
          <a:bodyPr lIns="0" tIns="0" rIns="0" bIns="0" anchor="t">
            <a:noAutofit/>
          </a:bodyPr>
          <a:lstStyle/>
          <a:p>
            <a:pPr indent="0" algn="ctr">
              <a:lnSpc>
                <a:spcPct val="100000"/>
              </a:lnSpc>
              <a:buNone/>
              <a:tabLst>
                <a:tab pos="0" algn="l"/>
              </a:tabLst>
            </a:pPr>
            <a:r>
              <a:rPr lang="en-US" sz="3600" b="1" strike="noStrike" spc="-1">
                <a:solidFill>
                  <a:schemeClr val="dk1"/>
                </a:solidFill>
                <a:latin typeface="Calibri"/>
                <a:ea typeface="Calibri"/>
              </a:rPr>
              <a:t>Basic Details of the Team and Problem Statement</a:t>
            </a:r>
            <a:endParaRPr lang="en-US" sz="3600" b="0" strike="noStrike" spc="-1">
              <a:solidFill>
                <a:srgbClr val="000000"/>
              </a:solidFill>
              <a:latin typeface="Arial"/>
            </a:endParaRPr>
          </a:p>
        </p:txBody>
      </p:sp>
      <p:sp>
        <p:nvSpPr>
          <p:cNvPr id="136" name="PlaceHolder 2"/>
          <p:cNvSpPr>
            <a:spLocks noGrp="1"/>
          </p:cNvSpPr>
          <p:nvPr>
            <p:ph/>
          </p:nvPr>
        </p:nvSpPr>
        <p:spPr>
          <a:xfrm>
            <a:off x="5536440" y="1545120"/>
            <a:ext cx="6372720" cy="5312520"/>
          </a:xfrm>
          <a:prstGeom prst="rect">
            <a:avLst/>
          </a:prstGeom>
          <a:noFill/>
          <a:ln w="0">
            <a:noFill/>
          </a:ln>
        </p:spPr>
        <p:txBody>
          <a:bodyPr lIns="0" tIns="0" rIns="0" bIns="0" numCol="1" spcCol="0" anchor="t">
            <a:noAutofit/>
          </a:bodyPr>
          <a:lstStyle/>
          <a:p>
            <a:pPr marL="228600" indent="0">
              <a:lnSpc>
                <a:spcPct val="90000"/>
              </a:lnSpc>
              <a:spcBef>
                <a:spcPts val="1001"/>
              </a:spcBef>
              <a:buNone/>
              <a:tabLst>
                <a:tab pos="0" algn="l"/>
              </a:tabLst>
            </a:pPr>
            <a:r>
              <a:rPr lang="en-US" sz="1800" b="0" strike="noStrike" spc="-1" dirty="0">
                <a:solidFill>
                  <a:schemeClr val="lt2"/>
                </a:solidFill>
                <a:latin typeface="Calibri"/>
                <a:ea typeface="Calibri"/>
              </a:rPr>
              <a:t>Ministry/Organization Name/Student Innovation: </a:t>
            </a:r>
            <a:endParaRPr lang="en-US" sz="1800" b="0" strike="noStrike" spc="-1" dirty="0">
              <a:solidFill>
                <a:srgbClr val="000000"/>
              </a:solidFill>
              <a:latin typeface="Arial"/>
            </a:endParaRPr>
          </a:p>
          <a:p>
            <a:pPr marL="228600" indent="0">
              <a:lnSpc>
                <a:spcPct val="90000"/>
              </a:lnSpc>
              <a:spcBef>
                <a:spcPts val="1001"/>
              </a:spcBef>
              <a:buNone/>
              <a:tabLst>
                <a:tab pos="0" algn="l"/>
              </a:tabLst>
            </a:pPr>
            <a:r>
              <a:rPr lang="en-US" sz="1800" b="0" strike="noStrike" spc="-1" dirty="0">
                <a:solidFill>
                  <a:srgbClr val="000000"/>
                </a:solidFill>
                <a:latin typeface="Calibri"/>
                <a:ea typeface="Calibri"/>
              </a:rPr>
              <a:t>AICTE, MIC- Student Innovation</a:t>
            </a:r>
            <a:endParaRPr lang="en-US" sz="1800" b="0" strike="noStrike" spc="-1" dirty="0">
              <a:solidFill>
                <a:srgbClr val="000000"/>
              </a:solidFill>
              <a:latin typeface="Arial"/>
            </a:endParaRPr>
          </a:p>
          <a:p>
            <a:pPr marL="228600" indent="0">
              <a:lnSpc>
                <a:spcPct val="100000"/>
              </a:lnSpc>
              <a:buNone/>
              <a:tabLst>
                <a:tab pos="0" algn="l"/>
              </a:tabLst>
            </a:pPr>
            <a:endParaRPr lang="en-US" sz="1800" b="0" strike="noStrike" spc="-1" dirty="0">
              <a:solidFill>
                <a:srgbClr val="000000"/>
              </a:solidFill>
              <a:latin typeface="Arial"/>
            </a:endParaRPr>
          </a:p>
          <a:p>
            <a:pPr marL="228600" indent="0">
              <a:lnSpc>
                <a:spcPct val="90000"/>
              </a:lnSpc>
              <a:spcBef>
                <a:spcPts val="1001"/>
              </a:spcBef>
              <a:buNone/>
              <a:tabLst>
                <a:tab pos="0" algn="l"/>
              </a:tabLst>
            </a:pPr>
            <a:r>
              <a:rPr lang="en-US" sz="1800" b="0" strike="noStrike" spc="-1" dirty="0">
                <a:solidFill>
                  <a:schemeClr val="lt2"/>
                </a:solidFill>
                <a:latin typeface="Calibri"/>
                <a:ea typeface="Calibri"/>
              </a:rPr>
              <a:t>PS Code: </a:t>
            </a:r>
            <a:r>
              <a:rPr lang="en-US" sz="1800" b="0" strike="noStrike" spc="-1" dirty="0">
                <a:solidFill>
                  <a:srgbClr val="000000"/>
                </a:solidFill>
                <a:latin typeface="Calibri"/>
                <a:ea typeface="Calibri"/>
              </a:rPr>
              <a:t>1487</a:t>
            </a:r>
            <a:endParaRPr lang="en-US" sz="1800" b="0" strike="noStrike" spc="-1" dirty="0">
              <a:solidFill>
                <a:srgbClr val="000000"/>
              </a:solidFill>
              <a:latin typeface="Arial"/>
            </a:endParaRPr>
          </a:p>
          <a:p>
            <a:pPr marL="228600" indent="0">
              <a:lnSpc>
                <a:spcPct val="90000"/>
              </a:lnSpc>
              <a:spcBef>
                <a:spcPts val="1001"/>
              </a:spcBef>
              <a:buNone/>
              <a:tabLst>
                <a:tab pos="0" algn="l"/>
              </a:tabLst>
            </a:pPr>
            <a:r>
              <a:rPr lang="en-US" sz="1800" b="0" strike="noStrike" spc="-1" dirty="0">
                <a:solidFill>
                  <a:schemeClr val="lt2"/>
                </a:solidFill>
                <a:latin typeface="Calibri"/>
                <a:ea typeface="Calibri"/>
              </a:rPr>
              <a:t>   </a:t>
            </a:r>
            <a:br>
              <a:rPr sz="1800" dirty="0"/>
            </a:br>
            <a:r>
              <a:rPr lang="en-US" sz="1800" b="0" strike="noStrike" spc="-1" dirty="0">
                <a:solidFill>
                  <a:schemeClr val="lt2"/>
                </a:solidFill>
                <a:latin typeface="Calibri"/>
                <a:ea typeface="Calibri"/>
              </a:rPr>
              <a:t>Problem Statement Title: </a:t>
            </a:r>
            <a:r>
              <a:rPr lang="en-US" sz="1800" b="0" strike="noStrike" spc="-1" dirty="0">
                <a:solidFill>
                  <a:srgbClr val="212529"/>
                </a:solidFill>
                <a:latin typeface="Calibri"/>
                <a:ea typeface="Calibri"/>
              </a:rPr>
              <a:t>Student Innovation</a:t>
            </a:r>
            <a:endParaRPr lang="en-US" sz="1800" b="0" strike="noStrike" spc="-1" dirty="0">
              <a:solidFill>
                <a:srgbClr val="000000"/>
              </a:solidFill>
              <a:latin typeface="Arial"/>
            </a:endParaRPr>
          </a:p>
          <a:p>
            <a:pPr marL="228600" indent="0">
              <a:lnSpc>
                <a:spcPct val="90000"/>
              </a:lnSpc>
              <a:spcBef>
                <a:spcPts val="1001"/>
              </a:spcBef>
              <a:buNone/>
              <a:tabLst>
                <a:tab pos="0" algn="l"/>
              </a:tabLst>
            </a:pPr>
            <a:br>
              <a:rPr sz="1800"/>
            </a:br>
            <a:r>
              <a:rPr lang="en-US" sz="1800" b="0" strike="noStrike" spc="-1">
                <a:solidFill>
                  <a:schemeClr val="lt2"/>
                </a:solidFill>
                <a:latin typeface="Calibri"/>
                <a:ea typeface="Calibri"/>
              </a:rPr>
              <a:t>Team Name: </a:t>
            </a:r>
            <a:r>
              <a:rPr lang="en-US" sz="1800" b="0" strike="noStrike" spc="-1">
                <a:solidFill>
                  <a:srgbClr val="000000"/>
                </a:solidFill>
                <a:latin typeface="Calibri"/>
                <a:ea typeface="Calibri"/>
              </a:rPr>
              <a:t>CodeCrafters03</a:t>
            </a:r>
            <a:endParaRPr lang="en-US" sz="1800" b="0" strike="noStrike" spc="-1">
              <a:solidFill>
                <a:srgbClr val="000000"/>
              </a:solidFill>
              <a:latin typeface="Arial"/>
            </a:endParaRPr>
          </a:p>
          <a:p>
            <a:pPr marL="228600" indent="0">
              <a:lnSpc>
                <a:spcPct val="90000"/>
              </a:lnSpc>
              <a:spcBef>
                <a:spcPts val="1001"/>
              </a:spcBef>
              <a:buNone/>
              <a:tabLst>
                <a:tab pos="0" algn="l"/>
              </a:tabLst>
            </a:pPr>
            <a:br>
              <a:rPr sz="1800" dirty="0"/>
            </a:br>
            <a:r>
              <a:rPr lang="en-US" sz="1800" b="0" strike="noStrike" spc="-1" dirty="0">
                <a:solidFill>
                  <a:schemeClr val="lt2"/>
                </a:solidFill>
                <a:latin typeface="Calibri"/>
                <a:ea typeface="Calibri"/>
              </a:rPr>
              <a:t>Team Leader Name: </a:t>
            </a:r>
            <a:r>
              <a:rPr lang="en-US" sz="1800" b="0" strike="noStrike" spc="-1" dirty="0">
                <a:solidFill>
                  <a:srgbClr val="000000"/>
                </a:solidFill>
                <a:latin typeface="Calibri"/>
                <a:ea typeface="Calibri"/>
              </a:rPr>
              <a:t>Anurag Singh</a:t>
            </a:r>
            <a:endParaRPr lang="en-US" sz="1800" b="0" strike="noStrike" spc="-1" dirty="0">
              <a:solidFill>
                <a:srgbClr val="000000"/>
              </a:solidFill>
              <a:latin typeface="Arial"/>
            </a:endParaRPr>
          </a:p>
          <a:p>
            <a:pPr marL="228600" indent="0">
              <a:lnSpc>
                <a:spcPct val="90000"/>
              </a:lnSpc>
              <a:spcBef>
                <a:spcPts val="1001"/>
              </a:spcBef>
              <a:buNone/>
              <a:tabLst>
                <a:tab pos="0" algn="l"/>
              </a:tabLst>
            </a:pPr>
            <a:br>
              <a:rPr sz="1800" dirty="0"/>
            </a:br>
            <a:r>
              <a:rPr lang="en-US" sz="1800" b="0" strike="noStrike" spc="-1" dirty="0">
                <a:solidFill>
                  <a:schemeClr val="lt2"/>
                </a:solidFill>
                <a:latin typeface="Calibri"/>
                <a:ea typeface="Calibri"/>
              </a:rPr>
              <a:t>Institute Code (AISHE): </a:t>
            </a:r>
            <a:r>
              <a:rPr lang="en-US" sz="1800" b="0" strike="noStrike" spc="-1" dirty="0">
                <a:solidFill>
                  <a:srgbClr val="000000"/>
                </a:solidFill>
                <a:latin typeface="Calibri"/>
                <a:ea typeface="Calibri"/>
              </a:rPr>
              <a:t>C46229</a:t>
            </a:r>
            <a:endParaRPr lang="en-US" sz="1800" b="0" strike="noStrike" spc="-1" dirty="0">
              <a:solidFill>
                <a:srgbClr val="000000"/>
              </a:solidFill>
              <a:latin typeface="Arial"/>
            </a:endParaRPr>
          </a:p>
          <a:p>
            <a:pPr marL="228600" indent="0">
              <a:lnSpc>
                <a:spcPct val="100000"/>
              </a:lnSpc>
              <a:spcBef>
                <a:spcPts val="1001"/>
              </a:spcBef>
              <a:buNone/>
              <a:tabLst>
                <a:tab pos="0" algn="l"/>
              </a:tabLst>
            </a:pPr>
            <a:br>
              <a:rPr sz="1800" dirty="0"/>
            </a:br>
            <a:r>
              <a:rPr lang="en-US" sz="1800" b="0" strike="noStrike" spc="-1" dirty="0">
                <a:solidFill>
                  <a:schemeClr val="lt2"/>
                </a:solidFill>
                <a:latin typeface="Calibri"/>
                <a:ea typeface="Calibri"/>
              </a:rPr>
              <a:t>Institute Name: </a:t>
            </a:r>
            <a:r>
              <a:rPr lang="en-US" sz="1800" b="0" strike="noStrike" spc="-1" dirty="0">
                <a:solidFill>
                  <a:srgbClr val="000000"/>
                </a:solidFill>
                <a:latin typeface="Calibri"/>
                <a:ea typeface="Calibri"/>
              </a:rPr>
              <a:t>Galgotia’s College of Engineering and Technology</a:t>
            </a:r>
            <a:endParaRPr lang="en-US" sz="1800" b="0" strike="noStrike" spc="-1" dirty="0">
              <a:solidFill>
                <a:srgbClr val="000000"/>
              </a:solidFill>
              <a:latin typeface="Arial"/>
            </a:endParaRPr>
          </a:p>
          <a:p>
            <a:pPr marL="228600" indent="0">
              <a:lnSpc>
                <a:spcPct val="100000"/>
              </a:lnSpc>
              <a:buNone/>
              <a:tabLst>
                <a:tab pos="0" algn="l"/>
              </a:tabLst>
            </a:pPr>
            <a:endParaRPr lang="en-US" sz="1800" b="0" strike="noStrike" spc="-1" dirty="0">
              <a:solidFill>
                <a:srgbClr val="000000"/>
              </a:solidFill>
              <a:latin typeface="Arial"/>
            </a:endParaRPr>
          </a:p>
          <a:p>
            <a:pPr marL="228600" indent="0">
              <a:lnSpc>
                <a:spcPct val="90000"/>
              </a:lnSpc>
              <a:spcBef>
                <a:spcPts val="1001"/>
              </a:spcBef>
              <a:buNone/>
              <a:tabLst>
                <a:tab pos="0" algn="l"/>
              </a:tabLst>
            </a:pPr>
            <a:r>
              <a:rPr lang="en-US" sz="1800" b="0" strike="noStrike" spc="-1" dirty="0">
                <a:solidFill>
                  <a:schemeClr val="lt2"/>
                </a:solidFill>
                <a:latin typeface="Calibri"/>
                <a:ea typeface="Calibri"/>
              </a:rPr>
              <a:t>Theme Name: </a:t>
            </a:r>
            <a:r>
              <a:rPr lang="en-US" sz="1800" b="0" strike="noStrike" spc="-1" dirty="0">
                <a:solidFill>
                  <a:srgbClr val="000000"/>
                </a:solidFill>
                <a:latin typeface="Calibri"/>
                <a:ea typeface="Calibri"/>
              </a:rPr>
              <a:t>Clean and Green Technology</a:t>
            </a:r>
            <a:endParaRPr lang="en-US" sz="1800" b="0" strike="noStrike" spc="-1" dirty="0">
              <a:solidFill>
                <a:srgbClr val="000000"/>
              </a:solidFill>
              <a:latin typeface="Arial"/>
            </a:endParaRPr>
          </a:p>
        </p:txBody>
      </p:sp>
      <p:pic>
        <p:nvPicPr>
          <p:cNvPr id="137" name="Google Shape;212;p1"/>
          <p:cNvPicPr/>
          <p:nvPr/>
        </p:nvPicPr>
        <p:blipFill>
          <a:blip r:embed="rId2"/>
          <a:stretch/>
        </p:blipFill>
        <p:spPr>
          <a:xfrm>
            <a:off x="1213560" y="252360"/>
            <a:ext cx="3329640" cy="16700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256680" y="22320"/>
            <a:ext cx="5533560" cy="610200"/>
          </a:xfrm>
          <a:prstGeom prst="rect">
            <a:avLst/>
          </a:prstGeom>
          <a:noFill/>
          <a:ln w="0">
            <a:noFill/>
          </a:ln>
        </p:spPr>
        <p:txBody>
          <a:bodyPr lIns="0" tIns="0" rIns="0" bIns="0" anchor="b">
            <a:normAutofit/>
          </a:bodyPr>
          <a:lstStyle/>
          <a:p>
            <a:pPr indent="0">
              <a:lnSpc>
                <a:spcPct val="90000"/>
              </a:lnSpc>
              <a:buNone/>
              <a:tabLst>
                <a:tab pos="0" algn="l"/>
              </a:tabLst>
            </a:pPr>
            <a:r>
              <a:rPr lang="en-US" sz="4400" b="1" strike="noStrike" spc="-1">
                <a:solidFill>
                  <a:schemeClr val="dk1"/>
                </a:solidFill>
                <a:latin typeface="Calibri"/>
                <a:ea typeface="Calibri"/>
              </a:rPr>
              <a:t>Idea/Approach Details</a:t>
            </a:r>
            <a:endParaRPr lang="en-US" sz="4400" b="0" strike="noStrike" spc="-1">
              <a:solidFill>
                <a:srgbClr val="000000"/>
              </a:solidFill>
              <a:latin typeface="Arial"/>
            </a:endParaRPr>
          </a:p>
        </p:txBody>
      </p:sp>
      <p:sp>
        <p:nvSpPr>
          <p:cNvPr id="139" name="PlaceHolder 2"/>
          <p:cNvSpPr>
            <a:spLocks noGrp="1"/>
          </p:cNvSpPr>
          <p:nvPr>
            <p:ph/>
          </p:nvPr>
        </p:nvSpPr>
        <p:spPr>
          <a:xfrm>
            <a:off x="256680" y="653039"/>
            <a:ext cx="6183000" cy="6088419"/>
          </a:xfrm>
          <a:prstGeom prst="rect">
            <a:avLst/>
          </a:prstGeom>
          <a:noFill/>
          <a:ln w="9360">
            <a:solidFill>
              <a:srgbClr val="000000"/>
            </a:solidFill>
            <a:round/>
          </a:ln>
        </p:spPr>
        <p:txBody>
          <a:bodyPr lIns="0" tIns="0" rIns="0" bIns="0" anchor="t">
            <a:noAutofit/>
          </a:bodyPr>
          <a:lstStyle/>
          <a:p>
            <a:pPr marL="72000" indent="0">
              <a:lnSpc>
                <a:spcPct val="100000"/>
              </a:lnSpc>
              <a:buNone/>
              <a:tabLst>
                <a:tab pos="0" algn="l"/>
              </a:tabLst>
            </a:pPr>
            <a:r>
              <a:rPr lang="en-US" sz="1500" b="0" strike="noStrike" spc="-1" dirty="0">
                <a:solidFill>
                  <a:srgbClr val="000000"/>
                </a:solidFill>
                <a:latin typeface="Calibri"/>
                <a:ea typeface="Calibri"/>
              </a:rPr>
              <a:t>We are seeking for solutions to </a:t>
            </a:r>
            <a:r>
              <a:rPr lang="en-US" sz="1500" b="1" strike="noStrike" spc="-1" dirty="0">
                <a:solidFill>
                  <a:srgbClr val="000000"/>
                </a:solidFill>
                <a:latin typeface="Calibri"/>
                <a:ea typeface="Calibri"/>
              </a:rPr>
              <a:t>Waste Segregation, Disposal &amp; Improvement of Sanitization System</a:t>
            </a:r>
            <a:r>
              <a:rPr lang="en-US" sz="1500" spc="-1" dirty="0">
                <a:solidFill>
                  <a:srgbClr val="000000"/>
                </a:solidFill>
                <a:latin typeface="Calibri"/>
                <a:ea typeface="Calibri"/>
              </a:rPr>
              <a:t> t</a:t>
            </a:r>
            <a:r>
              <a:rPr lang="en-US" sz="1500" b="0" strike="noStrike" spc="-1" dirty="0">
                <a:solidFill>
                  <a:srgbClr val="000000"/>
                </a:solidFill>
                <a:latin typeface="Calibri"/>
                <a:ea typeface="Calibri"/>
              </a:rPr>
              <a:t>hrough our website. Here users will discover </a:t>
            </a:r>
            <a:r>
              <a:rPr lang="en-US" sz="1500" b="0" u="sng" strike="noStrike" spc="-1" dirty="0">
                <a:solidFill>
                  <a:srgbClr val="000000"/>
                </a:solidFill>
                <a:latin typeface="Calibri"/>
                <a:ea typeface="Calibri"/>
              </a:rPr>
              <a:t>valuable insights &amp; assistance</a:t>
            </a:r>
            <a:r>
              <a:rPr lang="en-US" sz="1500" b="0" strike="noStrike" spc="-1" dirty="0">
                <a:solidFill>
                  <a:srgbClr val="000000"/>
                </a:solidFill>
                <a:latin typeface="Calibri"/>
                <a:ea typeface="Calibri"/>
              </a:rPr>
              <a:t> to efficiently </a:t>
            </a:r>
            <a:r>
              <a:rPr lang="en-US" sz="1500" b="0" u="sng" strike="noStrike" spc="-1" dirty="0">
                <a:solidFill>
                  <a:srgbClr val="000000"/>
                </a:solidFill>
                <a:latin typeface="Calibri"/>
                <a:ea typeface="Calibri"/>
              </a:rPr>
              <a:t>manage &amp; dispose of voluminous wastes.</a:t>
            </a:r>
            <a:r>
              <a:rPr lang="en-US" sz="1500" b="0" strike="noStrike" spc="-1" dirty="0">
                <a:solidFill>
                  <a:srgbClr val="000000"/>
                </a:solidFill>
                <a:latin typeface="Calibri"/>
                <a:ea typeface="Calibri"/>
              </a:rPr>
              <a:t> Moreover, our platform will dynamically educate individuals, encouraging active participation in these crucial tasks. Here's how our prototype will function:</a:t>
            </a:r>
            <a:endParaRPr lang="en-US" sz="1500" b="0" strike="noStrike" spc="-1" dirty="0">
              <a:solidFill>
                <a:srgbClr val="000000"/>
              </a:solidFill>
              <a:latin typeface="Arial"/>
            </a:endParaRPr>
          </a:p>
          <a:p>
            <a:pPr marL="285840" indent="-285840">
              <a:lnSpc>
                <a:spcPct val="100000"/>
              </a:lnSpc>
              <a:spcBef>
                <a:spcPts val="100"/>
              </a:spcBef>
              <a:buClr>
                <a:srgbClr val="000000"/>
              </a:buClr>
              <a:buFont typeface="Noto Sans Symbols"/>
              <a:buChar char="⮚"/>
              <a:tabLst>
                <a:tab pos="0" algn="l"/>
              </a:tabLst>
            </a:pPr>
            <a:r>
              <a:rPr lang="en-US" sz="1500" b="1" strike="noStrike" spc="-1" dirty="0">
                <a:solidFill>
                  <a:schemeClr val="dk1"/>
                </a:solidFill>
                <a:latin typeface="Calibri"/>
                <a:ea typeface="Calibri"/>
              </a:rPr>
              <a:t>User Authentication &amp; Registration</a:t>
            </a:r>
            <a:r>
              <a:rPr lang="en-US" sz="1500" b="0" strike="noStrike" spc="-1" dirty="0">
                <a:solidFill>
                  <a:schemeClr val="dk1"/>
                </a:solidFill>
                <a:latin typeface="Calibri"/>
                <a:ea typeface="Calibri"/>
              </a:rPr>
              <a:t>: Users, NGOs, &amp; unions will undergo a seamless authentication process, utilizing a designated interface to input their credentials securely.</a:t>
            </a:r>
          </a:p>
          <a:p>
            <a:pPr marL="285840" indent="-285840">
              <a:lnSpc>
                <a:spcPct val="100000"/>
              </a:lnSpc>
              <a:spcBef>
                <a:spcPts val="100"/>
              </a:spcBef>
              <a:buClr>
                <a:srgbClr val="000000"/>
              </a:buClr>
              <a:buFont typeface="Noto Sans Symbols"/>
              <a:buChar char="⮚"/>
              <a:tabLst>
                <a:tab pos="0" algn="l"/>
              </a:tabLst>
            </a:pPr>
            <a:r>
              <a:rPr lang="en-US" sz="1500" b="1" strike="noStrike" spc="-1" dirty="0">
                <a:solidFill>
                  <a:schemeClr val="dk1"/>
                </a:solidFill>
                <a:latin typeface="Calibri"/>
                <a:ea typeface="Calibri"/>
              </a:rPr>
              <a:t>Dynamic Form Generation</a:t>
            </a:r>
            <a:r>
              <a:rPr lang="en-US" sz="1500" b="0" strike="noStrike" spc="-1" dirty="0">
                <a:solidFill>
                  <a:schemeClr val="dk1"/>
                </a:solidFill>
                <a:latin typeface="Calibri"/>
                <a:ea typeface="Calibri"/>
              </a:rPr>
              <a:t>: After successful validation, authenticated users will gain access to a dynamic form generator with features such as dropdown menus, checkboxes, &amp; other UI elements, enabling the systematic categorization &amp; image upload of wastes to be treated.</a:t>
            </a:r>
          </a:p>
          <a:p>
            <a:pPr marL="285840" indent="-285840">
              <a:lnSpc>
                <a:spcPct val="100000"/>
              </a:lnSpc>
              <a:spcBef>
                <a:spcPts val="100"/>
              </a:spcBef>
              <a:buClr>
                <a:srgbClr val="000000"/>
              </a:buClr>
              <a:buFont typeface="Noto Sans Symbols"/>
              <a:buChar char="⮚"/>
              <a:tabLst>
                <a:tab pos="0" algn="l"/>
              </a:tabLst>
            </a:pPr>
            <a:r>
              <a:rPr lang="en-US" sz="1500" b="1" spc="-1" dirty="0">
                <a:solidFill>
                  <a:schemeClr val="dk1"/>
                </a:solidFill>
                <a:latin typeface="Calibri"/>
                <a:ea typeface="Calibri"/>
              </a:rPr>
              <a:t>Geospatial Data Integration</a:t>
            </a:r>
            <a:r>
              <a:rPr lang="en-US" sz="1500" spc="-1" dirty="0">
                <a:solidFill>
                  <a:schemeClr val="dk1"/>
                </a:solidFill>
                <a:latin typeface="Calibri"/>
                <a:ea typeface="Calibri"/>
              </a:rPr>
              <a:t>: Upon completing the form, users will be prompted to integrate geospatial coordinates through interactive maps, facilitating precise waste disposal or area cleaning.</a:t>
            </a:r>
          </a:p>
          <a:p>
            <a:pPr marL="285840" indent="-285840">
              <a:lnSpc>
                <a:spcPct val="100000"/>
              </a:lnSpc>
              <a:spcBef>
                <a:spcPts val="100"/>
              </a:spcBef>
              <a:buClr>
                <a:srgbClr val="000000"/>
              </a:buClr>
              <a:buFont typeface="Noto Sans Symbols"/>
              <a:buChar char="⮚"/>
              <a:tabLst>
                <a:tab pos="0" algn="l"/>
              </a:tabLst>
            </a:pPr>
            <a:r>
              <a:rPr lang="en-US" sz="1500" b="1" strike="noStrike" spc="-1" dirty="0">
                <a:solidFill>
                  <a:srgbClr val="000000"/>
                </a:solidFill>
                <a:latin typeface="Calibri"/>
                <a:ea typeface="Calibri"/>
              </a:rPr>
              <a:t>Complaint Management Dashboard</a:t>
            </a:r>
            <a:r>
              <a:rPr lang="en-US" sz="1500" b="0" strike="noStrike" spc="-1" dirty="0">
                <a:solidFill>
                  <a:srgbClr val="000000"/>
                </a:solidFill>
                <a:latin typeface="Calibri"/>
                <a:ea typeface="Calibri"/>
              </a:rPr>
              <a:t>: NGOs &amp; unions with registered credentials will have access to this dashboard. This dashboard will allow them to filter &amp; categorize complaint forms based on criteria like location, waste types, &amp; quantities. This functionality facilitates collaboration with government bodies &amp; volunteers for effective complaint resolution.</a:t>
            </a:r>
          </a:p>
          <a:p>
            <a:pPr marL="285840" indent="-285840">
              <a:lnSpc>
                <a:spcPct val="100000"/>
              </a:lnSpc>
              <a:spcBef>
                <a:spcPts val="100"/>
              </a:spcBef>
              <a:buClr>
                <a:srgbClr val="000000"/>
              </a:buClr>
              <a:buFont typeface="Noto Sans Symbols"/>
              <a:buChar char="⮚"/>
              <a:tabLst>
                <a:tab pos="0" algn="l"/>
              </a:tabLst>
            </a:pPr>
            <a:r>
              <a:rPr lang="en-US" sz="1500" b="1" strike="noStrike" spc="-1" dirty="0">
                <a:solidFill>
                  <a:srgbClr val="000000"/>
                </a:solidFill>
                <a:latin typeface="Calibri"/>
                <a:ea typeface="Calibri"/>
              </a:rPr>
              <a:t>Promotional Strategies and User Engagement: </a:t>
            </a:r>
            <a:r>
              <a:rPr lang="en-US" sz="1500" b="0" strike="noStrike" spc="-1" dirty="0">
                <a:solidFill>
                  <a:srgbClr val="000000"/>
                </a:solidFill>
                <a:latin typeface="Calibri"/>
                <a:ea typeface="Calibri"/>
              </a:rPr>
              <a:t>NGOs can employ software-based promotional strategies, including blogs, e-banners, and pop-ups, to engage users and volunteers during various tasks, initiatives, or campaigns. These strategies can also be used to call for user and volunteer participation.</a:t>
            </a:r>
            <a:endParaRPr lang="en-US" sz="1600" b="0" strike="noStrike" spc="-1" dirty="0">
              <a:solidFill>
                <a:schemeClr val="dk1"/>
              </a:solidFill>
              <a:latin typeface="Calibri"/>
              <a:ea typeface="Calibri"/>
            </a:endParaRPr>
          </a:p>
          <a:p>
            <a:pPr marL="285840" indent="0">
              <a:lnSpc>
                <a:spcPct val="100000"/>
              </a:lnSpc>
              <a:spcBef>
                <a:spcPts val="1001"/>
              </a:spcBef>
              <a:buNone/>
              <a:tabLst>
                <a:tab pos="0" algn="l"/>
              </a:tabLst>
            </a:pPr>
            <a:endParaRPr lang="en-US" sz="1600" b="0" strike="noStrike" spc="-1" dirty="0">
              <a:solidFill>
                <a:srgbClr val="000000"/>
              </a:solidFill>
              <a:latin typeface="Arial"/>
            </a:endParaRPr>
          </a:p>
        </p:txBody>
      </p:sp>
      <p:sp>
        <p:nvSpPr>
          <p:cNvPr id="140" name="PlaceHolder 3"/>
          <p:cNvSpPr>
            <a:spLocks noGrp="1"/>
          </p:cNvSpPr>
          <p:nvPr>
            <p:ph type="sldNum" idx="7"/>
          </p:nvPr>
        </p:nvSpPr>
        <p:spPr>
          <a:xfrm>
            <a:off x="84240" y="6590160"/>
            <a:ext cx="522360" cy="246960"/>
          </a:xfrm>
          <a:prstGeom prst="rect">
            <a:avLst/>
          </a:prstGeom>
          <a:noFill/>
          <a:ln w="0">
            <a:noFill/>
          </a:ln>
        </p:spPr>
        <p:txBody>
          <a:bodyPr lIns="0" tIns="0" rIns="0" bIns="0" anchor="t">
            <a:noAutofit/>
          </a:bodyPr>
          <a:lstStyle>
            <a:lvl1pPr indent="0">
              <a:lnSpc>
                <a:spcPct val="100000"/>
              </a:lnSpc>
              <a:buNone/>
              <a:tabLst>
                <a:tab pos="0" algn="l"/>
              </a:tabLst>
              <a:defRPr lang="en-US" sz="1100" b="0" strike="noStrike" spc="-1">
                <a:solidFill>
                  <a:schemeClr val="dk1"/>
                </a:solidFill>
                <a:latin typeface="Calibri"/>
                <a:ea typeface="Calibri"/>
              </a:defRPr>
            </a:lvl1pPr>
          </a:lstStyle>
          <a:p>
            <a:pPr indent="0">
              <a:lnSpc>
                <a:spcPct val="100000"/>
              </a:lnSpc>
              <a:buNone/>
              <a:tabLst>
                <a:tab pos="0" algn="l"/>
              </a:tabLst>
            </a:pPr>
            <a:fld id="{515A0135-81DF-4D10-89DE-40CDC3DF6C29}" type="slidenum">
              <a:rPr lang="en-US" sz="1100" b="0" strike="noStrike" spc="-1">
                <a:solidFill>
                  <a:schemeClr val="dk1"/>
                </a:solidFill>
                <a:latin typeface="Calibri"/>
                <a:ea typeface="Calibri"/>
              </a:rPr>
              <a:t>2</a:t>
            </a:fld>
            <a:endParaRPr lang="en-US" sz="1100" b="0" strike="noStrike" spc="-1">
              <a:solidFill>
                <a:srgbClr val="000000"/>
              </a:solidFill>
              <a:latin typeface="Times New Roman"/>
            </a:endParaRPr>
          </a:p>
        </p:txBody>
      </p:sp>
      <p:sp>
        <p:nvSpPr>
          <p:cNvPr id="141" name="Google Shape;221;p2"/>
          <p:cNvSpPr/>
          <p:nvPr/>
        </p:nvSpPr>
        <p:spPr>
          <a:xfrm>
            <a:off x="7378560" y="2118600"/>
            <a:ext cx="468828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chemeClr val="lt2"/>
                </a:solidFill>
                <a:latin typeface="Calibri"/>
                <a:ea typeface="Calibri"/>
              </a:rPr>
              <a:t>Add process flow chart or simulated image of prototype or any relevant image related to your idea</a:t>
            </a:r>
            <a:endParaRPr lang="en-US" sz="1800" b="0" strike="noStrike" spc="-1">
              <a:solidFill>
                <a:srgbClr val="000000"/>
              </a:solidFill>
              <a:latin typeface="Arial"/>
            </a:endParaRPr>
          </a:p>
        </p:txBody>
      </p:sp>
      <p:sp>
        <p:nvSpPr>
          <p:cNvPr id="142" name="Google Shape;222;p2"/>
          <p:cNvSpPr/>
          <p:nvPr/>
        </p:nvSpPr>
        <p:spPr>
          <a:xfrm>
            <a:off x="6534360" y="3825360"/>
            <a:ext cx="5532840" cy="276408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r>
              <a:rPr lang="en-US" sz="1400" b="0" strike="noStrike" spc="-1" dirty="0">
                <a:solidFill>
                  <a:schemeClr val="lt2"/>
                </a:solidFill>
                <a:latin typeface="Franklin Gothic"/>
                <a:ea typeface="Franklin Gothic"/>
              </a:rPr>
              <a:t> </a:t>
            </a:r>
            <a:r>
              <a:rPr lang="en-US" sz="1400" b="1" strike="noStrike" spc="-1" dirty="0">
                <a:solidFill>
                  <a:schemeClr val="lt2"/>
                </a:solidFill>
                <a:latin typeface="Franklin Gothic"/>
                <a:ea typeface="Franklin Gothic"/>
              </a:rPr>
              <a:t>Technology</a:t>
            </a:r>
            <a:r>
              <a:rPr lang="en-US" sz="2000" b="1" strike="noStrike" spc="-1" dirty="0">
                <a:solidFill>
                  <a:schemeClr val="lt2"/>
                </a:solidFill>
                <a:latin typeface="Franklin Gothic"/>
                <a:ea typeface="Franklin Gothic"/>
              </a:rPr>
              <a:t> </a:t>
            </a:r>
            <a:r>
              <a:rPr lang="en-US" sz="1400" b="1" strike="noStrike" spc="-1" dirty="0">
                <a:solidFill>
                  <a:schemeClr val="lt2"/>
                </a:solidFill>
                <a:latin typeface="Franklin Gothic"/>
                <a:ea typeface="Franklin Gothic"/>
              </a:rPr>
              <a:t>stack</a:t>
            </a:r>
            <a:endParaRPr lang="en-US" sz="1400" b="0" strike="noStrike" spc="-1" dirty="0">
              <a:solidFill>
                <a:srgbClr val="000000"/>
              </a:solidFill>
              <a:latin typeface="Arial"/>
            </a:endParaRPr>
          </a:p>
          <a:p>
            <a:pPr>
              <a:lnSpc>
                <a:spcPct val="100000"/>
              </a:lnSpc>
              <a:spcBef>
                <a:spcPts val="1001"/>
              </a:spcBef>
              <a:tabLst>
                <a:tab pos="0" algn="l"/>
              </a:tabLst>
            </a:pPr>
            <a:endParaRPr lang="en-US" sz="1400" b="0" strike="noStrike" spc="-1" dirty="0">
              <a:solidFill>
                <a:srgbClr val="000000"/>
              </a:solidFill>
              <a:latin typeface="Arial"/>
            </a:endParaRPr>
          </a:p>
          <a:p>
            <a:pPr>
              <a:lnSpc>
                <a:spcPct val="100000"/>
              </a:lnSpc>
              <a:spcBef>
                <a:spcPts val="1001"/>
              </a:spcBef>
              <a:tabLst>
                <a:tab pos="0" algn="l"/>
              </a:tabLst>
            </a:pPr>
            <a:endParaRPr lang="en-US" sz="1600" b="0" strike="noStrike" spc="-1" dirty="0">
              <a:solidFill>
                <a:srgbClr val="000000"/>
              </a:solidFill>
              <a:latin typeface="Arial"/>
            </a:endParaRPr>
          </a:p>
        </p:txBody>
      </p:sp>
      <p:pic>
        <p:nvPicPr>
          <p:cNvPr id="143" name="Picture 14"/>
          <p:cNvPicPr/>
          <p:nvPr/>
        </p:nvPicPr>
        <p:blipFill>
          <a:blip r:embed="rId2"/>
          <a:srcRect l="29330" t="8182" r="26164" b="15313"/>
          <a:stretch/>
        </p:blipFill>
        <p:spPr>
          <a:xfrm>
            <a:off x="7693920" y="4140360"/>
            <a:ext cx="800280" cy="1030680"/>
          </a:xfrm>
          <a:prstGeom prst="rect">
            <a:avLst/>
          </a:prstGeom>
          <a:ln w="0">
            <a:noFill/>
          </a:ln>
        </p:spPr>
      </p:pic>
      <p:pic>
        <p:nvPicPr>
          <p:cNvPr id="144" name="Picture 26"/>
          <p:cNvPicPr/>
          <p:nvPr/>
        </p:nvPicPr>
        <p:blipFill>
          <a:blip r:embed="rId3"/>
          <a:stretch/>
        </p:blipFill>
        <p:spPr>
          <a:xfrm>
            <a:off x="8797680" y="4293529"/>
            <a:ext cx="1337400" cy="621720"/>
          </a:xfrm>
          <a:prstGeom prst="rect">
            <a:avLst/>
          </a:prstGeom>
          <a:ln w="0">
            <a:noFill/>
          </a:ln>
        </p:spPr>
      </p:pic>
      <p:pic>
        <p:nvPicPr>
          <p:cNvPr id="145" name="Picture 155"/>
          <p:cNvPicPr/>
          <p:nvPr/>
        </p:nvPicPr>
        <p:blipFill>
          <a:blip r:embed="rId4"/>
          <a:stretch/>
        </p:blipFill>
        <p:spPr>
          <a:xfrm>
            <a:off x="8783100" y="5008224"/>
            <a:ext cx="1551600" cy="528120"/>
          </a:xfrm>
          <a:prstGeom prst="rect">
            <a:avLst/>
          </a:prstGeom>
          <a:ln w="0">
            <a:noFill/>
          </a:ln>
        </p:spPr>
      </p:pic>
      <p:pic>
        <p:nvPicPr>
          <p:cNvPr id="146" name="Picture 156"/>
          <p:cNvPicPr/>
          <p:nvPr/>
        </p:nvPicPr>
        <p:blipFill>
          <a:blip r:embed="rId5"/>
          <a:stretch/>
        </p:blipFill>
        <p:spPr>
          <a:xfrm>
            <a:off x="8602200" y="5629320"/>
            <a:ext cx="1197360" cy="896760"/>
          </a:xfrm>
          <a:prstGeom prst="rect">
            <a:avLst/>
          </a:prstGeom>
          <a:ln w="0">
            <a:noFill/>
          </a:ln>
        </p:spPr>
      </p:pic>
      <p:pic>
        <p:nvPicPr>
          <p:cNvPr id="147" name="Picture 157"/>
          <p:cNvPicPr/>
          <p:nvPr/>
        </p:nvPicPr>
        <p:blipFill>
          <a:blip r:embed="rId6"/>
          <a:srcRect l="27465" r="32131"/>
          <a:stretch/>
        </p:blipFill>
        <p:spPr>
          <a:xfrm>
            <a:off x="7552080" y="5280120"/>
            <a:ext cx="942120" cy="1245960"/>
          </a:xfrm>
          <a:prstGeom prst="rect">
            <a:avLst/>
          </a:prstGeom>
          <a:ln w="0">
            <a:noFill/>
          </a:ln>
        </p:spPr>
      </p:pic>
      <p:pic>
        <p:nvPicPr>
          <p:cNvPr id="148" name="Picture 158"/>
          <p:cNvPicPr/>
          <p:nvPr/>
        </p:nvPicPr>
        <p:blipFill>
          <a:blip r:embed="rId7"/>
          <a:stretch/>
        </p:blipFill>
        <p:spPr>
          <a:xfrm>
            <a:off x="6743160" y="4269240"/>
            <a:ext cx="882720" cy="882720"/>
          </a:xfrm>
          <a:prstGeom prst="rect">
            <a:avLst/>
          </a:prstGeom>
          <a:ln w="0">
            <a:noFill/>
          </a:ln>
        </p:spPr>
      </p:pic>
      <p:pic>
        <p:nvPicPr>
          <p:cNvPr id="149" name="Picture 159"/>
          <p:cNvPicPr/>
          <p:nvPr/>
        </p:nvPicPr>
        <p:blipFill>
          <a:blip r:embed="rId8"/>
          <a:stretch/>
        </p:blipFill>
        <p:spPr>
          <a:xfrm>
            <a:off x="6616800" y="5313960"/>
            <a:ext cx="1155600" cy="1155600"/>
          </a:xfrm>
          <a:prstGeom prst="rect">
            <a:avLst/>
          </a:prstGeom>
          <a:ln w="0">
            <a:noFill/>
          </a:ln>
        </p:spPr>
      </p:pic>
      <p:pic>
        <p:nvPicPr>
          <p:cNvPr id="150" name="Picture 160"/>
          <p:cNvPicPr/>
          <p:nvPr/>
        </p:nvPicPr>
        <p:blipFill>
          <a:blip r:embed="rId9"/>
          <a:stretch/>
        </p:blipFill>
        <p:spPr>
          <a:xfrm>
            <a:off x="10022518" y="5472000"/>
            <a:ext cx="914040" cy="1054080"/>
          </a:xfrm>
          <a:prstGeom prst="rect">
            <a:avLst/>
          </a:prstGeom>
          <a:ln w="0">
            <a:noFill/>
          </a:ln>
        </p:spPr>
      </p:pic>
      <p:pic>
        <p:nvPicPr>
          <p:cNvPr id="151" name="Picture 2"/>
          <p:cNvPicPr/>
          <p:nvPr/>
        </p:nvPicPr>
        <p:blipFill>
          <a:blip r:embed="rId10"/>
          <a:stretch/>
        </p:blipFill>
        <p:spPr>
          <a:xfrm>
            <a:off x="6551280" y="65880"/>
            <a:ext cx="5522400" cy="3640680"/>
          </a:xfrm>
          <a:prstGeom prst="rect">
            <a:avLst/>
          </a:prstGeom>
          <a:ln w="0">
            <a:noFill/>
          </a:ln>
        </p:spPr>
      </p:pic>
      <p:pic>
        <p:nvPicPr>
          <p:cNvPr id="152" name="Picture 151"/>
          <p:cNvPicPr/>
          <p:nvPr/>
        </p:nvPicPr>
        <p:blipFill>
          <a:blip r:embed="rId11"/>
          <a:srcRect l="31572" t="15814" r="33339" b="31654"/>
          <a:stretch/>
        </p:blipFill>
        <p:spPr>
          <a:xfrm>
            <a:off x="10135080" y="4186440"/>
            <a:ext cx="1523520" cy="758160"/>
          </a:xfrm>
          <a:prstGeom prst="rect">
            <a:avLst/>
          </a:prstGeom>
          <a:ln w="0">
            <a:noFill/>
          </a:ln>
        </p:spPr>
      </p:pic>
      <p:pic>
        <p:nvPicPr>
          <p:cNvPr id="153" name="Picture 152"/>
          <p:cNvPicPr/>
          <p:nvPr/>
        </p:nvPicPr>
        <p:blipFill>
          <a:blip r:embed="rId12"/>
          <a:stretch/>
        </p:blipFill>
        <p:spPr>
          <a:xfrm>
            <a:off x="10695960" y="5133960"/>
            <a:ext cx="1612440" cy="9068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3080" y="711000"/>
            <a:ext cx="5780160" cy="610200"/>
          </a:xfrm>
          <a:prstGeom prst="rect">
            <a:avLst/>
          </a:prstGeom>
          <a:noFill/>
          <a:ln w="0">
            <a:noFill/>
          </a:ln>
        </p:spPr>
        <p:txBody>
          <a:bodyPr lIns="0" tIns="0" rIns="0" bIns="0" anchor="b">
            <a:normAutofit/>
          </a:bodyPr>
          <a:lstStyle/>
          <a:p>
            <a:pPr indent="0">
              <a:lnSpc>
                <a:spcPct val="90000"/>
              </a:lnSpc>
              <a:buNone/>
              <a:tabLst>
                <a:tab pos="0" algn="l"/>
              </a:tabLst>
            </a:pPr>
            <a:r>
              <a:rPr lang="en-US" sz="4400" b="1" strike="noStrike" spc="-1">
                <a:solidFill>
                  <a:schemeClr val="dk1"/>
                </a:solidFill>
                <a:latin typeface="Calibri"/>
                <a:ea typeface="Calibri"/>
              </a:rPr>
              <a:t>Idea/Approach Details</a:t>
            </a:r>
            <a:endParaRPr lang="en-US" sz="4400" b="0" strike="noStrike" spc="-1">
              <a:solidFill>
                <a:srgbClr val="000000"/>
              </a:solidFill>
              <a:latin typeface="Arial"/>
            </a:endParaRPr>
          </a:p>
        </p:txBody>
      </p:sp>
      <p:sp>
        <p:nvSpPr>
          <p:cNvPr id="156" name="PlaceHolder 3"/>
          <p:cNvSpPr>
            <a:spLocks noGrp="1"/>
          </p:cNvSpPr>
          <p:nvPr>
            <p:ph/>
          </p:nvPr>
        </p:nvSpPr>
        <p:spPr>
          <a:xfrm>
            <a:off x="903360" y="1942920"/>
            <a:ext cx="5192640" cy="4787280"/>
          </a:xfrm>
          <a:prstGeom prst="rect">
            <a:avLst/>
          </a:prstGeom>
          <a:noFill/>
          <a:ln w="9360">
            <a:solidFill>
              <a:srgbClr val="000000"/>
            </a:solidFill>
            <a:round/>
          </a:ln>
        </p:spPr>
        <p:txBody>
          <a:bodyPr lIns="90000" tIns="45000" rIns="90000" bIns="45000" anchor="t">
            <a:noAutofit/>
          </a:bodyPr>
          <a:lstStyle/>
          <a:p>
            <a:pPr marL="285840" indent="-285840">
              <a:spcBef>
                <a:spcPts val="499"/>
              </a:spcBef>
              <a:buClr>
                <a:srgbClr val="000000"/>
              </a:buClr>
              <a:buFont typeface="Noto Sans Symbols"/>
              <a:buChar char="⮚"/>
            </a:pPr>
            <a:r>
              <a:rPr lang="en-US" sz="1500" b="1" strike="noStrike" spc="-1" dirty="0">
                <a:solidFill>
                  <a:schemeClr val="dk1"/>
                </a:solidFill>
                <a:latin typeface="Calibri"/>
                <a:ea typeface="Calibri"/>
              </a:rPr>
              <a:t>Rewarding Accreditation System</a:t>
            </a:r>
            <a:r>
              <a:rPr lang="en-US" sz="1500" b="0" strike="noStrike" spc="-1" dirty="0">
                <a:solidFill>
                  <a:schemeClr val="dk1"/>
                </a:solidFill>
                <a:latin typeface="Calibri"/>
                <a:ea typeface="Calibri"/>
              </a:rPr>
              <a:t>: Upon task completion, users can submit the final form. A feature known as the </a:t>
            </a:r>
            <a:r>
              <a:rPr lang="en-US" sz="1500" b="0" strike="noStrike" spc="-1" dirty="0" err="1">
                <a:solidFill>
                  <a:schemeClr val="dk1"/>
                </a:solidFill>
                <a:latin typeface="Calibri"/>
                <a:ea typeface="Calibri"/>
              </a:rPr>
              <a:t>Gullak</a:t>
            </a:r>
            <a:r>
              <a:rPr lang="en-US" sz="1500" b="0" strike="noStrike" spc="-1" dirty="0">
                <a:solidFill>
                  <a:schemeClr val="dk1"/>
                </a:solidFill>
                <a:latin typeface="Calibri"/>
                <a:ea typeface="Calibri"/>
              </a:rPr>
              <a:t> Points System will be in place, where volunteers will be credited with points by uploading pictures of cleaned areas. Approval of these submissions by NGOs or unions will trigger the points allocation process.</a:t>
            </a:r>
          </a:p>
          <a:p>
            <a:pPr marL="285840" indent="-285840">
              <a:spcBef>
                <a:spcPts val="499"/>
              </a:spcBef>
              <a:buClr>
                <a:srgbClr val="000000"/>
              </a:buClr>
              <a:buFont typeface="Noto Sans Symbols"/>
              <a:buChar char="⮚"/>
            </a:pPr>
            <a:r>
              <a:rPr lang="en-US" sz="1500" b="1" strike="noStrike" spc="-1" dirty="0">
                <a:solidFill>
                  <a:schemeClr val="dk1"/>
                </a:solidFill>
                <a:latin typeface="Calibri"/>
                <a:ea typeface="Calibri"/>
              </a:rPr>
              <a:t>Engaging Software Learning with Gamification:</a:t>
            </a:r>
            <a:r>
              <a:rPr lang="en-US" sz="1500" b="0" strike="noStrike" spc="-1" dirty="0">
                <a:solidFill>
                  <a:schemeClr val="dk1"/>
                </a:solidFill>
                <a:latin typeface="Calibri"/>
                <a:ea typeface="Calibri"/>
              </a:rPr>
              <a:t> Our platform offers interactive software learning modules enriched with gamification elements, fostering proficiency in environment-friendly knowledge. Users earn </a:t>
            </a:r>
            <a:r>
              <a:rPr lang="en-US" sz="1500" b="0" strike="noStrike" spc="-1" dirty="0" err="1">
                <a:solidFill>
                  <a:schemeClr val="dk1"/>
                </a:solidFill>
                <a:latin typeface="Calibri"/>
                <a:ea typeface="Calibri"/>
              </a:rPr>
              <a:t>Gullak</a:t>
            </a:r>
            <a:r>
              <a:rPr lang="en-US" sz="1500" b="0" strike="noStrike" spc="-1" dirty="0">
                <a:solidFill>
                  <a:schemeClr val="dk1"/>
                </a:solidFill>
                <a:latin typeface="Calibri"/>
                <a:ea typeface="Calibri"/>
              </a:rPr>
              <a:t> Points as a metric of their awareness expertise.</a:t>
            </a:r>
            <a:r>
              <a:rPr lang="en-US" sz="1500" b="1" strike="noStrike" spc="-1" dirty="0">
                <a:solidFill>
                  <a:schemeClr val="dk1"/>
                </a:solidFill>
                <a:latin typeface="Calibri"/>
                <a:ea typeface="Calibri"/>
              </a:rPr>
              <a:t> </a:t>
            </a:r>
          </a:p>
          <a:p>
            <a:pPr marL="285840" indent="-285840">
              <a:spcBef>
                <a:spcPts val="499"/>
              </a:spcBef>
              <a:buClr>
                <a:srgbClr val="000000"/>
              </a:buClr>
              <a:buFont typeface="Noto Sans Symbols"/>
              <a:buChar char="⮚"/>
            </a:pPr>
            <a:r>
              <a:rPr lang="en-US" sz="1500" b="1" strike="noStrike" spc="-1" dirty="0" err="1">
                <a:solidFill>
                  <a:schemeClr val="dk1"/>
                </a:solidFill>
                <a:latin typeface="Calibri"/>
                <a:ea typeface="Calibri"/>
              </a:rPr>
              <a:t>Gullak</a:t>
            </a:r>
            <a:r>
              <a:rPr lang="en-US" sz="1500" b="1" strike="noStrike" spc="-1" dirty="0">
                <a:solidFill>
                  <a:schemeClr val="dk1"/>
                </a:solidFill>
                <a:latin typeface="Calibri"/>
                <a:ea typeface="Calibri"/>
              </a:rPr>
              <a:t> Points System: </a:t>
            </a:r>
            <a:r>
              <a:rPr lang="en-US" sz="1500" b="0" strike="noStrike" spc="-1" dirty="0" err="1">
                <a:solidFill>
                  <a:schemeClr val="dk1"/>
                </a:solidFill>
                <a:latin typeface="Calibri"/>
                <a:ea typeface="Calibri"/>
              </a:rPr>
              <a:t>Gullak</a:t>
            </a:r>
            <a:r>
              <a:rPr lang="en-US" sz="1500" b="0" strike="noStrike" spc="-1" dirty="0">
                <a:solidFill>
                  <a:schemeClr val="dk1"/>
                </a:solidFill>
                <a:latin typeface="Calibri"/>
                <a:ea typeface="Calibri"/>
              </a:rPr>
              <a:t> Points are reward points earned through active engagement &amp; expertise. Users can redeem them for certificates, badges, &amp; exclusive partner coupons, recognizing their goodness.</a:t>
            </a:r>
          </a:p>
          <a:p>
            <a:pPr marL="285840" indent="-285840">
              <a:spcBef>
                <a:spcPts val="499"/>
              </a:spcBef>
              <a:buClr>
                <a:srgbClr val="000000"/>
              </a:buClr>
              <a:buFont typeface="Noto Sans Symbols"/>
              <a:buChar char="⮚"/>
            </a:pPr>
            <a:r>
              <a:rPr lang="en-US" sz="1500" b="1" strike="noStrike" spc="-1" dirty="0">
                <a:solidFill>
                  <a:schemeClr val="dk1"/>
                </a:solidFill>
                <a:latin typeface="Calibri"/>
                <a:ea typeface="Calibri"/>
              </a:rPr>
              <a:t>Digital Archive</a:t>
            </a:r>
            <a:r>
              <a:rPr lang="en-US" sz="1500" b="0" strike="noStrike" spc="-1" dirty="0">
                <a:solidFill>
                  <a:schemeClr val="dk1"/>
                </a:solidFill>
                <a:latin typeface="Calibri"/>
                <a:ea typeface="Calibri"/>
              </a:rPr>
              <a:t>: NGOs, authorities, &amp; experts upload digital assets-posters, journals, blogs-enriching good practices, future campaign plans &amp; activities. Users react, review, &amp; suggest within this knowledge-sharing ecosystem.</a:t>
            </a:r>
          </a:p>
          <a:p>
            <a:pPr marL="285840" indent="-285840">
              <a:lnSpc>
                <a:spcPct val="90000"/>
              </a:lnSpc>
              <a:spcBef>
                <a:spcPts val="400"/>
              </a:spcBef>
              <a:buClr>
                <a:srgbClr val="000000"/>
              </a:buClr>
              <a:buFont typeface="Noto Sans Symbols"/>
              <a:buChar char="⮚"/>
            </a:pPr>
            <a:r>
              <a:rPr lang="en-US" sz="1500" b="1" spc="-1" dirty="0">
                <a:solidFill>
                  <a:schemeClr val="dk1"/>
                </a:solidFill>
                <a:latin typeface="Calibri"/>
                <a:ea typeface="Calibri"/>
              </a:rPr>
              <a:t>Swachh Bharat Mission Portal:</a:t>
            </a:r>
            <a:r>
              <a:rPr lang="en-US" sz="1500" spc="-1" dirty="0">
                <a:solidFill>
                  <a:schemeClr val="dk1"/>
                </a:solidFill>
                <a:latin typeface="Calibri"/>
                <a:ea typeface="Calibri"/>
              </a:rPr>
              <a:t> Access mission-specific information, schemes &amp; initiatives through our dedicated portal.</a:t>
            </a:r>
          </a:p>
          <a:p>
            <a:pPr marL="228600" indent="0">
              <a:lnSpc>
                <a:spcPct val="90000"/>
              </a:lnSpc>
              <a:spcBef>
                <a:spcPts val="499"/>
              </a:spcBef>
              <a:buNone/>
              <a:tabLst>
                <a:tab pos="0" algn="l"/>
              </a:tabLst>
            </a:pPr>
            <a:endParaRPr lang="en-US" sz="1500" b="0" strike="noStrike" spc="-1" dirty="0">
              <a:solidFill>
                <a:srgbClr val="000000"/>
              </a:solidFill>
              <a:latin typeface="Arial"/>
            </a:endParaRPr>
          </a:p>
        </p:txBody>
      </p:sp>
      <p:sp>
        <p:nvSpPr>
          <p:cNvPr id="157" name="PlaceHolder 4"/>
          <p:cNvSpPr>
            <a:spLocks noGrp="1"/>
          </p:cNvSpPr>
          <p:nvPr>
            <p:ph type="sldNum" idx="8"/>
          </p:nvPr>
        </p:nvSpPr>
        <p:spPr>
          <a:xfrm>
            <a:off x="128160" y="6483240"/>
            <a:ext cx="522360" cy="246960"/>
          </a:xfrm>
          <a:prstGeom prst="rect">
            <a:avLst/>
          </a:prstGeom>
          <a:noFill/>
          <a:ln w="0">
            <a:noFill/>
          </a:ln>
        </p:spPr>
        <p:txBody>
          <a:bodyPr lIns="0" tIns="0" rIns="0" bIns="0" anchor="t">
            <a:noAutofit/>
          </a:bodyPr>
          <a:lstStyle>
            <a:lvl1pPr indent="0">
              <a:lnSpc>
                <a:spcPct val="100000"/>
              </a:lnSpc>
              <a:buNone/>
              <a:tabLst>
                <a:tab pos="0" algn="l"/>
              </a:tabLst>
              <a:defRPr lang="en-US" sz="1100" b="0" strike="noStrike" spc="-1">
                <a:solidFill>
                  <a:schemeClr val="dk1"/>
                </a:solidFill>
                <a:latin typeface="Calibri"/>
                <a:ea typeface="Calibri"/>
              </a:defRPr>
            </a:lvl1pPr>
          </a:lstStyle>
          <a:p>
            <a:pPr indent="0">
              <a:lnSpc>
                <a:spcPct val="100000"/>
              </a:lnSpc>
              <a:buNone/>
              <a:tabLst>
                <a:tab pos="0" algn="l"/>
              </a:tabLst>
            </a:pPr>
            <a:fld id="{1A143916-6AC6-4C9B-9EAD-A7F609CD243D}" type="slidenum">
              <a:rPr lang="en-US" sz="1100" b="0" strike="noStrike" spc="-1">
                <a:solidFill>
                  <a:schemeClr val="dk1"/>
                </a:solidFill>
                <a:latin typeface="Calibri"/>
                <a:ea typeface="Calibri"/>
              </a:rPr>
              <a:t>3</a:t>
            </a:fld>
            <a:endParaRPr lang="en-US" sz="1100" b="0" strike="noStrike" spc="-1">
              <a:solidFill>
                <a:srgbClr val="000000"/>
              </a:solidFill>
              <a:latin typeface="Times New Roman"/>
            </a:endParaRPr>
          </a:p>
        </p:txBody>
      </p:sp>
      <p:sp>
        <p:nvSpPr>
          <p:cNvPr id="159" name="Google Shape;232;p3"/>
          <p:cNvSpPr/>
          <p:nvPr/>
        </p:nvSpPr>
        <p:spPr>
          <a:xfrm>
            <a:off x="6270120" y="1981080"/>
            <a:ext cx="4838040" cy="474912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90000"/>
              </a:lnSpc>
              <a:buFont typeface="Wingdings" panose="05000000000000000000" pitchFamily="2" charset="2"/>
              <a:buChar char="Ø"/>
            </a:pPr>
            <a:r>
              <a:rPr lang="en-IN" sz="15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Continuous Improvement through User Feedback</a:t>
            </a:r>
            <a:r>
              <a:rPr lang="en-IN" sz="15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IN"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 feedback, collected via forms, pop-ups, and chatbots, fuels ongoing platform enhancements, ensuring it meets evolving society needs.</a:t>
            </a:r>
            <a:endParaRPr lang="en-IN" sz="15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5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Multilingual Interface</a:t>
            </a:r>
            <a:r>
              <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The website will offer a multilingual interface supporting both English and Hindi, with extensibility to accommodate additional languages  in future for broader user inclusivity.</a:t>
            </a:r>
          </a:p>
          <a:p>
            <a:pPr marL="285750" indent="-285750" algn="l">
              <a:buFont typeface="Wingdings" panose="05000000000000000000" pitchFamily="2" charset="2"/>
              <a:buChar char="Ø"/>
            </a:pPr>
            <a:r>
              <a:rPr lang="en-US" sz="15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 Recognition System</a:t>
            </a:r>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We will employ an advanced user recognition system that does </a:t>
            </a:r>
            <a:r>
              <a:rPr lang="en-US" sz="1500"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gullak</a:t>
            </a:r>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points &amp; other factors based analysis, to identify high-achieving users.</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15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Homepage Showcasing</a:t>
            </a:r>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homepage will prominently showcase the profiles of these distinguished users, highlighting their names, geographic origins, and profile images to inspire and engage the website's audience.</a:t>
            </a:r>
            <a:endParaRPr lang="en-US" sz="1500" strike="noStrike" spc="-1" dirty="0">
              <a:solidFill>
                <a:schemeClr val="dk1"/>
              </a:solidFill>
              <a:uFillTx/>
              <a:latin typeface="Calibri" panose="020F0502020204030204" pitchFamily="34" charset="0"/>
              <a:ea typeface="Calibri" panose="020F0502020204030204" pitchFamily="34" charset="0"/>
              <a:cs typeface="Calibri" panose="020F0502020204030204" pitchFamily="34" charset="0"/>
            </a:endParaRPr>
          </a:p>
          <a:p>
            <a:pPr>
              <a:lnSpc>
                <a:spcPct val="90000"/>
              </a:lnSpc>
              <a:spcBef>
                <a:spcPts val="600"/>
              </a:spcBef>
            </a:pPr>
            <a:r>
              <a:rPr lang="en-US" sz="1500" b="1" u="sng" strike="noStrike" spc="-1" dirty="0">
                <a:solidFill>
                  <a:schemeClr val="dk1"/>
                </a:solidFill>
                <a:uFillTx/>
                <a:latin typeface="Calibri" panose="020F0502020204030204" pitchFamily="34" charset="0"/>
                <a:ea typeface="Calibri" panose="020F0502020204030204" pitchFamily="34" charset="0"/>
                <a:cs typeface="Calibri" panose="020F0502020204030204" pitchFamily="34" charset="0"/>
              </a:rPr>
              <a:t>Dependencies-</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840" indent="-285840">
              <a:lnSpc>
                <a:spcPct val="90000"/>
              </a:lnSpc>
              <a:buClr>
                <a:srgbClr val="000000"/>
              </a:buClr>
              <a:buFont typeface="Noto Sans Symbols"/>
              <a:buChar char="⮚"/>
            </a:pPr>
            <a:r>
              <a:rPr lang="en-US" sz="1500" b="0" strike="noStrike" spc="-1" dirty="0">
                <a:solidFill>
                  <a:schemeClr val="dk1"/>
                </a:solidFill>
                <a:latin typeface="Calibri" panose="020F0502020204030204" pitchFamily="34" charset="0"/>
                <a:ea typeface="Calibri" panose="020F0502020204030204" pitchFamily="34" charset="0"/>
                <a:cs typeface="Calibri" panose="020F0502020204030204" pitchFamily="34" charset="0"/>
              </a:rPr>
              <a:t>Education &amp; participation of people</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840" indent="-285840">
              <a:lnSpc>
                <a:spcPct val="90000"/>
              </a:lnSpc>
              <a:buClr>
                <a:srgbClr val="000000"/>
              </a:buClr>
              <a:buFont typeface="Noto Sans Symbols"/>
              <a:buChar char="⮚"/>
            </a:pPr>
            <a:r>
              <a:rPr lang="en-US" sz="1500" b="0" strike="noStrike" spc="-1" dirty="0">
                <a:solidFill>
                  <a:schemeClr val="dk1"/>
                </a:solidFill>
                <a:latin typeface="Calibri" panose="020F0502020204030204" pitchFamily="34" charset="0"/>
                <a:ea typeface="Calibri" panose="020F0502020204030204" pitchFamily="34" charset="0"/>
                <a:cs typeface="Calibri" panose="020F0502020204030204" pitchFamily="34" charset="0"/>
              </a:rPr>
              <a:t>Technical &amp; Sanitation based awareness among people.</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840" indent="-285840">
              <a:lnSpc>
                <a:spcPct val="90000"/>
              </a:lnSpc>
              <a:buClr>
                <a:srgbClr val="000000"/>
              </a:buClr>
              <a:buFont typeface="Noto Sans Symbols"/>
              <a:buChar char="⮚"/>
            </a:pPr>
            <a:r>
              <a:rPr lang="en-US" sz="1500" b="0" strike="noStrike" spc="-1" dirty="0">
                <a:solidFill>
                  <a:schemeClr val="dk1"/>
                </a:solidFill>
                <a:latin typeface="Calibri" panose="020F0502020204030204" pitchFamily="34" charset="0"/>
                <a:ea typeface="Calibri" panose="020F0502020204030204" pitchFamily="34" charset="0"/>
                <a:cs typeface="Calibri" panose="020F0502020204030204" pitchFamily="34" charset="0"/>
              </a:rPr>
              <a:t>Good infrastructure</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840" indent="-285840">
              <a:lnSpc>
                <a:spcPct val="90000"/>
              </a:lnSpc>
              <a:buClr>
                <a:srgbClr val="000000"/>
              </a:buClr>
              <a:buFont typeface="Noto Sans Symbols"/>
              <a:buChar char="⮚"/>
            </a:pPr>
            <a:r>
              <a:rPr lang="en-US" sz="1500" b="0" strike="noStrike" spc="-1" dirty="0">
                <a:solidFill>
                  <a:schemeClr val="dk1"/>
                </a:solidFill>
                <a:latin typeface="Calibri" panose="020F0502020204030204" pitchFamily="34" charset="0"/>
                <a:ea typeface="Calibri" panose="020F0502020204030204" pitchFamily="34" charset="0"/>
                <a:cs typeface="Calibri" panose="020F0502020204030204" pitchFamily="34" charset="0"/>
              </a:rPr>
              <a:t>Registering web users</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840" indent="-285840">
              <a:lnSpc>
                <a:spcPct val="90000"/>
              </a:lnSpc>
              <a:buClr>
                <a:srgbClr val="000000"/>
              </a:buClr>
              <a:buFont typeface="Noto Sans Symbols"/>
              <a:buChar char="⮚"/>
            </a:pPr>
            <a:r>
              <a:rPr lang="en-US" sz="1500" b="0" strike="noStrike" spc="-1" dirty="0">
                <a:solidFill>
                  <a:schemeClr val="dk1"/>
                </a:solidFill>
                <a:latin typeface="Calibri" panose="020F0502020204030204" pitchFamily="34" charset="0"/>
                <a:ea typeface="Calibri" panose="020F0502020204030204" pitchFamily="34" charset="0"/>
                <a:cs typeface="Calibri" panose="020F0502020204030204" pitchFamily="34" charset="0"/>
              </a:rPr>
              <a:t>NGOs and Authorities</a:t>
            </a:r>
            <a:endParaRPr lang="en-US" sz="15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90000"/>
              </a:lnSpc>
            </a:pPr>
            <a:endParaRPr lang="en-US" sz="1600" b="0" strike="noStrike" spc="-1" dirty="0">
              <a:solidFill>
                <a:srgbClr val="000000"/>
              </a:solidFill>
              <a:latin typeface="Arial"/>
            </a:endParaRPr>
          </a:p>
          <a:p>
            <a:pPr>
              <a:lnSpc>
                <a:spcPct val="90000"/>
              </a:lnSpc>
            </a:pPr>
            <a:endParaRPr lang="en-US" sz="1600" b="0" strike="noStrike" spc="-1" dirty="0">
              <a:solidFill>
                <a:srgbClr val="000000"/>
              </a:solidFill>
              <a:latin typeface="Arial"/>
            </a:endParaRPr>
          </a:p>
          <a:p>
            <a:pPr>
              <a:lnSpc>
                <a:spcPct val="90000"/>
              </a:lnSpc>
            </a:pPr>
            <a:r>
              <a:rPr lang="en-US" sz="1600" b="0" strike="noStrike" spc="-1" dirty="0">
                <a:solidFill>
                  <a:schemeClr val="dk1"/>
                </a:solidFill>
                <a:latin typeface="Calibri"/>
                <a:ea typeface="Calibri"/>
              </a:rPr>
              <a:t>    </a:t>
            </a:r>
            <a:endParaRPr lang="en-US" sz="1600" b="0" strike="noStrike" spc="-1" dirty="0">
              <a:solidFill>
                <a:srgbClr val="000000"/>
              </a:solidFill>
              <a:latin typeface="Arial"/>
            </a:endParaRPr>
          </a:p>
          <a:p>
            <a:pPr>
              <a:lnSpc>
                <a:spcPct val="90000"/>
              </a:lnSpc>
            </a:pPr>
            <a:endParaRPr lang="en-US" sz="1600" b="0" strike="noStrike" spc="-1" dirty="0">
              <a:solidFill>
                <a:srgbClr val="000000"/>
              </a:solidFill>
              <a:latin typeface="Arial"/>
            </a:endParaRPr>
          </a:p>
          <a:p>
            <a:pPr>
              <a:lnSpc>
                <a:spcPct val="90000"/>
              </a:lnSpc>
            </a:pPr>
            <a:endParaRPr lang="en-US" sz="1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964080" y="879120"/>
            <a:ext cx="6616800" cy="610200"/>
          </a:xfrm>
          <a:prstGeom prst="rect">
            <a:avLst/>
          </a:prstGeom>
          <a:noFill/>
          <a:ln w="0">
            <a:noFill/>
          </a:ln>
        </p:spPr>
        <p:txBody>
          <a:bodyPr lIns="0" tIns="0" rIns="0" bIns="0" anchor="b">
            <a:normAutofit/>
          </a:bodyPr>
          <a:lstStyle/>
          <a:p>
            <a:pPr indent="0">
              <a:lnSpc>
                <a:spcPct val="90000"/>
              </a:lnSpc>
              <a:buNone/>
              <a:tabLst>
                <a:tab pos="0" algn="l"/>
              </a:tabLst>
            </a:pPr>
            <a:r>
              <a:rPr lang="en-US" sz="4400" b="1" strike="noStrike" spc="-1">
                <a:solidFill>
                  <a:schemeClr val="dk1"/>
                </a:solidFill>
                <a:latin typeface="Calibri"/>
                <a:ea typeface="Calibri"/>
              </a:rPr>
              <a:t>Team Member Details </a:t>
            </a:r>
            <a:endParaRPr lang="en-US" sz="4400" b="0" strike="noStrike" spc="-1">
              <a:solidFill>
                <a:srgbClr val="000000"/>
              </a:solidFill>
              <a:latin typeface="Arial"/>
            </a:endParaRPr>
          </a:p>
        </p:txBody>
      </p:sp>
      <p:sp>
        <p:nvSpPr>
          <p:cNvPr id="161" name="PlaceHolder 2"/>
          <p:cNvSpPr>
            <a:spLocks noGrp="1"/>
          </p:cNvSpPr>
          <p:nvPr>
            <p:ph/>
          </p:nvPr>
        </p:nvSpPr>
        <p:spPr>
          <a:xfrm>
            <a:off x="964080" y="2062080"/>
            <a:ext cx="11144520" cy="4719600"/>
          </a:xfrm>
          <a:prstGeom prst="rect">
            <a:avLst/>
          </a:prstGeom>
          <a:noFill/>
          <a:ln w="0">
            <a:noFill/>
          </a:ln>
        </p:spPr>
        <p:txBody>
          <a:bodyPr lIns="90000" tIns="45000" rIns="90000" bIns="45000" anchor="t">
            <a:noAutofit/>
          </a:bodyPr>
          <a:lstStyle/>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Leader Name: </a:t>
            </a:r>
            <a:r>
              <a:rPr lang="en-US" sz="1400" b="1" strike="noStrike" spc="-1" dirty="0">
                <a:solidFill>
                  <a:srgbClr val="000000"/>
                </a:solidFill>
                <a:latin typeface="Calibri"/>
                <a:ea typeface="Calibri"/>
              </a:rPr>
              <a:t>Anurag Singh</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		</a:t>
            </a:r>
            <a:r>
              <a:rPr lang="en-US" sz="1400" b="0" strike="noStrike" spc="-1" dirty="0">
                <a:solidFill>
                  <a:schemeClr val="dk1"/>
                </a:solidFill>
                <a:latin typeface="Calibri"/>
                <a:ea typeface="Calibri"/>
              </a:rPr>
              <a:t>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Member 1 Name: </a:t>
            </a:r>
            <a:r>
              <a:rPr lang="en-US" sz="1400" b="1" strike="noStrike" spc="-1" dirty="0">
                <a:solidFill>
                  <a:schemeClr val="dk1"/>
                </a:solidFill>
                <a:latin typeface="Calibri"/>
                <a:ea typeface="Calibri"/>
              </a:rPr>
              <a:t>Ajay Kumar</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a:t>
            </a:r>
            <a:r>
              <a:rPr lang="en-US" sz="1400" b="0" strike="noStrike" spc="-1" dirty="0">
                <a:solidFill>
                  <a:schemeClr val="dk1"/>
                </a:solidFill>
                <a:latin typeface="Calibri"/>
                <a:ea typeface="Calibri"/>
              </a:rPr>
              <a:t> 		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Member 2 Name: </a:t>
            </a:r>
            <a:r>
              <a:rPr lang="en-US" sz="1400" b="1" strike="noStrike" spc="-1" dirty="0">
                <a:solidFill>
                  <a:schemeClr val="dk1"/>
                </a:solidFill>
                <a:latin typeface="Calibri"/>
                <a:ea typeface="Calibri"/>
              </a:rPr>
              <a:t>Ansh Pachauri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 </a:t>
            </a:r>
            <a:r>
              <a:rPr lang="en-US" sz="1400" b="0" strike="noStrike" spc="-1" dirty="0">
                <a:solidFill>
                  <a:schemeClr val="dk1"/>
                </a:solidFill>
                <a:latin typeface="Calibri"/>
                <a:ea typeface="Calibri"/>
              </a:rPr>
              <a:t>		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Member 3 Name: </a:t>
            </a:r>
            <a:r>
              <a:rPr lang="en-US" sz="1400" b="1" strike="noStrike" spc="-1" dirty="0">
                <a:solidFill>
                  <a:schemeClr val="dk1"/>
                </a:solidFill>
                <a:latin typeface="Calibri"/>
                <a:ea typeface="Calibri"/>
              </a:rPr>
              <a:t>Anushka Mathur</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 </a:t>
            </a:r>
            <a:r>
              <a:rPr lang="en-US" sz="1400" b="0" strike="noStrike" spc="-1" dirty="0">
                <a:solidFill>
                  <a:schemeClr val="dk1"/>
                </a:solidFill>
                <a:latin typeface="Calibri"/>
                <a:ea typeface="Calibri"/>
              </a:rPr>
              <a:t>		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r>
              <a:rPr lang="en-US" sz="1400" b="0" strike="noStrike" spc="-1" dirty="0">
                <a:solidFill>
                  <a:schemeClr val="dk1"/>
                </a:solidFill>
                <a:latin typeface="Calibri"/>
                <a:ea typeface="Calibri"/>
              </a:rPr>
              <a:t> </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Member 4 Name: </a:t>
            </a:r>
            <a:r>
              <a:rPr lang="en-US" sz="1400" b="1" strike="noStrike" spc="-1" dirty="0">
                <a:solidFill>
                  <a:schemeClr val="dk1"/>
                </a:solidFill>
                <a:latin typeface="Calibri"/>
                <a:ea typeface="Calibri"/>
              </a:rPr>
              <a:t>Ayush Kumar Dwivedi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 	</a:t>
            </a:r>
            <a:r>
              <a:rPr lang="en-US" sz="1400" b="0" strike="noStrike" spc="-1" dirty="0">
                <a:solidFill>
                  <a:schemeClr val="dk1"/>
                </a:solidFill>
                <a:latin typeface="Calibri"/>
                <a:ea typeface="Calibri"/>
              </a:rPr>
              <a:t>	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r>
              <a:rPr lang="en-US" sz="1400" b="0" strike="noStrike" spc="-1" dirty="0">
                <a:solidFill>
                  <a:schemeClr val="dk1"/>
                </a:solidFill>
                <a:latin typeface="Calibri"/>
                <a:ea typeface="Calibri"/>
              </a:rPr>
              <a:t> </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1" strike="noStrike" spc="-1" dirty="0">
                <a:solidFill>
                  <a:srgbClr val="5D7C3F"/>
                </a:solidFill>
                <a:latin typeface="Calibri"/>
                <a:ea typeface="Calibri"/>
              </a:rPr>
              <a:t>Team Member 5 Name: </a:t>
            </a:r>
            <a:r>
              <a:rPr lang="en-US" sz="1400" b="1" strike="noStrike" spc="-1" dirty="0">
                <a:solidFill>
                  <a:schemeClr val="dk1"/>
                </a:solidFill>
                <a:latin typeface="Calibri"/>
                <a:ea typeface="Calibri"/>
              </a:rPr>
              <a:t>Devansh Mishra</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Branch (Btech/Mtech/PhD etc): </a:t>
            </a:r>
            <a:r>
              <a:rPr lang="en-US" sz="1400" b="1" strike="noStrike" spc="-1" dirty="0">
                <a:solidFill>
                  <a:schemeClr val="dk1"/>
                </a:solidFill>
                <a:latin typeface="Calibri"/>
                <a:ea typeface="Calibri"/>
              </a:rPr>
              <a:t>B.Tech </a:t>
            </a:r>
            <a:r>
              <a:rPr lang="en-US" sz="1400" b="0" strike="noStrike" spc="-1" dirty="0">
                <a:solidFill>
                  <a:schemeClr val="dk1"/>
                </a:solidFill>
                <a:latin typeface="Calibri"/>
                <a:ea typeface="Calibri"/>
              </a:rPr>
              <a:t>		Stream (ECE, CSE etc): </a:t>
            </a:r>
            <a:r>
              <a:rPr lang="en-US" sz="1400" b="1" strike="noStrike" spc="-1" dirty="0">
                <a:solidFill>
                  <a:schemeClr val="dk1"/>
                </a:solidFill>
                <a:latin typeface="Calibri"/>
                <a:ea typeface="Calibri"/>
              </a:rPr>
              <a:t>CSE</a:t>
            </a:r>
            <a:r>
              <a:rPr lang="en-US" sz="1400" b="0" strike="noStrike" spc="-1" dirty="0">
                <a:solidFill>
                  <a:schemeClr val="dk1"/>
                </a:solidFill>
                <a:latin typeface="Calibri"/>
                <a:ea typeface="Calibri"/>
              </a:rPr>
              <a:t>		Year (I,II,III,IV): </a:t>
            </a:r>
            <a:r>
              <a:rPr lang="en-US" sz="1400" b="1" strike="noStrike" spc="-1" dirty="0">
                <a:solidFill>
                  <a:schemeClr val="dk1"/>
                </a:solidFill>
                <a:latin typeface="Calibri"/>
                <a:ea typeface="Calibri"/>
              </a:rPr>
              <a:t>II</a:t>
            </a:r>
            <a:endParaRPr lang="en-US" sz="1400" b="0" strike="noStrike" spc="-1" dirty="0">
              <a:solidFill>
                <a:srgbClr val="000000"/>
              </a:solidFill>
              <a:latin typeface="Arial"/>
            </a:endParaRPr>
          </a:p>
          <a:p>
            <a:pPr marL="228600" indent="0">
              <a:lnSpc>
                <a:spcPct val="90000"/>
              </a:lnSpc>
              <a:spcBef>
                <a:spcPts val="601"/>
              </a:spcBef>
              <a:buNone/>
              <a:tabLst>
                <a:tab pos="0" algn="l"/>
              </a:tabLst>
            </a:pPr>
            <a:r>
              <a:rPr lang="en-US" sz="1400" b="0" strike="noStrike" spc="-1" dirty="0">
                <a:solidFill>
                  <a:schemeClr val="dk1"/>
                </a:solidFill>
                <a:latin typeface="Calibri"/>
                <a:ea typeface="Calibri"/>
              </a:rPr>
              <a:t>    </a:t>
            </a:r>
            <a:endParaRPr lang="en-US" sz="14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943</Words>
  <Application>Microsoft Office PowerPoint</Application>
  <PresentationFormat>Widescreen</PresentationFormat>
  <Paragraphs>56</Paragraphs>
  <Slides>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vt:i4>
      </vt:variant>
    </vt:vector>
  </HeadingPairs>
  <TitlesOfParts>
    <vt:vector size="15" baseType="lpstr">
      <vt:lpstr>Arial</vt:lpstr>
      <vt:lpstr>Calibri</vt:lpstr>
      <vt:lpstr>Franklin Gothic</vt:lpstr>
      <vt:lpstr>Libre Franklin</vt:lpstr>
      <vt:lpstr>Noto Sans Symbols</vt:lpstr>
      <vt:lpstr>Symbol</vt:lpstr>
      <vt:lpstr>Times New Roman</vt:lpstr>
      <vt:lpstr>Wingdings</vt:lpstr>
      <vt:lpstr>Theme1</vt:lpstr>
      <vt:lpstr>Theme1</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subject/>
  <dc:creator>Sarim Moin</dc:creator>
  <dc:description/>
  <cp:lastModifiedBy>Ayush kumar</cp:lastModifiedBy>
  <cp:revision>25</cp:revision>
  <dcterms:created xsi:type="dcterms:W3CDTF">2022-02-11T07:14:46Z</dcterms:created>
  <dcterms:modified xsi:type="dcterms:W3CDTF">2023-10-02T09:59:54Z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4</vt:i4>
  </property>
</Properties>
</file>