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7" r:id="rId3"/>
    <p:sldId id="258" r:id="rId4"/>
    <p:sldId id="289" r:id="rId5"/>
    <p:sldId id="286" r:id="rId6"/>
    <p:sldId id="277" r:id="rId7"/>
    <p:sldId id="275" r:id="rId8"/>
    <p:sldId id="278" r:id="rId9"/>
    <p:sldId id="283" r:id="rId10"/>
    <p:sldId id="292" r:id="rId11"/>
    <p:sldId id="293" r:id="rId12"/>
    <p:sldId id="291" r:id="rId13"/>
    <p:sldId id="290" r:id="rId14"/>
    <p:sldId id="280" r:id="rId15"/>
    <p:sldId id="28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4624" autoAdjust="0"/>
  </p:normalViewPr>
  <p:slideViewPr>
    <p:cSldViewPr>
      <p:cViewPr varScale="1">
        <p:scale>
          <a:sx n="73" d="100"/>
          <a:sy n="73" d="100"/>
        </p:scale>
        <p:origin x="-132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F9B49-1A1B-408C-864D-9D6FED06B246}" type="datetimeFigureOut">
              <a:rPr lang="en-IN" smtClean="0"/>
              <a:pPr/>
              <a:t>23-11-2023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F1A6F-96AA-47F7-9FE8-B1AF1635F93E}" type="slidenum">
              <a:rPr lang="en-IN" smtClean="0"/>
              <a:pPr/>
              <a:t>‹#›</a:t>
            </a:fld>
            <a:endParaRPr lang="en-IN"/>
          </a:p>
        </p:txBody>
      </p:sp>
    </p:spTree>
    <p:extLst>
      <p:ext uri="{BB962C8B-B14F-4D97-AF65-F5344CB8AC3E}">
        <p14:creationId xmlns:p14="http://schemas.microsoft.com/office/powerpoint/2010/main" xmlns="" val="381803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7F1A6F-96AA-47F7-9FE8-B1AF1635F93E}" type="slidenum">
              <a:rPr lang="en-IN" smtClean="0"/>
              <a:pPr/>
              <a:t>2</a:t>
            </a:fld>
            <a:endParaRPr lang="en-IN"/>
          </a:p>
        </p:txBody>
      </p:sp>
    </p:spTree>
    <p:extLst>
      <p:ext uri="{BB962C8B-B14F-4D97-AF65-F5344CB8AC3E}">
        <p14:creationId xmlns:p14="http://schemas.microsoft.com/office/powerpoint/2010/main" xmlns="" val="299083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Investment_strategy" TargetMode="External"/><Relationship Id="rId3" Type="http://schemas.openxmlformats.org/officeDocument/2006/relationships/hyperlink" Target="https://en.wikipedia.org/wiki/Stock" TargetMode="External"/><Relationship Id="rId7" Type="http://schemas.openxmlformats.org/officeDocument/2006/relationships/hyperlink" Target="https://en.wikipedia.org/wiki/Equity_crowdfunding"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en.wikipedia.org/wiki/Investor" TargetMode="External"/><Relationship Id="rId5" Type="http://schemas.openxmlformats.org/officeDocument/2006/relationships/hyperlink" Target="https://en.wikipedia.org/wiki/Stock_exchange" TargetMode="External"/><Relationship Id="rId4" Type="http://schemas.openxmlformats.org/officeDocument/2006/relationships/hyperlink" Target="https://en.wikipedia.org/wiki/Ownershi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86636"/>
            <a:ext cx="7772400" cy="1470025"/>
          </a:xfrm>
        </p:spPr>
        <p:txBody>
          <a:bodyPr>
            <a:normAutofit fontScale="90000"/>
          </a:bodyPr>
          <a:lstStyle/>
          <a:p>
            <a:r>
              <a:rPr lang="en-US" dirty="0"/>
              <a:t/>
            </a:r>
            <a:br>
              <a:rPr lang="en-US" dirty="0"/>
            </a:br>
            <a:r>
              <a:rPr lang="en-US" dirty="0"/>
              <a:t>      </a:t>
            </a:r>
            <a:r>
              <a:rPr lang="en-US" dirty="0" smtClean="0"/>
              <a:t>Stock Market Price Prediction Using Machine </a:t>
            </a:r>
            <a:r>
              <a:rPr lang="en-US" dirty="0" smtClean="0"/>
              <a:t>Learning</a:t>
            </a:r>
            <a:r>
              <a:rPr lang="en-US" dirty="0"/>
              <a:t/>
            </a:r>
            <a:br>
              <a:rPr lang="en-US" dirty="0"/>
            </a:br>
            <a:r>
              <a:rPr lang="en-US" dirty="0"/>
              <a:t> </a:t>
            </a:r>
            <a:r>
              <a:rPr lang="en-US" sz="2700" dirty="0" smtClean="0"/>
              <a:t>Mini </a:t>
            </a:r>
            <a:r>
              <a:rPr lang="en-US" sz="2700" dirty="0"/>
              <a:t>Project KCS 752/ 7</a:t>
            </a:r>
            <a:r>
              <a:rPr lang="en-US" sz="2700" baseline="30000" dirty="0"/>
              <a:t>th</a:t>
            </a:r>
            <a:r>
              <a:rPr lang="en-US" sz="2700" dirty="0"/>
              <a:t> Sem</a:t>
            </a:r>
            <a:r>
              <a:rPr lang="en-US" sz="2400" dirty="0"/>
              <a:t/>
            </a:r>
            <a:br>
              <a:rPr lang="en-US" sz="2400" dirty="0"/>
            </a:br>
            <a:endParaRPr lang="en-US" dirty="0"/>
          </a:p>
        </p:txBody>
      </p:sp>
      <p:sp>
        <p:nvSpPr>
          <p:cNvPr id="3" name="Subtitle 2"/>
          <p:cNvSpPr>
            <a:spLocks noGrp="1"/>
          </p:cNvSpPr>
          <p:nvPr>
            <p:ph type="subTitle" idx="1"/>
          </p:nvPr>
        </p:nvSpPr>
        <p:spPr>
          <a:xfrm>
            <a:off x="990600" y="4191000"/>
            <a:ext cx="2438400" cy="1752600"/>
          </a:xfrm>
        </p:spPr>
        <p:txBody>
          <a:bodyPr>
            <a:normAutofit/>
          </a:bodyPr>
          <a:lstStyle/>
          <a:p>
            <a:r>
              <a:rPr lang="en-US" sz="2400" dirty="0">
                <a:solidFill>
                  <a:schemeClr val="tx1"/>
                </a:solidFill>
              </a:rPr>
              <a:t>STUDENT NAME :</a:t>
            </a:r>
          </a:p>
          <a:p>
            <a:r>
              <a:rPr lang="en-US" sz="2400" dirty="0" err="1" smtClean="0">
                <a:solidFill>
                  <a:schemeClr val="tx1"/>
                </a:solidFill>
              </a:rPr>
              <a:t>Anurag</a:t>
            </a:r>
            <a:r>
              <a:rPr lang="en-US" sz="2400" dirty="0" smtClean="0">
                <a:solidFill>
                  <a:schemeClr val="tx1"/>
                </a:solidFill>
              </a:rPr>
              <a:t> </a:t>
            </a:r>
            <a:r>
              <a:rPr lang="en-US" sz="2400" dirty="0" err="1" smtClean="0">
                <a:solidFill>
                  <a:schemeClr val="tx1"/>
                </a:solidFill>
              </a:rPr>
              <a:t>Bhardwaj</a:t>
            </a:r>
            <a:endParaRPr lang="en-US" sz="2400" dirty="0">
              <a:solidFill>
                <a:schemeClr val="tx1"/>
              </a:solidFill>
            </a:endParaRPr>
          </a:p>
          <a:p>
            <a:r>
              <a:rPr lang="en-US" sz="2400" dirty="0">
                <a:solidFill>
                  <a:schemeClr val="tx1"/>
                </a:solidFill>
              </a:rPr>
              <a:t>[</a:t>
            </a:r>
            <a:r>
              <a:rPr lang="en-US" sz="2400" dirty="0" smtClean="0">
                <a:solidFill>
                  <a:schemeClr val="tx1"/>
                </a:solidFill>
              </a:rPr>
              <a:t>2000320120039]</a:t>
            </a:r>
            <a:endParaRPr lang="en-US" sz="2400" dirty="0">
              <a:solidFill>
                <a:schemeClr val="tx1"/>
              </a:solidFill>
            </a:endParaRPr>
          </a:p>
          <a:p>
            <a:endParaRPr lang="en-US" dirty="0">
              <a:solidFill>
                <a:schemeClr val="tx1"/>
              </a:solidFill>
            </a:endParaRPr>
          </a:p>
        </p:txBody>
      </p:sp>
      <p:sp>
        <p:nvSpPr>
          <p:cNvPr id="4" name="Subtitle 2"/>
          <p:cNvSpPr txBox="1">
            <a:spLocks/>
          </p:cNvSpPr>
          <p:nvPr/>
        </p:nvSpPr>
        <p:spPr>
          <a:xfrm>
            <a:off x="5334000" y="3874008"/>
            <a:ext cx="25146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effectLst/>
              <a:uLnTx/>
              <a:uFillTx/>
              <a:latin typeface="+mn-lt"/>
              <a:ea typeface="+mn-ea"/>
              <a:cs typeface="+mn-cs"/>
            </a:endParaRPr>
          </a:p>
        </p:txBody>
      </p:sp>
      <p:pic>
        <p:nvPicPr>
          <p:cNvPr id="5" name="Picture 4" descr="images.jpg"/>
          <p:cNvPicPr>
            <a:picLocks noChangeAspect="1"/>
          </p:cNvPicPr>
          <p:nvPr/>
        </p:nvPicPr>
        <p:blipFill>
          <a:blip r:embed="rId2"/>
          <a:stretch>
            <a:fillRect/>
          </a:stretch>
        </p:blipFill>
        <p:spPr>
          <a:xfrm>
            <a:off x="7620000" y="304800"/>
            <a:ext cx="1266825" cy="1266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3" name="Picture 2" descr="Screenshot (1).png"/>
          <p:cNvPicPr>
            <a:picLocks noChangeAspect="1"/>
          </p:cNvPicPr>
          <p:nvPr/>
        </p:nvPicPr>
        <p:blipFill>
          <a:blip r:embed="rId2"/>
          <a:stretch>
            <a:fillRect/>
          </a:stretch>
        </p:blipFill>
        <p:spPr>
          <a:xfrm>
            <a:off x="0" y="1428737"/>
            <a:ext cx="9144000" cy="4929221"/>
          </a:xfrm>
          <a:prstGeom prst="rect">
            <a:avLst/>
          </a:prstGeom>
        </p:spPr>
      </p:pic>
      <p:pic>
        <p:nvPicPr>
          <p:cNvPr id="4" name="Picture 3" descr="images.jpg"/>
          <p:cNvPicPr>
            <a:picLocks noChangeAspect="1"/>
          </p:cNvPicPr>
          <p:nvPr/>
        </p:nvPicPr>
        <p:blipFill>
          <a:blip r:embed="rId3"/>
          <a:stretch>
            <a:fillRect/>
          </a:stretch>
        </p:blipFill>
        <p:spPr>
          <a:xfrm>
            <a:off x="7620000" y="228600"/>
            <a:ext cx="1266825" cy="1266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3" name="Picture 2" descr="Screenshot (2).png"/>
          <p:cNvPicPr>
            <a:picLocks noChangeAspect="1"/>
          </p:cNvPicPr>
          <p:nvPr/>
        </p:nvPicPr>
        <p:blipFill>
          <a:blip r:embed="rId2"/>
          <a:stretch>
            <a:fillRect/>
          </a:stretch>
        </p:blipFill>
        <p:spPr>
          <a:xfrm>
            <a:off x="0" y="1571612"/>
            <a:ext cx="9144000" cy="47149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1999" y="914400"/>
            <a:ext cx="8124825" cy="1470025"/>
          </a:xfrm>
        </p:spPr>
        <p:txBody>
          <a:bodyPr>
            <a:normAutofit fontScale="90000"/>
          </a:bodyPr>
          <a:lstStyle/>
          <a:p>
            <a:pPr algn="l"/>
            <a:r>
              <a:rPr lang="en-US" sz="4000" dirty="0"/>
              <a:t>Limitations &amp;Future Enhancements</a:t>
            </a:r>
            <a:br>
              <a:rPr lang="en-US" sz="4000" dirty="0"/>
            </a:br>
            <a:r>
              <a:rPr lang="en-US" sz="4000" dirty="0"/>
              <a:t/>
            </a:r>
            <a:br>
              <a:rPr lang="en-US" sz="4000" dirty="0"/>
            </a:br>
            <a:endParaRPr lang="en-US" sz="1100" dirty="0"/>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fontScale="92500" lnSpcReduction="20000"/>
          </a:bodyPr>
          <a:lstStyle/>
          <a:p>
            <a:pPr lvl="0">
              <a:spcBef>
                <a:spcPct val="0"/>
              </a:spcBef>
              <a:buFont typeface="Arial" pitchFamily="34" charset="0"/>
              <a:buChar char="•"/>
              <a:defRPr/>
            </a:pPr>
            <a:r>
              <a:rPr lang="en-US" sz="3200" b="1" i="0" dirty="0">
                <a:effectLst/>
              </a:rPr>
              <a:t>Limitations:</a:t>
            </a:r>
            <a:r>
              <a:rPr lang="en-US" sz="3200" b="0" i="0" dirty="0">
                <a:solidFill>
                  <a:srgbClr val="374151"/>
                </a:solidFill>
                <a:effectLst/>
              </a:rPr>
              <a:t> This project's limitations </a:t>
            </a:r>
            <a:r>
              <a:rPr lang="en-US" sz="3200" b="0" i="0" dirty="0" smtClean="0">
                <a:solidFill>
                  <a:srgbClr val="374151"/>
                </a:solidFill>
                <a:effectLst/>
              </a:rPr>
              <a:t>include single dataset which can be treated by increasing number of data fields in the dataset taken.</a:t>
            </a:r>
          </a:p>
          <a:p>
            <a:pPr lvl="0">
              <a:spcBef>
                <a:spcPct val="0"/>
              </a:spcBef>
              <a:buFont typeface="Arial" pitchFamily="34" charset="0"/>
              <a:buChar char="•"/>
              <a:defRPr/>
            </a:pPr>
            <a:endParaRPr lang="en-US" sz="3200" b="0" i="0" dirty="0">
              <a:solidFill>
                <a:srgbClr val="374151"/>
              </a:solidFill>
              <a:effectLst/>
            </a:endParaRPr>
          </a:p>
          <a:p>
            <a:pPr lvl="0">
              <a:spcBef>
                <a:spcPct val="0"/>
              </a:spcBef>
              <a:buFont typeface="Arial" pitchFamily="34" charset="0"/>
              <a:buChar char="•"/>
              <a:defRPr/>
            </a:pPr>
            <a:r>
              <a:rPr lang="en-US" sz="3200" b="1" i="0" dirty="0">
                <a:effectLst/>
              </a:rPr>
              <a:t>Future Enhancements:</a:t>
            </a:r>
            <a:r>
              <a:rPr lang="en-US" sz="3200" b="0" i="0" dirty="0">
                <a:solidFill>
                  <a:srgbClr val="374151"/>
                </a:solidFill>
                <a:effectLst/>
              </a:rPr>
              <a:t> To improve the project, </a:t>
            </a:r>
            <a:r>
              <a:rPr lang="en-US" sz="3200" b="0" i="0" dirty="0" smtClean="0">
                <a:solidFill>
                  <a:srgbClr val="374151"/>
                </a:solidFill>
                <a:effectLst/>
              </a:rPr>
              <a:t>we can also consider increasing the number of dataset and combining these data sets into one by various mathematical operations. We can also consider to choose different classification algorithms for better accuracy.</a:t>
            </a: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863748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normAutofit fontScale="90000"/>
          </a:bodyPr>
          <a:lstStyle/>
          <a:p>
            <a:pPr algn="l"/>
            <a:r>
              <a:rPr lang="en-US" dirty="0"/>
              <a:t>Conclusion</a:t>
            </a:r>
            <a:br>
              <a:rPr lang="en-US" dirty="0"/>
            </a:br>
            <a:r>
              <a:rPr lang="en-US" dirty="0"/>
              <a:t/>
            </a:r>
            <a:br>
              <a:rPr lang="en-US" dirty="0"/>
            </a:br>
            <a:r>
              <a:rPr lang="en-US" dirty="0"/>
              <a:t/>
            </a:r>
            <a:br>
              <a:rPr lang="en-US" dirty="0"/>
            </a:br>
            <a:endParaRPr lang="en-US" sz="1050" dirty="0"/>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lvl="0">
              <a:spcBef>
                <a:spcPct val="0"/>
              </a:spcBef>
              <a:defRPr/>
            </a:pPr>
            <a:r>
              <a:rPr lang="en-US" sz="2800" dirty="0"/>
              <a:t>Random Forest Classifier is giving the best accuracy with an accuracy score of 82% for the testing dataset. And to get much better results ensemble learning techniques like </a:t>
            </a:r>
            <a:r>
              <a:rPr lang="en-US" sz="2800" dirty="0" smtClean="0"/>
              <a:t>Bagging</a:t>
            </a:r>
            <a:r>
              <a:rPr lang="en-US" sz="2800" dirty="0"/>
              <a:t> and </a:t>
            </a:r>
            <a:r>
              <a:rPr lang="en-US" sz="2800" dirty="0" smtClean="0"/>
              <a:t>Boosting</a:t>
            </a:r>
            <a:r>
              <a:rPr lang="en-US" sz="2800" dirty="0"/>
              <a:t> can also be used.</a:t>
            </a:r>
            <a:endParaRPr lang="en-US" sz="2800" dirty="0">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26710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143000"/>
          </a:xfrm>
        </p:spPr>
        <p:txBody>
          <a:bodyPr>
            <a:normAutofit fontScale="90000"/>
          </a:bodyPr>
          <a:lstStyle/>
          <a:p>
            <a:pPr algn="l"/>
            <a:r>
              <a:rPr lang="en-US" dirty="0"/>
              <a:t>References</a:t>
            </a:r>
            <a:br>
              <a:rPr lang="en-US" dirty="0"/>
            </a:br>
            <a:endParaRPr lang="en-US" dirty="0"/>
          </a:p>
        </p:txBody>
      </p:sp>
      <p:sp>
        <p:nvSpPr>
          <p:cNvPr id="5" name="Subtitle 4">
            <a:extLst>
              <a:ext uri="{FF2B5EF4-FFF2-40B4-BE49-F238E27FC236}">
                <a16:creationId xmlns="" xmlns:a16="http://schemas.microsoft.com/office/drawing/2014/main" id="{5E3F1BF3-CDE6-ABC6-8044-180454D72E79}"/>
              </a:ext>
            </a:extLst>
          </p:cNvPr>
          <p:cNvSpPr>
            <a:spLocks noGrp="1"/>
          </p:cNvSpPr>
          <p:nvPr>
            <p:ph type="subTitle" idx="1"/>
          </p:nvPr>
        </p:nvSpPr>
        <p:spPr>
          <a:xfrm>
            <a:off x="1371600" y="1495425"/>
            <a:ext cx="6400800" cy="4143375"/>
          </a:xfrm>
        </p:spPr>
        <p:txBody>
          <a:bodyPr>
            <a:normAutofit fontScale="25000" lnSpcReduction="20000"/>
          </a:bodyPr>
          <a:lstStyle/>
          <a:p>
            <a:pPr marL="514350" indent="-514350" algn="l">
              <a:buAutoNum type="arabicPeriod"/>
            </a:pPr>
            <a:r>
              <a:rPr lang="en-US" sz="9600" b="0" i="0" dirty="0">
                <a:solidFill>
                  <a:srgbClr val="374151"/>
                </a:solidFill>
                <a:effectLst/>
              </a:rPr>
              <a:t>Johnston, L. D., O'Malley, P. M., Bachman, J. G., Schulenberg, J. E., &amp; </a:t>
            </a:r>
            <a:r>
              <a:rPr lang="en-US" sz="9600" b="0" i="0" dirty="0" err="1">
                <a:solidFill>
                  <a:srgbClr val="374151"/>
                </a:solidFill>
                <a:effectLst/>
              </a:rPr>
              <a:t>Miech</a:t>
            </a:r>
            <a:r>
              <a:rPr lang="en-US" sz="9600" b="0" i="0" dirty="0">
                <a:solidFill>
                  <a:srgbClr val="374151"/>
                </a:solidFill>
                <a:effectLst/>
              </a:rPr>
              <a:t>, R. A. (2020). "Monitoring the Future national survey results on drug use, 1975-2019: Volume II, College students and adults ages 19-60." </a:t>
            </a:r>
            <a:r>
              <a:rPr lang="en-US" sz="9600" b="0" i="1" dirty="0">
                <a:solidFill>
                  <a:srgbClr val="374151"/>
                </a:solidFill>
                <a:effectLst/>
              </a:rPr>
              <a:t>Institute for Social Research, The University of Michigan</a:t>
            </a:r>
            <a:r>
              <a:rPr lang="en-US" sz="9600" b="0" i="0" dirty="0">
                <a:solidFill>
                  <a:srgbClr val="374151"/>
                </a:solidFill>
                <a:effectLst/>
              </a:rPr>
              <a:t>.</a:t>
            </a:r>
          </a:p>
          <a:p>
            <a:pPr marL="514350" indent="-514350" algn="l">
              <a:buAutoNum type="arabicPeriod"/>
            </a:pPr>
            <a:r>
              <a:rPr lang="en-US" sz="9600" b="0" i="0" dirty="0">
                <a:solidFill>
                  <a:srgbClr val="374151"/>
                </a:solidFill>
                <a:effectLst/>
              </a:rPr>
              <a:t>National Institute </a:t>
            </a:r>
            <a:r>
              <a:rPr lang="en-US" sz="9600" dirty="0" smtClean="0">
                <a:solidFill>
                  <a:srgbClr val="374151"/>
                </a:solidFill>
              </a:rPr>
              <a:t>of </a:t>
            </a:r>
            <a:r>
              <a:rPr lang="en-US" sz="9600" dirty="0" err="1" smtClean="0">
                <a:solidFill>
                  <a:srgbClr val="374151"/>
                </a:solidFill>
              </a:rPr>
              <a:t>reserach</a:t>
            </a:r>
            <a:r>
              <a:rPr lang="en-US" sz="9600" b="0" i="0" dirty="0" smtClean="0">
                <a:solidFill>
                  <a:srgbClr val="374151"/>
                </a:solidFill>
                <a:effectLst/>
              </a:rPr>
              <a:t> </a:t>
            </a:r>
            <a:r>
              <a:rPr lang="en-US" sz="9600" b="0" i="0" dirty="0">
                <a:solidFill>
                  <a:srgbClr val="374151"/>
                </a:solidFill>
                <a:effectLst/>
              </a:rPr>
              <a:t>and Alcoholism (NIAAA). (2015). "College drinking.</a:t>
            </a:r>
          </a:p>
          <a:p>
            <a:pPr marL="514350" indent="-514350" algn="l">
              <a:buAutoNum type="arabicPeriod"/>
            </a:pPr>
            <a:r>
              <a:rPr lang="en-US" sz="9600" b="0" i="0" dirty="0">
                <a:solidFill>
                  <a:srgbClr val="374151"/>
                </a:solidFill>
                <a:effectLst/>
              </a:rPr>
              <a:t>Read, J. P., Merrill, J. E., Kahler, C. W., &amp; Strong, D. R. (2007). "Predicting functional outcomes among college drinkers: Reliability and predictive validity of the Young Adult Alcohol Consequences Questionnaire." </a:t>
            </a:r>
            <a:r>
              <a:rPr lang="en-US" sz="9600" b="0" i="1" dirty="0">
                <a:solidFill>
                  <a:srgbClr val="374151"/>
                </a:solidFill>
                <a:effectLst/>
              </a:rPr>
              <a:t>Addictive Behaviors</a:t>
            </a:r>
            <a:r>
              <a:rPr lang="en-US" sz="9600" b="0" i="0" dirty="0">
                <a:solidFill>
                  <a:srgbClr val="374151"/>
                </a:solidFill>
                <a:effectLst/>
              </a:rPr>
              <a:t>, 32(11), 2597-2610</a:t>
            </a:r>
            <a:r>
              <a:rPr lang="en-US" sz="11200" b="0" i="0" dirty="0">
                <a:solidFill>
                  <a:srgbClr val="374151"/>
                </a:solidFill>
                <a:effectLst/>
              </a:rPr>
              <a:t>.</a:t>
            </a:r>
          </a:p>
          <a:p>
            <a:pPr marL="514350" indent="-514350">
              <a:buAutoNum type="arabicPeriod"/>
            </a:pPr>
            <a:endParaRPr lang="en-IN" dirty="0"/>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8400"/>
            <a:ext cx="7772400" cy="1470025"/>
          </a:xfrm>
        </p:spPr>
        <p:txBody>
          <a:bodyPr/>
          <a:lstStyle/>
          <a:p>
            <a:r>
              <a:rPr lang="en-US" dirty="0"/>
              <a:t>THANK YOU</a:t>
            </a:r>
            <a:endParaRPr lang="en-US" sz="1200" dirty="0"/>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lstStyle/>
          <a:p>
            <a:pPr algn="l"/>
            <a:r>
              <a:rPr lang="en-US" dirty="0"/>
              <a:t>Outline</a:t>
            </a:r>
            <a:endParaRPr lang="en-US" sz="1200" dirty="0"/>
          </a:p>
        </p:txBody>
      </p:sp>
      <p:pic>
        <p:nvPicPr>
          <p:cNvPr id="3" name="Picture 2" descr="images.jpg"/>
          <p:cNvPicPr>
            <a:picLocks noChangeAspect="1"/>
          </p:cNvPicPr>
          <p:nvPr/>
        </p:nvPicPr>
        <p:blipFill>
          <a:blip r:embed="rId3"/>
          <a:stretch>
            <a:fillRect/>
          </a:stretch>
        </p:blipFill>
        <p:spPr>
          <a:xfrm>
            <a:off x="7696200" y="228600"/>
            <a:ext cx="1266825" cy="1266825"/>
          </a:xfrm>
          <a:prstGeom prst="rect">
            <a:avLst/>
          </a:prstGeom>
        </p:spPr>
      </p:pic>
      <p:sp>
        <p:nvSpPr>
          <p:cNvPr id="5"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tabLst/>
              <a:defRPr/>
            </a:pPr>
            <a:endParaRPr kumimoji="0" lang="en-US" sz="4400" b="0" i="0" u="none" strike="noStrike" kern="1200" cap="none" spc="0" normalizeH="0" baseline="0" noProof="0" dirty="0">
              <a:ln>
                <a:noFill/>
              </a:ln>
              <a:solidFill>
                <a:schemeClr val="tx1"/>
              </a:solidFill>
              <a:effectLst/>
              <a:uLnTx/>
              <a:uFillTx/>
              <a:ea typeface="+mj-ea"/>
              <a:cs typeface="+mj-cs"/>
            </a:endParaRPr>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ea typeface="+mj-ea"/>
                <a:cs typeface="+mj-cs"/>
              </a:rPr>
              <a:t>   </a:t>
            </a:r>
            <a:r>
              <a:rPr lang="en-IN" sz="2600" dirty="0" smtClean="0"/>
              <a:t>Dataset selection</a:t>
            </a:r>
            <a:r>
              <a:rPr lang="en-US" sz="2600" dirty="0"/>
              <a:t>	</a:t>
            </a:r>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t>    </a:t>
            </a:r>
            <a:r>
              <a:rPr lang="en-IN" sz="2600" i="0" dirty="0" smtClean="0">
                <a:effectLst/>
              </a:rPr>
              <a:t>Importing Libraries and Datasets</a:t>
            </a:r>
            <a:r>
              <a:rPr lang="en-US" sz="2600" dirty="0"/>
              <a:t>	</a:t>
            </a:r>
          </a:p>
          <a:p>
            <a:pPr marL="730165" indent="-651933" defTabSz="512063">
              <a:buClr>
                <a:srgbClr val="D1D5DB"/>
              </a:buClr>
              <a:buSzPct val="100000"/>
              <a:buFont typeface="TimesNewRomanPSMT"/>
              <a:buChar char="•"/>
              <a:defRPr sz="2464">
                <a:latin typeface="+mn-lt"/>
                <a:ea typeface="+mn-ea"/>
                <a:cs typeface="+mn-cs"/>
                <a:sym typeface="Calibri"/>
              </a:defRPr>
            </a:pPr>
            <a:r>
              <a:rPr lang="en-IN" sz="2600" i="0" dirty="0">
                <a:effectLst/>
              </a:rPr>
              <a:t>    </a:t>
            </a:r>
            <a:r>
              <a:rPr lang="en-IN" sz="2600" i="0" dirty="0" smtClean="0">
                <a:effectLst/>
              </a:rPr>
              <a:t>Data Pre-processing</a:t>
            </a:r>
            <a:endParaRPr lang="en-IN" sz="2600" i="0" dirty="0">
              <a:effectLst/>
            </a:endParaRPr>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t>	</a:t>
            </a:r>
            <a:r>
              <a:rPr lang="en-IN" sz="2600" i="0" dirty="0">
                <a:effectLst/>
              </a:rPr>
              <a:t>Data Visualization</a:t>
            </a:r>
            <a:endParaRPr lang="en-US" sz="2600" i="0" dirty="0">
              <a:effectLst/>
            </a:endParaRPr>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t>	</a:t>
            </a:r>
            <a:r>
              <a:rPr lang="en-IN" sz="2600" i="0" dirty="0" smtClean="0">
                <a:effectLst/>
              </a:rPr>
              <a:t>Splitting Dataset</a:t>
            </a:r>
            <a:r>
              <a:rPr lang="en-US" sz="2600" dirty="0"/>
              <a:t>	</a:t>
            </a:r>
          </a:p>
          <a:p>
            <a:pPr marL="730165" indent="-651933" defTabSz="512063">
              <a:buClr>
                <a:srgbClr val="D1D5DB"/>
              </a:buClr>
              <a:buSzPct val="100000"/>
              <a:buFont typeface="TimesNewRomanPSMT"/>
              <a:buChar char="•"/>
              <a:defRPr sz="2464">
                <a:latin typeface="+mn-lt"/>
                <a:ea typeface="+mn-ea"/>
                <a:cs typeface="+mn-cs"/>
                <a:sym typeface="Calibri"/>
              </a:defRPr>
            </a:pPr>
            <a:r>
              <a:rPr lang="en-IN" sz="2600" i="0" dirty="0">
                <a:effectLst/>
              </a:rPr>
              <a:t>    </a:t>
            </a:r>
            <a:r>
              <a:rPr lang="en-IN" sz="2600" i="0" dirty="0" smtClean="0">
                <a:effectLst/>
              </a:rPr>
              <a:t>Model Training and Evaluation</a:t>
            </a:r>
            <a:endParaRPr lang="en-IN" sz="2600" i="0" dirty="0">
              <a:effectLst/>
            </a:endParaRPr>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t>	</a:t>
            </a:r>
            <a:r>
              <a:rPr lang="en-IN" sz="2600" i="0" dirty="0">
                <a:effectLst/>
              </a:rPr>
              <a:t>Visualization of Results</a:t>
            </a:r>
            <a:endParaRPr lang="en-US" sz="2600" dirty="0"/>
          </a:p>
          <a:p>
            <a:pPr marL="730165" indent="-651933" defTabSz="512063">
              <a:buClr>
                <a:srgbClr val="D1D5DB"/>
              </a:buClr>
              <a:buSzPct val="100000"/>
              <a:buFont typeface="TimesNewRomanPSMT"/>
              <a:buChar char="•"/>
              <a:defRPr sz="2464">
                <a:latin typeface="+mn-lt"/>
                <a:ea typeface="+mn-ea"/>
                <a:cs typeface="+mn-cs"/>
                <a:sym typeface="Calibri"/>
              </a:defRPr>
            </a:pPr>
            <a:r>
              <a:rPr lang="en-US" sz="2600" dirty="0"/>
              <a:t>	</a:t>
            </a:r>
            <a:r>
              <a:rPr lang="en-IN" sz="2600" dirty="0" smtClean="0"/>
              <a:t>Future outcomes</a:t>
            </a:r>
            <a:endParaRPr lang="en-US" sz="2600" dirty="0">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2600" b="0" i="0" u="none" strike="noStrike" kern="1200" cap="none" spc="0" normalizeH="0" baseline="0" noProof="0" dirty="0">
              <a:ln>
                <a:noFill/>
              </a:ln>
              <a:solidFill>
                <a:schemeClr val="tx1"/>
              </a:solidFill>
              <a:effectLst/>
              <a:uLnTx/>
              <a:uFillTx/>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288068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normAutofit fontScale="90000"/>
          </a:bodyPr>
          <a:lstStyle/>
          <a:p>
            <a:pPr algn="l"/>
            <a:r>
              <a:rPr lang="en-US" dirty="0"/>
              <a:t>Introduction</a:t>
            </a:r>
            <a:br>
              <a:rPr lang="en-US" dirty="0"/>
            </a:br>
            <a:r>
              <a:rPr lang="en-US" dirty="0"/>
              <a:t> </a:t>
            </a:r>
            <a:br>
              <a:rPr lang="en-US" dirty="0"/>
            </a:br>
            <a:r>
              <a:rPr lang="en-US" dirty="0"/>
              <a:t/>
            </a:r>
            <a:br>
              <a:rPr lang="en-US" dirty="0"/>
            </a:br>
            <a:endParaRPr lang="en-US" sz="1200" dirty="0"/>
          </a:p>
        </p:txBody>
      </p:sp>
      <p:pic>
        <p:nvPicPr>
          <p:cNvPr id="3" name="Picture 2" descr="images.jpg"/>
          <p:cNvPicPr>
            <a:picLocks noChangeAspect="1"/>
          </p:cNvPicPr>
          <p:nvPr/>
        </p:nvPicPr>
        <p:blipFill>
          <a:blip r:embed="rId2"/>
          <a:stretch>
            <a:fillRect/>
          </a:stretch>
        </p:blipFill>
        <p:spPr>
          <a:xfrm>
            <a:off x="7696200" y="228600"/>
            <a:ext cx="1266825" cy="1266825"/>
          </a:xfrm>
          <a:prstGeom prst="rect">
            <a:avLst/>
          </a:prstGeom>
        </p:spPr>
      </p:pic>
      <p:sp>
        <p:nvSpPr>
          <p:cNvPr id="5"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685800" y="1495425"/>
            <a:ext cx="762000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 </a:t>
            </a:r>
            <a:r>
              <a:rPr lang="en-US" sz="2400" b="1" dirty="0" smtClean="0"/>
              <a:t>stock market</a:t>
            </a:r>
            <a:r>
              <a:rPr lang="en-US" sz="2400" dirty="0" smtClean="0"/>
              <a:t>, </a:t>
            </a:r>
            <a:r>
              <a:rPr lang="en-US" sz="2400" b="1" dirty="0" smtClean="0"/>
              <a:t>equity market</a:t>
            </a:r>
            <a:r>
              <a:rPr lang="en-US" sz="2400" dirty="0" smtClean="0"/>
              <a:t>, or </a:t>
            </a:r>
            <a:r>
              <a:rPr lang="en-US" sz="2400" b="1" dirty="0" smtClean="0"/>
              <a:t>share market</a:t>
            </a:r>
            <a:r>
              <a:rPr lang="en-US" sz="2400" dirty="0" smtClean="0"/>
              <a:t> is the aggregation of buyers and sellers of </a:t>
            </a:r>
            <a:r>
              <a:rPr lang="en-US" sz="2400" dirty="0" smtClean="0">
                <a:hlinkClick r:id="rId3" tooltip="Stock"/>
              </a:rPr>
              <a:t>stocks</a:t>
            </a:r>
            <a:r>
              <a:rPr lang="en-US" sz="2400" dirty="0" smtClean="0"/>
              <a:t> (also called shares), which represent </a:t>
            </a:r>
            <a:r>
              <a:rPr lang="en-US" sz="2400" dirty="0" smtClean="0">
                <a:hlinkClick r:id="rId4" tooltip="Ownership"/>
              </a:rPr>
              <a:t>ownership</a:t>
            </a:r>
            <a:r>
              <a:rPr lang="en-US" sz="2400" dirty="0" smtClean="0"/>
              <a:t> claims on businesses; these may include </a:t>
            </a:r>
            <a:r>
              <a:rPr lang="en-US" sz="2400" i="1" dirty="0" smtClean="0"/>
              <a:t>securities</a:t>
            </a:r>
            <a:r>
              <a:rPr lang="en-US" sz="2400" dirty="0" smtClean="0"/>
              <a:t> listed on a public </a:t>
            </a:r>
            <a:r>
              <a:rPr lang="en-US" sz="2400" dirty="0" smtClean="0">
                <a:hlinkClick r:id="rId5" tooltip="Stock exchange"/>
              </a:rPr>
              <a:t>stock exchange</a:t>
            </a:r>
            <a:r>
              <a:rPr lang="en-US" sz="2400" dirty="0" smtClean="0"/>
              <a:t>, as well as stock that is only traded privately, such as shares of private companies which are sold to </a:t>
            </a:r>
            <a:r>
              <a:rPr lang="en-US" sz="2400" dirty="0" smtClean="0">
                <a:hlinkClick r:id="rId6" tooltip="Investor"/>
              </a:rPr>
              <a:t>investors</a:t>
            </a:r>
            <a:r>
              <a:rPr lang="en-US" sz="2400" dirty="0" smtClean="0"/>
              <a:t> through </a:t>
            </a:r>
            <a:r>
              <a:rPr lang="en-US" sz="2400" dirty="0" smtClean="0">
                <a:hlinkClick r:id="rId7" tooltip="Equity crowdfunding"/>
              </a:rPr>
              <a:t>equity </a:t>
            </a:r>
            <a:r>
              <a:rPr lang="en-US" sz="2400" dirty="0" err="1" smtClean="0">
                <a:hlinkClick r:id="rId7" tooltip="Equity crowdfunding"/>
              </a:rPr>
              <a:t>crowdfunding</a:t>
            </a:r>
            <a:r>
              <a:rPr lang="en-US" sz="2400" dirty="0" smtClean="0"/>
              <a:t> platforms. Investment is usually made with an </a:t>
            </a:r>
            <a:r>
              <a:rPr lang="en-US" sz="2400" dirty="0" smtClean="0">
                <a:hlinkClick r:id="rId8" tooltip="Investment strategy"/>
              </a:rPr>
              <a:t>investment strategy</a:t>
            </a:r>
            <a:r>
              <a:rPr lang="en-US" sz="2400" dirty="0" smtClean="0"/>
              <a:t> in mind.</a:t>
            </a:r>
            <a:r>
              <a:rPr lang="en-US" sz="2400" dirty="0" smtClean="0"/>
              <a:t>.</a:t>
            </a:r>
            <a:endParaRPr lang="en-US" sz="2400" dirty="0" smtClean="0"/>
          </a:p>
          <a:p>
            <a:pPr marL="285750" indent="-285750">
              <a:buFont typeface="Arial" panose="020B0604020202020204" pitchFamily="34" charset="0"/>
              <a:buChar char="•"/>
            </a:pPr>
            <a:r>
              <a:rPr lang="en-US" sz="2400" dirty="0" smtClean="0"/>
              <a:t>It is a place where the opportunity to make money is immense. However, it requires immense skill to generate money from the market.</a:t>
            </a: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lstStyle/>
          <a:p>
            <a:pPr algn="l"/>
            <a:r>
              <a:rPr lang="en-US" dirty="0"/>
              <a:t>Proposed System</a:t>
            </a:r>
            <a:endParaRPr lang="en-US" sz="1200" dirty="0"/>
          </a:p>
        </p:txBody>
      </p:sp>
      <p:pic>
        <p:nvPicPr>
          <p:cNvPr id="3" name="Picture 2" descr="images.jpg"/>
          <p:cNvPicPr>
            <a:picLocks noChangeAspect="1"/>
          </p:cNvPicPr>
          <p:nvPr/>
        </p:nvPicPr>
        <p:blipFill>
          <a:blip r:embed="rId2"/>
          <a:stretch>
            <a:fillRect/>
          </a:stretch>
        </p:blipFill>
        <p:spPr>
          <a:xfrm>
            <a:off x="7696200" y="228600"/>
            <a:ext cx="1266825" cy="1266825"/>
          </a:xfrm>
          <a:prstGeom prst="rect">
            <a:avLst/>
          </a:prstGeom>
        </p:spPr>
      </p:pic>
      <p:sp>
        <p:nvSpPr>
          <p:cNvPr id="5" name="Title 1"/>
          <p:cNvSpPr txBox="1">
            <a:spLocks/>
          </p:cNvSpPr>
          <p:nvPr/>
        </p:nvSpPr>
        <p:spPr>
          <a:xfrm>
            <a:off x="914400" y="2057400"/>
            <a:ext cx="7772400" cy="3962400"/>
          </a:xfrm>
          <a:prstGeom prst="rect">
            <a:avLst/>
          </a:prstGeom>
        </p:spPr>
        <p:txBody>
          <a:bodyPr vert="horz" lIns="91440" tIns="45720" rIns="91440" bIns="45720" rtlCol="0" anchor="ctr">
            <a:normAutofit fontScale="32500" lnSpcReduction="20000"/>
          </a:bodyPr>
          <a:lstStyle/>
          <a:p>
            <a:pPr algn="l"/>
            <a:r>
              <a:rPr kumimoji="0" lang="en-US" sz="5900" b="1" i="0" u="none" strike="noStrike" kern="1200" cap="none" spc="0" normalizeH="0" baseline="0" noProof="0" dirty="0">
                <a:ln>
                  <a:noFill/>
                </a:ln>
                <a:solidFill>
                  <a:schemeClr val="tx1"/>
                </a:solidFill>
                <a:effectLst/>
                <a:uLnTx/>
                <a:uFillTx/>
                <a:ea typeface="+mj-ea"/>
                <a:cs typeface="+mj-cs"/>
              </a:rPr>
              <a:t>1. </a:t>
            </a:r>
            <a:r>
              <a:rPr lang="en-US" sz="5900" b="1" i="0" dirty="0">
                <a:solidFill>
                  <a:srgbClr val="374151"/>
                </a:solidFill>
                <a:effectLst/>
              </a:rPr>
              <a:t>Data Collection and Storage:</a:t>
            </a:r>
            <a:endParaRPr lang="en-US" sz="5900" b="0" i="0" dirty="0">
              <a:solidFill>
                <a:srgbClr val="374151"/>
              </a:solidFill>
              <a:effectLst/>
            </a:endParaRPr>
          </a:p>
          <a:p>
            <a:pPr marL="742950" lvl="1" indent="-285750" algn="l">
              <a:buFont typeface="+mj-lt"/>
              <a:buAutoNum type="arabicPeriod"/>
            </a:pPr>
            <a:r>
              <a:rPr lang="en-US" sz="5900" dirty="0" smtClean="0">
                <a:solidFill>
                  <a:srgbClr val="374151"/>
                </a:solidFill>
              </a:rPr>
              <a:t>Selection of dataset by analyzing parameters.</a:t>
            </a:r>
            <a:endParaRPr lang="en-US" sz="5900" b="0" i="0" dirty="0">
              <a:solidFill>
                <a:srgbClr val="374151"/>
              </a:solidFill>
              <a:effectLst/>
            </a:endParaRPr>
          </a:p>
          <a:p>
            <a:pPr marL="742950" lvl="1" indent="-285750" algn="l">
              <a:buFont typeface="+mj-lt"/>
              <a:buAutoNum type="arabicPeriod"/>
            </a:pPr>
            <a:r>
              <a:rPr lang="en-US" sz="5900" b="0" i="0" dirty="0">
                <a:solidFill>
                  <a:srgbClr val="374151"/>
                </a:solidFill>
                <a:effectLst/>
              </a:rPr>
              <a:t>Create a secure and organized data repository.</a:t>
            </a:r>
          </a:p>
          <a:p>
            <a:pPr algn="l"/>
            <a:r>
              <a:rPr lang="en-US" sz="5900" b="1" i="0" dirty="0">
                <a:solidFill>
                  <a:srgbClr val="374151"/>
                </a:solidFill>
                <a:effectLst/>
              </a:rPr>
              <a:t>2. Data Analysis and Visualization:</a:t>
            </a:r>
            <a:endParaRPr lang="en-US" sz="5900" b="0" i="0" dirty="0">
              <a:solidFill>
                <a:srgbClr val="374151"/>
              </a:solidFill>
              <a:effectLst/>
            </a:endParaRPr>
          </a:p>
          <a:p>
            <a:pPr marL="742950" lvl="1" indent="-285750" algn="l">
              <a:buFont typeface="+mj-lt"/>
              <a:buAutoNum type="arabicPeriod"/>
            </a:pPr>
            <a:r>
              <a:rPr lang="en-US" sz="5900" b="0" i="0" dirty="0">
                <a:solidFill>
                  <a:srgbClr val="374151"/>
                </a:solidFill>
                <a:effectLst/>
              </a:rPr>
              <a:t>Use statistical software for analysis and visualization.</a:t>
            </a:r>
          </a:p>
          <a:p>
            <a:pPr marL="742950" lvl="1" indent="-285750" algn="l">
              <a:buFont typeface="+mj-lt"/>
              <a:buAutoNum type="arabicPeriod"/>
            </a:pPr>
            <a:r>
              <a:rPr lang="en-US" sz="5900" b="0" i="0" dirty="0">
                <a:solidFill>
                  <a:srgbClr val="374151"/>
                </a:solidFill>
                <a:effectLst/>
              </a:rPr>
              <a:t>Calculate statistics, correlations, and, if applicable, perform hypothesis testing and inferential analysis.</a:t>
            </a:r>
          </a:p>
          <a:p>
            <a:pPr marL="742950" lvl="1" indent="-285750" algn="l">
              <a:buFont typeface="+mj-lt"/>
              <a:buAutoNum type="arabicPeriod"/>
            </a:pPr>
            <a:r>
              <a:rPr lang="en-US" sz="5900" b="0" i="0" dirty="0">
                <a:solidFill>
                  <a:srgbClr val="374151"/>
                </a:solidFill>
                <a:effectLst/>
              </a:rPr>
              <a:t>Create clear data visualizations to illustrate findings.</a:t>
            </a:r>
          </a:p>
          <a:p>
            <a:pPr algn="l"/>
            <a:r>
              <a:rPr lang="en-US" sz="5900" b="1" dirty="0">
                <a:solidFill>
                  <a:srgbClr val="374151"/>
                </a:solidFill>
              </a:rPr>
              <a:t>3. </a:t>
            </a:r>
            <a:r>
              <a:rPr lang="en-US" sz="5900" b="1" i="0" dirty="0">
                <a:solidFill>
                  <a:srgbClr val="374151"/>
                </a:solidFill>
                <a:effectLst/>
              </a:rPr>
              <a:t>Project Report and Documentation:</a:t>
            </a:r>
            <a:endParaRPr lang="en-US" sz="5900" b="0" i="0" dirty="0">
              <a:solidFill>
                <a:srgbClr val="374151"/>
              </a:solidFill>
              <a:effectLst/>
            </a:endParaRPr>
          </a:p>
          <a:p>
            <a:pPr marL="742950" lvl="1" indent="-285750" algn="l">
              <a:buFont typeface="+mj-lt"/>
              <a:buAutoNum type="arabicPeriod"/>
            </a:pPr>
            <a:r>
              <a:rPr lang="en-US" sz="5900" b="0" i="0" dirty="0">
                <a:solidFill>
                  <a:srgbClr val="374151"/>
                </a:solidFill>
                <a:effectLst/>
              </a:rPr>
              <a:t>Prepare a structured project report with sections covering introduction, methodology, findings, discussion, and conclusion.</a:t>
            </a:r>
          </a:p>
          <a:p>
            <a:pPr marL="742950" lvl="1" indent="-285750" algn="l">
              <a:buFont typeface="+mj-lt"/>
              <a:buAutoNum type="arabicPeriod"/>
            </a:pPr>
            <a:r>
              <a:rPr lang="en-US" sz="5900" b="0" i="0" dirty="0">
                <a:solidFill>
                  <a:srgbClr val="374151"/>
                </a:solidFill>
                <a:effectLst/>
              </a:rPr>
              <a:t>Maintain documentation for transparency and reproducibility.</a:t>
            </a:r>
          </a:p>
          <a:p>
            <a:pPr algn="l"/>
            <a:r>
              <a:rPr lang="en-US" sz="5900" b="1" i="0" dirty="0">
                <a:solidFill>
                  <a:srgbClr val="374151"/>
                </a:solidFill>
                <a:effectLst/>
              </a:rPr>
              <a:t>4. Ethical and Security Considerations:</a:t>
            </a:r>
            <a:endParaRPr lang="en-US" sz="5900" b="0" i="0" dirty="0">
              <a:solidFill>
                <a:srgbClr val="374151"/>
              </a:solidFill>
              <a:effectLst/>
            </a:endParaRPr>
          </a:p>
          <a:p>
            <a:pPr marL="742950" lvl="1" indent="-285750" algn="l">
              <a:buFont typeface="+mj-lt"/>
              <a:buAutoNum type="arabicPeriod"/>
            </a:pPr>
            <a:r>
              <a:rPr lang="en-US" sz="5900" b="0" i="0" dirty="0">
                <a:solidFill>
                  <a:srgbClr val="374151"/>
                </a:solidFill>
                <a:effectLst/>
              </a:rPr>
              <a:t>Adhere to ethical guidelines for data collection and analysis, particularly when working with sensitive student data.</a:t>
            </a:r>
          </a:p>
          <a:p>
            <a:pPr marL="742950" lvl="1" indent="-285750" algn="l">
              <a:buFont typeface="+mj-lt"/>
              <a:buAutoNum type="arabicPeriod"/>
            </a:pPr>
            <a:r>
              <a:rPr lang="en-US" sz="5900" b="0" i="0" dirty="0">
                <a:solidFill>
                  <a:srgbClr val="374151"/>
                </a:solidFill>
                <a:effectLst/>
              </a:rPr>
              <a:t>Implement data security measures to protect sensitive information</a:t>
            </a:r>
            <a:endParaRPr lang="en-US" sz="5900" dirty="0">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314055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normAutofit fontScale="90000"/>
          </a:bodyPr>
          <a:lstStyle/>
          <a:p>
            <a:pPr algn="l"/>
            <a:r>
              <a:rPr lang="en-US" dirty="0"/>
              <a:t>Objectives</a:t>
            </a:r>
            <a:br>
              <a:rPr lang="en-US" dirty="0"/>
            </a:br>
            <a:r>
              <a:rPr lang="en-US" dirty="0"/>
              <a:t/>
            </a:r>
            <a:br>
              <a:rPr lang="en-US" dirty="0"/>
            </a:br>
            <a:endParaRPr lang="en-US" sz="1200" dirty="0"/>
          </a:p>
        </p:txBody>
      </p:sp>
      <p:pic>
        <p:nvPicPr>
          <p:cNvPr id="3" name="Picture 2" descr="images.jpg"/>
          <p:cNvPicPr>
            <a:picLocks noChangeAspect="1"/>
          </p:cNvPicPr>
          <p:nvPr/>
        </p:nvPicPr>
        <p:blipFill>
          <a:blip r:embed="rId2"/>
          <a:stretch>
            <a:fillRect/>
          </a:stretch>
        </p:blipFill>
        <p:spPr>
          <a:xfrm>
            <a:off x="7696200" y="228600"/>
            <a:ext cx="1266825" cy="1266825"/>
          </a:xfrm>
          <a:prstGeom prst="rect">
            <a:avLst/>
          </a:prstGeom>
        </p:spPr>
      </p:pic>
      <p:sp>
        <p:nvSpPr>
          <p:cNvPr id="5" name="Title 1"/>
          <p:cNvSpPr txBox="1">
            <a:spLocks/>
          </p:cNvSpPr>
          <p:nvPr/>
        </p:nvSpPr>
        <p:spPr>
          <a:xfrm>
            <a:off x="900113" y="2057400"/>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96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96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800100" y="2019300"/>
            <a:ext cx="73914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Prediction of </a:t>
            </a:r>
            <a:r>
              <a:rPr lang="en-US" sz="2800" dirty="0" smtClean="0"/>
              <a:t>the future prices of the stocks listed in the stock market.</a:t>
            </a:r>
            <a:endParaRPr lang="en-US" sz="2800" dirty="0" smtClean="0"/>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It tells whether or not the stocks can be </a:t>
            </a:r>
            <a:r>
              <a:rPr lang="en-US" sz="2800" dirty="0" err="1" smtClean="0"/>
              <a:t>upscaled</a:t>
            </a:r>
            <a:r>
              <a:rPr lang="en-US" sz="2800" dirty="0" smtClean="0"/>
              <a:t> in the future scenario according to the time</a:t>
            </a:r>
            <a:r>
              <a:rPr lang="en-US" sz="2800" dirty="0" smtClean="0"/>
              <a:t>.</a:t>
            </a:r>
            <a:endParaRPr lang="en-US" sz="2800" dirty="0" smtClean="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xmlns="" val="78853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lstStyle/>
          <a:p>
            <a:pPr algn="l"/>
            <a:r>
              <a:rPr lang="en-US" dirty="0"/>
              <a:t>Tools and Technologies Used</a:t>
            </a:r>
            <a:endParaRPr lang="en-US" sz="1200" dirty="0"/>
          </a:p>
        </p:txBody>
      </p:sp>
      <p:pic>
        <p:nvPicPr>
          <p:cNvPr id="3" name="Picture 2" descr="images.jpg"/>
          <p:cNvPicPr>
            <a:picLocks noChangeAspect="1"/>
          </p:cNvPicPr>
          <p:nvPr/>
        </p:nvPicPr>
        <p:blipFill>
          <a:blip r:embed="rId2"/>
          <a:stretch>
            <a:fillRect/>
          </a:stretch>
        </p:blipFill>
        <p:spPr>
          <a:xfrm>
            <a:off x="7696200" y="152400"/>
            <a:ext cx="1266825" cy="1266825"/>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r>
              <a:rPr lang="en-IN" sz="3000" i="0" dirty="0">
                <a:effectLst/>
              </a:rPr>
              <a:t>Python</a:t>
            </a:r>
            <a:endParaRPr kumimoji="0" lang="en-US" sz="3000" i="0" u="none" strike="noStrike" kern="1200" cap="none" spc="0" normalizeH="0" baseline="0" noProof="0" dirty="0">
              <a:ln>
                <a:noFill/>
              </a:ln>
              <a:solidFill>
                <a:schemeClr val="tx1"/>
              </a:solidFill>
              <a:effectLst/>
              <a:uLnTx/>
              <a:uFillTx/>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IN" sz="3000" i="0" dirty="0">
                <a:effectLst/>
              </a:rPr>
              <a:t> </a:t>
            </a:r>
            <a:r>
              <a:rPr lang="en-IN" sz="3000" i="0" dirty="0" err="1" smtClean="0">
                <a:effectLst/>
              </a:rPr>
              <a:t>Matplotlib</a:t>
            </a:r>
            <a:r>
              <a:rPr lang="en-IN" sz="3000" dirty="0" smtClean="0"/>
              <a:t>, Pandas and</a:t>
            </a:r>
            <a:r>
              <a:rPr lang="en-IN" sz="3000" i="0" dirty="0" smtClean="0">
                <a:effectLst/>
              </a:rPr>
              <a:t> </a:t>
            </a:r>
            <a:r>
              <a:rPr lang="en-IN" sz="3000" i="0" dirty="0">
                <a:effectLst/>
              </a:rPr>
              <a:t>Seaborn (Python)</a:t>
            </a:r>
            <a:r>
              <a:rPr lang="en-US" sz="3000" dirty="0">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i="0" u="none" strike="noStrike" kern="1200" cap="none" spc="0" normalizeH="0" baseline="0" noProof="0" dirty="0">
                <a:ln>
                  <a:noFill/>
                </a:ln>
                <a:solidFill>
                  <a:schemeClr val="tx1"/>
                </a:solidFill>
                <a:effectLst/>
                <a:uLnTx/>
                <a:uFillTx/>
                <a:ea typeface="+mj-ea"/>
                <a:cs typeface="+mj-cs"/>
              </a:rPr>
              <a:t> </a:t>
            </a:r>
            <a:r>
              <a:rPr lang="en-IN" sz="3000" i="0" dirty="0">
                <a:effectLst/>
              </a:rPr>
              <a:t>Excel</a:t>
            </a:r>
            <a:endParaRPr kumimoji="0" lang="en-US" sz="3000" i="0" u="none" strike="noStrike" kern="1200" cap="none" spc="0" normalizeH="0" baseline="0" noProof="0" dirty="0">
              <a:ln>
                <a:noFill/>
              </a:ln>
              <a:solidFill>
                <a:schemeClr val="tx1"/>
              </a:solidFill>
              <a:effectLst/>
              <a:uLnTx/>
              <a:uFillTx/>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sz="3000" dirty="0">
                <a:ea typeface="+mj-ea"/>
                <a:cs typeface="+mj-cs"/>
              </a:rPr>
              <a:t> </a:t>
            </a:r>
            <a:r>
              <a:rPr lang="en-IN" sz="3000" i="0" dirty="0">
                <a:effectLst/>
              </a:rPr>
              <a:t>SQL</a:t>
            </a:r>
            <a:endParaRPr lang="en-US" sz="3000" dirty="0">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i="0" u="none" strike="noStrike" kern="1200" cap="none" spc="0" normalizeH="0" baseline="0" noProof="0" dirty="0">
                <a:ln>
                  <a:noFill/>
                </a:ln>
                <a:solidFill>
                  <a:schemeClr val="tx1"/>
                </a:solidFill>
                <a:effectLst/>
                <a:uLnTx/>
                <a:uFillTx/>
                <a:ea typeface="+mj-ea"/>
                <a:cs typeface="+mj-cs"/>
              </a:rPr>
              <a:t> </a:t>
            </a:r>
            <a:r>
              <a:rPr lang="en-IN" sz="3000" i="0" dirty="0">
                <a:effectLst/>
              </a:rPr>
              <a:t>GitHub</a:t>
            </a:r>
            <a:endParaRPr kumimoji="0" lang="en-US" sz="3000" i="0" u="none" strike="noStrike" kern="1200" cap="none" spc="0" normalizeH="0" baseline="0" noProof="0" dirty="0">
              <a:ln>
                <a:noFill/>
              </a:ln>
              <a:solidFill>
                <a:schemeClr val="tx1"/>
              </a:solidFill>
              <a:effectLst/>
              <a:uLnTx/>
              <a:uFillTx/>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i="0" u="none" strike="noStrike" kern="1200" cap="none" spc="0" normalizeH="0" baseline="0" noProof="0" dirty="0">
                <a:ln>
                  <a:noFill/>
                </a:ln>
                <a:solidFill>
                  <a:schemeClr val="tx1"/>
                </a:solidFill>
                <a:effectLst/>
                <a:uLnTx/>
                <a:uFillTx/>
                <a:ea typeface="+mj-ea"/>
                <a:cs typeface="+mj-cs"/>
              </a:rPr>
              <a:t> </a:t>
            </a:r>
            <a:r>
              <a:rPr lang="en-IN" sz="3000" i="0" dirty="0" err="1">
                <a:effectLst/>
              </a:rPr>
              <a:t>Jupyter</a:t>
            </a:r>
            <a:r>
              <a:rPr lang="en-IN" sz="3000" i="0" dirty="0">
                <a:effectLst/>
              </a:rPr>
              <a:t> Notebooks</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IN" sz="3000" i="0" dirty="0">
                <a:effectLst/>
              </a:rPr>
              <a:t> Visual Studio </a:t>
            </a:r>
            <a:r>
              <a:rPr lang="en-IN" sz="3000" i="0" dirty="0" smtClean="0">
                <a:effectLst/>
              </a:rPr>
              <a:t>Code</a:t>
            </a:r>
            <a:endParaRPr lang="en-IN" sz="3000" dirty="0"/>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IN" sz="3000" i="0" dirty="0">
                <a:effectLst/>
              </a:rPr>
              <a:t> Additional Libraries</a:t>
            </a:r>
            <a:endParaRPr kumimoji="0" lang="en-US" sz="3000" i="0" u="none" strike="noStrike" kern="1200" cap="none" spc="0" normalizeH="0" baseline="0" noProof="0" dirty="0">
              <a:ln>
                <a:noFill/>
              </a:ln>
              <a:solidFill>
                <a:schemeClr val="tx1"/>
              </a:solidFill>
              <a:effectLst/>
              <a:uLnTx/>
              <a:uFillTx/>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normAutofit fontScale="90000"/>
          </a:bodyPr>
          <a:lstStyle/>
          <a:p>
            <a:pPr algn="l"/>
            <a:r>
              <a:rPr lang="en-US" dirty="0"/>
              <a:t>Methodology Used</a:t>
            </a:r>
            <a:br>
              <a:rPr lang="en-US" dirty="0"/>
            </a:br>
            <a:r>
              <a:rPr lang="en-US" dirty="0"/>
              <a:t/>
            </a:r>
            <a:br>
              <a:rPr lang="en-US" dirty="0"/>
            </a:br>
            <a:r>
              <a:rPr lang="en-US" dirty="0"/>
              <a:t/>
            </a:r>
            <a:br>
              <a:rPr lang="en-US" dirty="0"/>
            </a:br>
            <a:endParaRPr lang="en-US" sz="1200" dirty="0"/>
          </a:p>
        </p:txBody>
      </p:sp>
      <p:pic>
        <p:nvPicPr>
          <p:cNvPr id="3" name="Picture 2" descr="images.jpg"/>
          <p:cNvPicPr>
            <a:picLocks noChangeAspect="1"/>
          </p:cNvPicPr>
          <p:nvPr/>
        </p:nvPicPr>
        <p:blipFill>
          <a:blip r:embed="rId2"/>
          <a:stretch>
            <a:fillRect/>
          </a:stretch>
        </p:blipFill>
        <p:spPr>
          <a:xfrm>
            <a:off x="7543800" y="228600"/>
            <a:ext cx="1266825" cy="1266825"/>
          </a:xfrm>
          <a:prstGeom prst="rect">
            <a:avLst/>
          </a:prstGeom>
        </p:spPr>
      </p:pic>
      <p:sp>
        <p:nvSpPr>
          <p:cNvPr id="4" name="Title 1"/>
          <p:cNvSpPr txBox="1">
            <a:spLocks/>
          </p:cNvSpPr>
          <p:nvPr/>
        </p:nvSpPr>
        <p:spPr>
          <a:xfrm>
            <a:off x="900113" y="2005263"/>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7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7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762000" y="2005263"/>
            <a:ext cx="7910513" cy="3693319"/>
          </a:xfrm>
          <a:prstGeom prst="rect">
            <a:avLst/>
          </a:prstGeom>
          <a:noFill/>
        </p:spPr>
        <p:txBody>
          <a:bodyPr wrap="square" rtlCol="0">
            <a:spAutoFit/>
          </a:bodyPr>
          <a:lstStyle/>
          <a:p>
            <a:pPr fontAlgn="base"/>
            <a:r>
              <a:rPr lang="en-US" sz="2400" dirty="0"/>
              <a:t>As this is a classification problem so we will be using these models : </a:t>
            </a:r>
          </a:p>
          <a:p>
            <a:pPr fontAlgn="base"/>
            <a:r>
              <a:rPr lang="en-US" sz="2400" dirty="0" smtClean="0"/>
              <a:t>K Neighbor Classifiers</a:t>
            </a:r>
            <a:endParaRPr lang="en-US" sz="2400" dirty="0"/>
          </a:p>
          <a:p>
            <a:pPr fontAlgn="base"/>
            <a:r>
              <a:rPr lang="en-US" sz="2400" dirty="0" smtClean="0"/>
              <a:t>Random Forest Classifiers</a:t>
            </a:r>
            <a:endParaRPr lang="en-US" sz="2400" dirty="0"/>
          </a:p>
          <a:p>
            <a:pPr fontAlgn="base"/>
            <a:r>
              <a:rPr lang="en-US" sz="2400" dirty="0" smtClean="0"/>
              <a:t>Support Vector Classifiers</a:t>
            </a:r>
            <a:endParaRPr lang="en-US" sz="2400" dirty="0"/>
          </a:p>
          <a:p>
            <a:pPr fontAlgn="base"/>
            <a:r>
              <a:rPr lang="en-US" sz="2400" dirty="0" smtClean="0"/>
              <a:t>Logistic Regressions</a:t>
            </a:r>
          </a:p>
          <a:p>
            <a:pPr fontAlgn="base"/>
            <a:endParaRPr lang="en-US" sz="2400" dirty="0" smtClean="0"/>
          </a:p>
          <a:p>
            <a:pPr fontAlgn="base"/>
            <a:r>
              <a:rPr lang="en-US" sz="2400" dirty="0" smtClean="0"/>
              <a:t>To </a:t>
            </a:r>
            <a:r>
              <a:rPr lang="en-US" sz="2400" dirty="0"/>
              <a:t>predict the accuracy we will use the accuracy score function from </a:t>
            </a:r>
            <a:r>
              <a:rPr lang="en-US" sz="2400" dirty="0" err="1" smtClean="0"/>
              <a:t>scikit</a:t>
            </a:r>
            <a:r>
              <a:rPr lang="en-US" sz="2400" dirty="0" smtClean="0"/>
              <a:t>-learn</a:t>
            </a:r>
            <a:r>
              <a:rPr lang="en-US" sz="2400" dirty="0"/>
              <a:t> library.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1470025"/>
          </a:xfrm>
        </p:spPr>
        <p:txBody>
          <a:bodyPr>
            <a:noAutofit/>
          </a:bodyPr>
          <a:lstStyle/>
          <a:p>
            <a:pPr algn="l"/>
            <a:r>
              <a:rPr lang="en-US" sz="2400" dirty="0"/>
              <a:t>Regression and Classification algorithms are Supervised Learning algorithms. Both the algorithms are used for prediction in Machine learning and work with the labeled datasets</a:t>
            </a:r>
            <a:r>
              <a:rPr lang="en-US" sz="2400" dirty="0" smtClean="0"/>
              <a:t>.</a:t>
            </a:r>
            <a:br>
              <a:rPr lang="en-US" sz="2400" dirty="0" smtClean="0"/>
            </a:br>
            <a:r>
              <a:rPr lang="en-US" sz="2400" dirty="0"/>
              <a:t/>
            </a:r>
            <a:br>
              <a:rPr lang="en-US" sz="2400" dirty="0"/>
            </a:br>
            <a:r>
              <a:rPr lang="en-US" sz="2400" dirty="0"/>
              <a:t>The main difference between Regression and Classification algorithms that Regression algorithms are used to </a:t>
            </a:r>
            <a:r>
              <a:rPr lang="en-US" sz="2400" b="1" dirty="0"/>
              <a:t>predict the continuous</a:t>
            </a:r>
            <a:r>
              <a:rPr lang="en-US" sz="2400" dirty="0"/>
              <a:t> values such as price, salary, age, etc. and Classification algorithms are used to </a:t>
            </a:r>
            <a:r>
              <a:rPr lang="en-US" sz="2400" b="1" dirty="0"/>
              <a:t>predict/Classify the discrete values</a:t>
            </a:r>
            <a:r>
              <a:rPr lang="en-US" sz="2400" dirty="0"/>
              <a:t> such as Male or Female, True or False, Spam or Not Spam, etc.</a:t>
            </a:r>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tabLst/>
              <a:defRPr/>
            </a:pPr>
            <a:endParaRPr kumimoji="0" lang="en-US" sz="3000" b="0" i="0" u="none" strike="noStrike" kern="1200" cap="none" spc="0" normalizeH="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446" y="-67300"/>
            <a:ext cx="7772400" cy="1470025"/>
          </a:xfrm>
        </p:spPr>
        <p:txBody>
          <a:bodyPr>
            <a:normAutofit/>
          </a:bodyPr>
          <a:lstStyle/>
          <a:p>
            <a:pPr algn="l"/>
            <a:r>
              <a:rPr lang="en-US" dirty="0"/>
              <a:t>Implementation</a:t>
            </a:r>
            <a:endParaRPr lang="en-US" sz="1200" dirty="0"/>
          </a:p>
        </p:txBody>
      </p:sp>
      <p:pic>
        <p:nvPicPr>
          <p:cNvPr id="3" name="Picture 2" descr="images.jpg"/>
          <p:cNvPicPr>
            <a:picLocks noChangeAspect="1"/>
          </p:cNvPicPr>
          <p:nvPr/>
        </p:nvPicPr>
        <p:blipFill>
          <a:blip r:embed="rId2"/>
          <a:stretch>
            <a:fillRect/>
          </a:stretch>
        </p:blipFill>
        <p:spPr>
          <a:xfrm>
            <a:off x="7620000" y="228600"/>
            <a:ext cx="1266825" cy="1266825"/>
          </a:xfrm>
          <a:prstGeom prst="rect">
            <a:avLst/>
          </a:prstGeom>
        </p:spPr>
      </p:pic>
      <p:sp>
        <p:nvSpPr>
          <p:cNvPr id="4" name="Title 1"/>
          <p:cNvSpPr txBox="1">
            <a:spLocks/>
          </p:cNvSpPr>
          <p:nvPr/>
        </p:nvSpPr>
        <p:spPr>
          <a:xfrm>
            <a:off x="914400" y="2057400"/>
            <a:ext cx="7772400" cy="3962400"/>
          </a:xfrm>
          <a:prstGeom prst="rect">
            <a:avLst/>
          </a:prstGeom>
        </p:spPr>
        <p:txBody>
          <a:bodyPr vert="horz" lIns="91440" tIns="45720" rIns="91440" bIns="45720" rtlCol="0" anchor="ctr">
            <a:normAutofit/>
          </a:bodyPr>
          <a:lstStyle/>
          <a:p>
            <a:pPr lvl="0">
              <a:spcBef>
                <a:spcPct val="0"/>
              </a:spcBef>
              <a:defRPr/>
            </a:pPr>
            <a:endParaRPr kumimoji="0" lang="en-US" sz="3000" b="0" i="0" u="none" strike="noStrike" kern="1200" cap="none" spc="0" normalizeH="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7" descr="Screenshot (3).png"/>
          <p:cNvPicPr>
            <a:picLocks noChangeAspect="1"/>
          </p:cNvPicPr>
          <p:nvPr/>
        </p:nvPicPr>
        <p:blipFill>
          <a:blip r:embed="rId3"/>
          <a:stretch>
            <a:fillRect/>
          </a:stretch>
        </p:blipFill>
        <p:spPr>
          <a:xfrm>
            <a:off x="0" y="1785926"/>
            <a:ext cx="9144000" cy="45720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4634</TotalTime>
  <Words>498</Words>
  <Application>Microsoft Office PowerPoint</Application>
  <PresentationFormat>On-screen Show (4:3)</PresentationFormat>
  <Paragraphs>80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Stock Market Price Prediction Using Machine Learning  Mini Project KCS 752/ 7th Sem </vt:lpstr>
      <vt:lpstr>Outline</vt:lpstr>
      <vt:lpstr>Introduction    </vt:lpstr>
      <vt:lpstr>Proposed System</vt:lpstr>
      <vt:lpstr>Objectives  </vt:lpstr>
      <vt:lpstr>Tools and Technologies Used</vt:lpstr>
      <vt:lpstr>Methodology Used   </vt:lpstr>
      <vt:lpstr>Regression and Classification algorithms are Supervised Learning algorithms. Both the algorithms are used for prediction in Machine learning and work with the labeled datasets.  The main difference between Regression and Classification algorithms that Regression algorithms are used to predict the continuous values such as price, salary, age, etc. and Classification algorithms are used to predict/Classify the discrete values such as Male or Female, True or False, Spam or Not Spam, etc.</vt:lpstr>
      <vt:lpstr>Implementation</vt:lpstr>
      <vt:lpstr>Implementation</vt:lpstr>
      <vt:lpstr>Implementation</vt:lpstr>
      <vt:lpstr>Limitations &amp;Future Enhancements  </vt:lpstr>
      <vt:lpstr>Conclusion   </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LOGO ]             TITLE OF THE PROJECT                   Mini Project KCS 554/ 5th Sem</dc:title>
  <dc:creator>Vaibhav Ranjan</dc:creator>
  <cp:lastModifiedBy>dell</cp:lastModifiedBy>
  <cp:revision>31</cp:revision>
  <dcterms:created xsi:type="dcterms:W3CDTF">2006-08-16T00:00:00Z</dcterms:created>
  <dcterms:modified xsi:type="dcterms:W3CDTF">2023-11-23T07:38:58Z</dcterms:modified>
</cp:coreProperties>
</file>