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61" r:id="rId2"/>
    <p:sldId id="266" r:id="rId3"/>
    <p:sldId id="262" r:id="rId4"/>
    <p:sldId id="257" r:id="rId5"/>
    <p:sldId id="258" r:id="rId6"/>
    <p:sldId id="259" r:id="rId7"/>
    <p:sldId id="256" r:id="rId8"/>
    <p:sldId id="260" r:id="rId9"/>
    <p:sldId id="264" r:id="rId10"/>
    <p:sldId id="263" r:id="rId11"/>
    <p:sldId id="265" r:id="rId12"/>
    <p:sldId id="267" r:id="rId13"/>
  </p:sldIdLst>
  <p:sldSz cx="10693400"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0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CAE0F345-F941-42DA-B53D-A6A5E2204909}" type="datetimeFigureOut">
              <a:rPr lang="en-IN" smtClean="0"/>
              <a:t>01-10-2024</a:t>
            </a:fld>
            <a:endParaRPr lang="en-IN"/>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883C22F8-F206-4D7A-AEEA-9423ECD66ECB}" type="slidenum">
              <a:rPr lang="en-IN" smtClean="0"/>
              <a:t>‹#›</a:t>
            </a:fld>
            <a:endParaRPr lang="en-IN"/>
          </a:p>
        </p:txBody>
      </p:sp>
    </p:spTree>
    <p:extLst>
      <p:ext uri="{BB962C8B-B14F-4D97-AF65-F5344CB8AC3E}">
        <p14:creationId xmlns:p14="http://schemas.microsoft.com/office/powerpoint/2010/main" val="297722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3C22F8-F206-4D7A-AEEA-9423ECD66ECB}" type="slidenum">
              <a:rPr lang="en-IN" smtClean="0"/>
              <a:t>2</a:t>
            </a:fld>
            <a:endParaRPr lang="en-IN"/>
          </a:p>
        </p:txBody>
      </p:sp>
    </p:spTree>
    <p:extLst>
      <p:ext uri="{BB962C8B-B14F-4D97-AF65-F5344CB8AC3E}">
        <p14:creationId xmlns:p14="http://schemas.microsoft.com/office/powerpoint/2010/main" val="33136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3C22F8-F206-4D7A-AEEA-9423ECD66ECB}" type="slidenum">
              <a:rPr lang="en-IN" smtClean="0"/>
              <a:t>10</a:t>
            </a:fld>
            <a:endParaRPr lang="en-IN"/>
          </a:p>
        </p:txBody>
      </p:sp>
    </p:spTree>
    <p:extLst>
      <p:ext uri="{BB962C8B-B14F-4D97-AF65-F5344CB8AC3E}">
        <p14:creationId xmlns:p14="http://schemas.microsoft.com/office/powerpoint/2010/main" val="214877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3C22F8-F206-4D7A-AEEA-9423ECD66ECB}" type="slidenum">
              <a:rPr lang="en-IN" smtClean="0"/>
              <a:t>11</a:t>
            </a:fld>
            <a:endParaRPr lang="en-IN"/>
          </a:p>
        </p:txBody>
      </p:sp>
    </p:spTree>
    <p:extLst>
      <p:ext uri="{BB962C8B-B14F-4D97-AF65-F5344CB8AC3E}">
        <p14:creationId xmlns:p14="http://schemas.microsoft.com/office/powerpoint/2010/main" val="284445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3C22F8-F206-4D7A-AEEA-9423ECD66ECB}" type="slidenum">
              <a:rPr lang="en-IN" smtClean="0"/>
              <a:t>12</a:t>
            </a:fld>
            <a:endParaRPr lang="en-IN"/>
          </a:p>
        </p:txBody>
      </p:sp>
    </p:spTree>
    <p:extLst>
      <p:ext uri="{BB962C8B-B14F-4D97-AF65-F5344CB8AC3E}">
        <p14:creationId xmlns:p14="http://schemas.microsoft.com/office/powerpoint/2010/main" val="2035084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0694192" cy="75565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247595" y="1996405"/>
            <a:ext cx="6208424" cy="1669893"/>
          </a:xfrm>
        </p:spPr>
        <p:txBody>
          <a:bodyPr anchor="b">
            <a:noAutofit/>
          </a:bodyPr>
          <a:lstStyle>
            <a:lvl1pPr algn="ctr">
              <a:defRPr sz="5289">
                <a:effectLst/>
              </a:defRPr>
            </a:lvl1pPr>
          </a:lstStyle>
          <a:p>
            <a:r>
              <a:rPr lang="en-US"/>
              <a:t>Click to edit Master title style</a:t>
            </a:r>
            <a:endParaRPr lang="en-US" dirty="0"/>
          </a:p>
        </p:txBody>
      </p:sp>
      <p:sp>
        <p:nvSpPr>
          <p:cNvPr id="3" name="Subtitle 2"/>
          <p:cNvSpPr>
            <a:spLocks noGrp="1"/>
          </p:cNvSpPr>
          <p:nvPr>
            <p:ph type="subTitle" idx="1"/>
          </p:nvPr>
        </p:nvSpPr>
        <p:spPr>
          <a:xfrm>
            <a:off x="2247595" y="3964824"/>
            <a:ext cx="6208424" cy="1517967"/>
          </a:xfrm>
        </p:spPr>
        <p:txBody>
          <a:bodyPr anchor="t">
            <a:normAutofit/>
          </a:bodyPr>
          <a:lstStyle>
            <a:lvl1pPr marL="0" indent="0" algn="ctr">
              <a:buNone/>
              <a:defRPr sz="2204">
                <a:solidFill>
                  <a:schemeClr val="tx1"/>
                </a:solidFill>
              </a:defRPr>
            </a:lvl1pPr>
            <a:lvl2pPr marL="503789" indent="0" algn="ctr">
              <a:buNone/>
              <a:defRPr>
                <a:solidFill>
                  <a:schemeClr val="tx1">
                    <a:tint val="75000"/>
                  </a:schemeClr>
                </a:solidFill>
              </a:defRPr>
            </a:lvl2pPr>
            <a:lvl3pPr marL="1007577" indent="0" algn="ctr">
              <a:buNone/>
              <a:defRPr>
                <a:solidFill>
                  <a:schemeClr val="tx1">
                    <a:tint val="75000"/>
                  </a:schemeClr>
                </a:solidFill>
              </a:defRPr>
            </a:lvl3pPr>
            <a:lvl4pPr marL="1511366" indent="0" algn="ctr">
              <a:buNone/>
              <a:defRPr>
                <a:solidFill>
                  <a:schemeClr val="tx1">
                    <a:tint val="75000"/>
                  </a:schemeClr>
                </a:solidFill>
              </a:defRPr>
            </a:lvl4pPr>
            <a:lvl5pPr marL="2015155" indent="0" algn="ctr">
              <a:buNone/>
              <a:defRPr>
                <a:solidFill>
                  <a:schemeClr val="tx1">
                    <a:tint val="75000"/>
                  </a:schemeClr>
                </a:solidFill>
              </a:defRPr>
            </a:lvl5pPr>
            <a:lvl6pPr marL="2518943" indent="0" algn="ctr">
              <a:buNone/>
              <a:defRPr>
                <a:solidFill>
                  <a:schemeClr val="tx1">
                    <a:tint val="75000"/>
                  </a:schemeClr>
                </a:solidFill>
              </a:defRPr>
            </a:lvl6pPr>
            <a:lvl7pPr marL="3022732" indent="0" algn="ctr">
              <a:buNone/>
              <a:defRPr>
                <a:solidFill>
                  <a:schemeClr val="tx1">
                    <a:tint val="75000"/>
                  </a:schemeClr>
                </a:solidFill>
              </a:defRPr>
            </a:lvl7pPr>
            <a:lvl8pPr marL="3526521" indent="0" algn="ctr">
              <a:buNone/>
              <a:defRPr>
                <a:solidFill>
                  <a:schemeClr val="tx1">
                    <a:tint val="75000"/>
                  </a:schemeClr>
                </a:solidFill>
              </a:defRPr>
            </a:lvl8pPr>
            <a:lvl9pPr marL="40303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093168" y="5569423"/>
            <a:ext cx="787359" cy="307857"/>
          </a:xfrm>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a:xfrm>
            <a:off x="2247595" y="5569423"/>
            <a:ext cx="4753628" cy="307857"/>
          </a:xfrm>
        </p:spPr>
        <p:txBody>
          <a:bodyPr/>
          <a:lstStyle/>
          <a:p>
            <a:endParaRPr lang="en-IN"/>
          </a:p>
        </p:txBody>
      </p:sp>
      <p:sp>
        <p:nvSpPr>
          <p:cNvPr id="6" name="Slide Number Placeholder 5"/>
          <p:cNvSpPr>
            <a:spLocks noGrp="1"/>
          </p:cNvSpPr>
          <p:nvPr>
            <p:ph type="sldNum" sz="quarter" idx="12"/>
          </p:nvPr>
        </p:nvSpPr>
        <p:spPr>
          <a:xfrm>
            <a:off x="7972474" y="5569423"/>
            <a:ext cx="483545" cy="307857"/>
          </a:xfrm>
        </p:spPr>
        <p:txBody>
          <a:bodyPr/>
          <a:lstStyle/>
          <a:p>
            <a:fld id="{B6F15528-21DE-4FAA-801E-634DDDAF4B2B}" type="slidenum">
              <a:rPr lang="en-IN" smtClean="0"/>
              <a:t>‹#›</a:t>
            </a:fld>
            <a:endParaRPr lang="en-IN"/>
          </a:p>
        </p:txBody>
      </p:sp>
      <p:cxnSp>
        <p:nvCxnSpPr>
          <p:cNvPr id="15" name="Straight Connector 14"/>
          <p:cNvCxnSpPr/>
          <p:nvPr/>
        </p:nvCxnSpPr>
        <p:spPr>
          <a:xfrm>
            <a:off x="2362073" y="3824890"/>
            <a:ext cx="597946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24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279" y="5305874"/>
            <a:ext cx="7950742" cy="624461"/>
          </a:xfrm>
        </p:spPr>
        <p:txBody>
          <a:bodyPr anchor="b">
            <a:normAutofit/>
          </a:bodyPr>
          <a:lstStyle>
            <a:lvl1pPr algn="ctr">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00154" y="1138140"/>
            <a:ext cx="8293094" cy="3703620"/>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63"/>
            </a:lvl1pPr>
            <a:lvl2pPr marL="503789" indent="0">
              <a:buNone/>
              <a:defRPr sz="1763"/>
            </a:lvl2pPr>
            <a:lvl3pPr marL="1007577" indent="0">
              <a:buNone/>
              <a:defRPr sz="176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r>
              <a:rPr lang="en-US"/>
              <a:t>Click icon to add picture</a:t>
            </a:r>
            <a:endParaRPr lang="en-US" dirty="0"/>
          </a:p>
        </p:txBody>
      </p:sp>
      <p:sp>
        <p:nvSpPr>
          <p:cNvPr id="4" name="Text Placeholder 3"/>
          <p:cNvSpPr>
            <a:spLocks noGrp="1"/>
          </p:cNvSpPr>
          <p:nvPr>
            <p:ph type="body" sz="half" idx="2"/>
          </p:nvPr>
        </p:nvSpPr>
        <p:spPr>
          <a:xfrm>
            <a:off x="1376279" y="5930335"/>
            <a:ext cx="7950742" cy="543997"/>
          </a:xfrm>
        </p:spPr>
        <p:txBody>
          <a:bodyPr anchor="t">
            <a:normAutofit/>
          </a:bodyPr>
          <a:lstStyle>
            <a:lvl1pPr marL="0" indent="0" algn="ctr">
              <a:buNone/>
              <a:defRPr sz="1763"/>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365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279" y="999240"/>
            <a:ext cx="7950742" cy="3413383"/>
          </a:xfrm>
        </p:spPr>
        <p:txBody>
          <a:bodyPr anchor="ctr">
            <a:normAutofit/>
          </a:bodyPr>
          <a:lstStyle>
            <a:lvl1pPr algn="ctr">
              <a:defRPr sz="3526" b="0" cap="none"/>
            </a:lvl1pPr>
          </a:lstStyle>
          <a:p>
            <a:r>
              <a:rPr lang="en-US"/>
              <a:t>Click to edit Master title style</a:t>
            </a:r>
            <a:endParaRPr lang="en-US" dirty="0"/>
          </a:p>
        </p:txBody>
      </p:sp>
      <p:sp>
        <p:nvSpPr>
          <p:cNvPr id="3" name="Text Placeholder 2"/>
          <p:cNvSpPr>
            <a:spLocks noGrp="1"/>
          </p:cNvSpPr>
          <p:nvPr>
            <p:ph type="body" idx="1"/>
          </p:nvPr>
        </p:nvSpPr>
        <p:spPr>
          <a:xfrm>
            <a:off x="1376278" y="4711150"/>
            <a:ext cx="7950744" cy="1763186"/>
          </a:xfrm>
        </p:spPr>
        <p:txBody>
          <a:bodyPr anchor="ctr">
            <a:normAutofit/>
          </a:bodyPr>
          <a:lstStyle>
            <a:lvl1pPr marL="0" indent="0" algn="ctr">
              <a:buNone/>
              <a:defRPr sz="2204">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495094" y="4561886"/>
            <a:ext cx="77258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09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0428" y="1082164"/>
            <a:ext cx="7484737" cy="2612125"/>
          </a:xfrm>
        </p:spPr>
        <p:txBody>
          <a:bodyPr anchor="ctr">
            <a:normAutofit/>
          </a:bodyPr>
          <a:lstStyle>
            <a:lvl1pPr algn="ctr">
              <a:defRPr sz="3526"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71345" y="3694288"/>
            <a:ext cx="6891300" cy="718334"/>
          </a:xfrm>
        </p:spPr>
        <p:txBody>
          <a:bodyPr anchor="ctr">
            <a:normAutofit/>
          </a:bodyPr>
          <a:lstStyle>
            <a:lvl1pPr marL="0" indent="0" algn="r">
              <a:buFontTx/>
              <a:buNone/>
              <a:defRPr sz="1983"/>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a:t>Click to edit Master text styles</a:t>
            </a:r>
          </a:p>
        </p:txBody>
      </p:sp>
      <p:sp>
        <p:nvSpPr>
          <p:cNvPr id="3" name="Text Placeholder 2"/>
          <p:cNvSpPr>
            <a:spLocks noGrp="1"/>
          </p:cNvSpPr>
          <p:nvPr>
            <p:ph type="body" idx="1"/>
          </p:nvPr>
        </p:nvSpPr>
        <p:spPr>
          <a:xfrm>
            <a:off x="1376276" y="4785784"/>
            <a:ext cx="7950746" cy="1688552"/>
          </a:xfrm>
        </p:spPr>
        <p:txBody>
          <a:bodyPr anchor="ctr">
            <a:normAutofit/>
          </a:bodyPr>
          <a:lstStyle>
            <a:lvl1pPr marL="0" indent="0" algn="ctr">
              <a:buNone/>
              <a:defRPr sz="2204">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993992" y="997575"/>
            <a:ext cx="534809" cy="644337"/>
          </a:xfrm>
          <a:prstGeom prst="rect">
            <a:avLst/>
          </a:prstGeom>
        </p:spPr>
        <p:txBody>
          <a:bodyPr vert="horz" lIns="100753" tIns="50377" rIns="100753" bIns="50377" rtlCol="0" anchor="ctr">
            <a:noAutofit/>
          </a:bodyPr>
          <a:lstStyle/>
          <a:p>
            <a:pPr lvl="0"/>
            <a:r>
              <a:rPr lang="en-US" sz="7934" dirty="0">
                <a:solidFill>
                  <a:schemeClr val="tx1"/>
                </a:solidFill>
                <a:effectLst/>
              </a:rPr>
              <a:t>“</a:t>
            </a:r>
          </a:p>
        </p:txBody>
      </p:sp>
      <p:sp>
        <p:nvSpPr>
          <p:cNvPr id="15" name="TextBox 14"/>
          <p:cNvSpPr txBox="1"/>
          <p:nvPr/>
        </p:nvSpPr>
        <p:spPr>
          <a:xfrm>
            <a:off x="8926958" y="3115894"/>
            <a:ext cx="534809" cy="644337"/>
          </a:xfrm>
          <a:prstGeom prst="rect">
            <a:avLst/>
          </a:prstGeom>
        </p:spPr>
        <p:txBody>
          <a:bodyPr vert="horz" lIns="100753" tIns="50377" rIns="100753" bIns="50377" rtlCol="0" anchor="ctr">
            <a:noAutofit/>
          </a:bodyPr>
          <a:lstStyle/>
          <a:p>
            <a:pPr lvl="0" algn="r"/>
            <a:r>
              <a:rPr lang="en-US" sz="7934" dirty="0">
                <a:solidFill>
                  <a:schemeClr val="tx1"/>
                </a:solidFill>
                <a:effectLst/>
              </a:rPr>
              <a:t>”</a:t>
            </a:r>
          </a:p>
        </p:txBody>
      </p:sp>
      <p:cxnSp>
        <p:nvCxnSpPr>
          <p:cNvPr id="19" name="Straight Connector 18"/>
          <p:cNvCxnSpPr/>
          <p:nvPr/>
        </p:nvCxnSpPr>
        <p:spPr>
          <a:xfrm>
            <a:off x="1495095" y="4561886"/>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115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6283" y="3645566"/>
            <a:ext cx="7950735" cy="1618400"/>
          </a:xfrm>
        </p:spPr>
        <p:txBody>
          <a:bodyPr anchor="b">
            <a:normAutofit/>
          </a:bodyPr>
          <a:lstStyle>
            <a:lvl1pPr algn="l">
              <a:defRPr sz="3526" b="0" cap="none"/>
            </a:lvl1pPr>
          </a:lstStyle>
          <a:p>
            <a:r>
              <a:rPr lang="en-US"/>
              <a:t>Click to edit Master title style</a:t>
            </a:r>
            <a:endParaRPr lang="en-US" dirty="0"/>
          </a:p>
        </p:txBody>
      </p:sp>
      <p:sp>
        <p:nvSpPr>
          <p:cNvPr id="3" name="Text Placeholder 2"/>
          <p:cNvSpPr>
            <a:spLocks noGrp="1"/>
          </p:cNvSpPr>
          <p:nvPr>
            <p:ph type="body" idx="1"/>
          </p:nvPr>
        </p:nvSpPr>
        <p:spPr>
          <a:xfrm>
            <a:off x="1376282" y="5263966"/>
            <a:ext cx="7950737" cy="948033"/>
          </a:xfrm>
        </p:spPr>
        <p:txBody>
          <a:bodyPr anchor="t">
            <a:normAutofit/>
          </a:bodyPr>
          <a:lstStyle>
            <a:lvl1pPr marL="0" indent="0" algn="l">
              <a:buNone/>
              <a:defRPr sz="1983">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020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648234" y="1082164"/>
            <a:ext cx="7396933" cy="2472190"/>
          </a:xfrm>
        </p:spPr>
        <p:txBody>
          <a:bodyPr anchor="ctr">
            <a:normAutofit/>
          </a:bodyPr>
          <a:lstStyle>
            <a:lvl1pPr algn="ctr">
              <a:defRPr sz="3526"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376282" y="4009983"/>
            <a:ext cx="7950737" cy="977307"/>
          </a:xfrm>
        </p:spPr>
        <p:txBody>
          <a:bodyPr anchor="b">
            <a:normAutofit/>
          </a:bodyPr>
          <a:lstStyle>
            <a:lvl1pPr marL="0" indent="0" algn="l">
              <a:spcBef>
                <a:spcPts val="0"/>
              </a:spcBef>
              <a:buNone/>
              <a:defRPr sz="2204">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76278" y="4991022"/>
            <a:ext cx="7950744" cy="1483313"/>
          </a:xfrm>
        </p:spPr>
        <p:txBody>
          <a:bodyPr anchor="t">
            <a:normAutofit/>
          </a:bodyPr>
          <a:lstStyle>
            <a:lvl1pPr marL="0" indent="0" algn="l">
              <a:buNone/>
              <a:defRPr sz="1763">
                <a:solidFill>
                  <a:schemeClr val="tx1"/>
                </a:solidFill>
              </a:defRPr>
            </a:lvl1pPr>
            <a:lvl2pPr marL="503789" indent="0">
              <a:buNone/>
              <a:defRPr sz="176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1026843" y="988245"/>
            <a:ext cx="534809" cy="644337"/>
          </a:xfrm>
          <a:prstGeom prst="rect">
            <a:avLst/>
          </a:prstGeom>
        </p:spPr>
        <p:txBody>
          <a:bodyPr vert="horz" lIns="100753" tIns="50377" rIns="100753" bIns="50377" rtlCol="0" anchor="ctr">
            <a:noAutofit/>
          </a:bodyPr>
          <a:lstStyle/>
          <a:p>
            <a:pPr lvl="0"/>
            <a:r>
              <a:rPr lang="en-US" sz="8815" dirty="0">
                <a:solidFill>
                  <a:schemeClr val="tx1"/>
                </a:solidFill>
                <a:effectLst/>
              </a:rPr>
              <a:t>“</a:t>
            </a:r>
          </a:p>
        </p:txBody>
      </p:sp>
      <p:sp>
        <p:nvSpPr>
          <p:cNvPr id="13" name="TextBox 12"/>
          <p:cNvSpPr txBox="1"/>
          <p:nvPr/>
        </p:nvSpPr>
        <p:spPr>
          <a:xfrm>
            <a:off x="8946012" y="2873330"/>
            <a:ext cx="534809" cy="644337"/>
          </a:xfrm>
          <a:prstGeom prst="rect">
            <a:avLst/>
          </a:prstGeom>
        </p:spPr>
        <p:txBody>
          <a:bodyPr vert="horz" lIns="100753" tIns="50377" rIns="100753" bIns="50377" rtlCol="0" anchor="ctr">
            <a:noAutofit/>
          </a:bodyPr>
          <a:lstStyle/>
          <a:p>
            <a:pPr lvl="0" algn="r"/>
            <a:r>
              <a:rPr lang="en-US" sz="8815" dirty="0">
                <a:solidFill>
                  <a:schemeClr val="tx1"/>
                </a:solidFill>
                <a:effectLst/>
              </a:rPr>
              <a:t>”</a:t>
            </a:r>
          </a:p>
        </p:txBody>
      </p:sp>
      <p:cxnSp>
        <p:nvCxnSpPr>
          <p:cNvPr id="26" name="Straight Connector 25"/>
          <p:cNvCxnSpPr/>
          <p:nvPr/>
        </p:nvCxnSpPr>
        <p:spPr>
          <a:xfrm>
            <a:off x="1495095" y="3778250"/>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56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76278" y="1082163"/>
            <a:ext cx="7950742" cy="2528163"/>
          </a:xfrm>
        </p:spPr>
        <p:txBody>
          <a:bodyPr vert="horz" lIns="91440" tIns="45720" rIns="91440" bIns="45720" rtlCol="0" anchor="ctr">
            <a:normAutofit/>
          </a:bodyPr>
          <a:lstStyle>
            <a:lvl1pPr>
              <a:defRPr lang="en-US" sz="3526"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376282" y="3929380"/>
            <a:ext cx="7950737" cy="997458"/>
          </a:xfrm>
        </p:spPr>
        <p:txBody>
          <a:bodyPr anchor="b">
            <a:normAutofit/>
          </a:bodyPr>
          <a:lstStyle>
            <a:lvl1pPr marL="0" indent="0" algn="l">
              <a:spcBef>
                <a:spcPts val="0"/>
              </a:spcBef>
              <a:buNone/>
              <a:defRPr sz="2204">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76279" y="4925719"/>
            <a:ext cx="7950742" cy="1548616"/>
          </a:xfrm>
        </p:spPr>
        <p:txBody>
          <a:bodyPr anchor="t">
            <a:normAutofit/>
          </a:bodyPr>
          <a:lstStyle>
            <a:lvl1pPr marL="0" indent="0" algn="l">
              <a:buNone/>
              <a:defRPr sz="1763">
                <a:solidFill>
                  <a:schemeClr val="tx1"/>
                </a:solidFill>
              </a:defRPr>
            </a:lvl1pPr>
            <a:lvl2pPr marL="503789" indent="0">
              <a:buNone/>
              <a:defRPr sz="176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495099" y="3778250"/>
            <a:ext cx="772584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886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6278" y="2743761"/>
            <a:ext cx="7950744" cy="373057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495095" y="2594498"/>
            <a:ext cx="772584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268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3769" y="999240"/>
            <a:ext cx="1893249" cy="54750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6281" y="999240"/>
            <a:ext cx="5748415" cy="547509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7303779" y="999240"/>
            <a:ext cx="0" cy="5475094"/>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3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495094" y="2596249"/>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98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5094" y="1808594"/>
            <a:ext cx="7713111" cy="2008140"/>
          </a:xfrm>
        </p:spPr>
        <p:txBody>
          <a:bodyPr anchor="b">
            <a:normAutofit/>
          </a:bodyPr>
          <a:lstStyle>
            <a:lvl1pPr algn="ctr">
              <a:defRPr sz="4408" b="0" cap="none"/>
            </a:lvl1pPr>
          </a:lstStyle>
          <a:p>
            <a:r>
              <a:rPr lang="en-US"/>
              <a:t>Click to edit Master title style</a:t>
            </a:r>
            <a:endParaRPr lang="en-US" dirty="0"/>
          </a:p>
        </p:txBody>
      </p:sp>
      <p:sp>
        <p:nvSpPr>
          <p:cNvPr id="3" name="Text Placeholder 2"/>
          <p:cNvSpPr>
            <a:spLocks noGrp="1"/>
          </p:cNvSpPr>
          <p:nvPr>
            <p:ph type="body" idx="1"/>
          </p:nvPr>
        </p:nvSpPr>
        <p:spPr>
          <a:xfrm>
            <a:off x="1495094" y="4115262"/>
            <a:ext cx="7713111" cy="1201035"/>
          </a:xfrm>
        </p:spPr>
        <p:txBody>
          <a:bodyPr anchor="t">
            <a:normAutofit/>
          </a:bodyPr>
          <a:lstStyle>
            <a:lvl1pPr marL="0" indent="0" algn="ctr">
              <a:buNone/>
              <a:defRPr sz="2645">
                <a:solidFill>
                  <a:schemeClr val="tx1"/>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495096" y="3965997"/>
            <a:ext cx="771310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62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495094" y="2596249"/>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76279" y="1008566"/>
            <a:ext cx="7950742" cy="14366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6279" y="2740491"/>
            <a:ext cx="3903091" cy="37984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32247" y="2740491"/>
            <a:ext cx="3903091" cy="37984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2521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76282" y="2929310"/>
            <a:ext cx="3903091" cy="634955"/>
          </a:xfrm>
        </p:spPr>
        <p:txBody>
          <a:bodyPr anchor="b">
            <a:noAutofit/>
          </a:bodyPr>
          <a:lstStyle>
            <a:lvl1pPr marL="0" indent="0">
              <a:buNone/>
              <a:defRPr sz="2645" b="0">
                <a:solidFill>
                  <a:schemeClr val="accent1"/>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p:cNvSpPr>
            <a:spLocks noGrp="1"/>
          </p:cNvSpPr>
          <p:nvPr>
            <p:ph sz="half" idx="2"/>
          </p:nvPr>
        </p:nvSpPr>
        <p:spPr>
          <a:xfrm>
            <a:off x="1376282" y="3573595"/>
            <a:ext cx="3903091" cy="298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28365" y="2929310"/>
            <a:ext cx="3903091" cy="634955"/>
          </a:xfrm>
        </p:spPr>
        <p:txBody>
          <a:bodyPr anchor="b">
            <a:noAutofit/>
          </a:bodyPr>
          <a:lstStyle>
            <a:lvl1pPr marL="0" indent="0">
              <a:buNone/>
              <a:defRPr sz="2645" b="0">
                <a:solidFill>
                  <a:schemeClr val="accent1"/>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428365" y="3573595"/>
            <a:ext cx="3903091" cy="298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41" name="Straight Connector 40"/>
          <p:cNvCxnSpPr/>
          <p:nvPr/>
        </p:nvCxnSpPr>
        <p:spPr>
          <a:xfrm>
            <a:off x="1495095" y="2594498"/>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36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6279" y="1008566"/>
            <a:ext cx="7950743" cy="143666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495095" y="2594498"/>
            <a:ext cx="771311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76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283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278" y="1529959"/>
            <a:ext cx="2966644" cy="1511300"/>
          </a:xfrm>
        </p:spPr>
        <p:txBody>
          <a:bodyPr anchor="b">
            <a:normAutofit/>
          </a:bodyPr>
          <a:lstStyle>
            <a:lvl1pPr algn="ctr">
              <a:defRPr sz="2645" b="0"/>
            </a:lvl1pPr>
          </a:lstStyle>
          <a:p>
            <a:r>
              <a:rPr lang="en-US"/>
              <a:t>Click to edit Master title style</a:t>
            </a:r>
            <a:endParaRPr lang="en-US" dirty="0"/>
          </a:p>
        </p:txBody>
      </p:sp>
      <p:sp>
        <p:nvSpPr>
          <p:cNvPr id="3" name="Content Placeholder 2"/>
          <p:cNvSpPr>
            <a:spLocks noGrp="1"/>
          </p:cNvSpPr>
          <p:nvPr>
            <p:ph idx="1"/>
          </p:nvPr>
        </p:nvSpPr>
        <p:spPr>
          <a:xfrm>
            <a:off x="4818184" y="1082165"/>
            <a:ext cx="4508839" cy="539217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278" y="3339785"/>
            <a:ext cx="2966644" cy="2686760"/>
          </a:xfrm>
        </p:spPr>
        <p:txBody>
          <a:bodyPr anchor="t">
            <a:normAutofit/>
          </a:bodyPr>
          <a:lstStyle>
            <a:lvl1pPr marL="0" indent="0" algn="ctr">
              <a:buNone/>
              <a:defRPr sz="1763"/>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495095" y="3209180"/>
            <a:ext cx="272900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278" y="2075704"/>
            <a:ext cx="4247658" cy="1511300"/>
          </a:xfrm>
        </p:spPr>
        <p:txBody>
          <a:bodyPr anchor="b">
            <a:normAutofit/>
          </a:bodyPr>
          <a:lstStyle>
            <a:lvl1pPr algn="ctr">
              <a:defRPr sz="2645"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61312" y="1138139"/>
            <a:ext cx="3425844" cy="528022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63"/>
            </a:lvl1pPr>
            <a:lvl2pPr marL="503789" indent="0">
              <a:buNone/>
              <a:defRPr sz="1763"/>
            </a:lvl2pPr>
            <a:lvl3pPr marL="1007577" indent="0">
              <a:buNone/>
              <a:defRPr sz="176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r>
              <a:rPr lang="en-US"/>
              <a:t>Click icon to add picture</a:t>
            </a:r>
            <a:endParaRPr lang="en-US" dirty="0"/>
          </a:p>
        </p:txBody>
      </p:sp>
      <p:sp>
        <p:nvSpPr>
          <p:cNvPr id="4" name="Text Placeholder 3"/>
          <p:cNvSpPr>
            <a:spLocks noGrp="1"/>
          </p:cNvSpPr>
          <p:nvPr>
            <p:ph type="body" sz="half" idx="2"/>
          </p:nvPr>
        </p:nvSpPr>
        <p:spPr>
          <a:xfrm>
            <a:off x="1376279" y="3587004"/>
            <a:ext cx="4247657" cy="2015067"/>
          </a:xfrm>
        </p:spPr>
        <p:txBody>
          <a:bodyPr anchor="t">
            <a:normAutofit/>
          </a:bodyPr>
          <a:lstStyle>
            <a:lvl1pPr marL="0" indent="0" algn="ctr">
              <a:buNone/>
              <a:defRPr sz="1763"/>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14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0703302" cy="75565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376279" y="1008566"/>
            <a:ext cx="7950742" cy="143666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6278" y="2743761"/>
            <a:ext cx="7950744" cy="379587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3773" y="6567625"/>
            <a:ext cx="1342853" cy="307857"/>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fld id="{1D8BD707-D9CF-40AE-B4C6-C98DA3205C09}" type="datetimeFigureOut">
              <a:rPr lang="en-US" smtClean="0"/>
              <a:t>10/1/2024</a:t>
            </a:fld>
            <a:endParaRPr lang="en-US"/>
          </a:p>
        </p:txBody>
      </p:sp>
      <p:sp>
        <p:nvSpPr>
          <p:cNvPr id="5" name="Footer Placeholder 4"/>
          <p:cNvSpPr>
            <a:spLocks noGrp="1"/>
          </p:cNvSpPr>
          <p:nvPr>
            <p:ph type="ftr" sz="quarter" idx="3"/>
          </p:nvPr>
        </p:nvSpPr>
        <p:spPr>
          <a:xfrm>
            <a:off x="1376279" y="6567625"/>
            <a:ext cx="5969624" cy="307857"/>
          </a:xfrm>
          <a:prstGeom prst="rect">
            <a:avLst/>
          </a:prstGeom>
        </p:spPr>
        <p:txBody>
          <a:bodyPr vert="horz" lIns="91440" tIns="45720" rIns="91440" bIns="45720" rtlCol="0" anchor="ctr"/>
          <a:lstStyle>
            <a:lvl1pPr algn="l">
              <a:defRPr sz="1102"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864495" y="6567625"/>
            <a:ext cx="462527" cy="307857"/>
          </a:xfrm>
          <a:prstGeom prst="rect">
            <a:avLst/>
          </a:prstGeom>
        </p:spPr>
        <p:txBody>
          <a:bodyPr vert="horz" lIns="91440" tIns="45720" rIns="91440" bIns="45720" rtlCol="0" anchor="ctr"/>
          <a:lstStyle>
            <a:lvl1pPr algn="r">
              <a:defRPr sz="1102"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939691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503789" rtl="0" eaLnBrk="1" latinLnBrk="0" hangingPunct="1">
        <a:spcBef>
          <a:spcPct val="0"/>
        </a:spcBef>
        <a:buNone/>
        <a:defRPr sz="4408"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868" indent="-314868" algn="l" defTabSz="503789" rtl="0" eaLnBrk="1" latinLnBrk="0" hangingPunct="1">
        <a:spcBef>
          <a:spcPct val="20000"/>
        </a:spcBef>
        <a:spcAft>
          <a:spcPts val="661"/>
        </a:spcAft>
        <a:buClr>
          <a:schemeClr val="accent1"/>
        </a:buClr>
        <a:buSzPct val="115000"/>
        <a:buFont typeface="Arial"/>
        <a:buChar char="•"/>
        <a:defRPr sz="2645" kern="1200" cap="none">
          <a:solidFill>
            <a:schemeClr val="tx1">
              <a:lumMod val="85000"/>
              <a:lumOff val="15000"/>
            </a:schemeClr>
          </a:solidFill>
          <a:effectLst/>
          <a:latin typeface="+mn-lt"/>
          <a:ea typeface="+mn-ea"/>
          <a:cs typeface="+mn-cs"/>
        </a:defRPr>
      </a:lvl1pPr>
      <a:lvl2pPr marL="818657" indent="-314868" algn="l" defTabSz="503789" rtl="0" eaLnBrk="1" latinLnBrk="0" hangingPunct="1">
        <a:spcBef>
          <a:spcPct val="20000"/>
        </a:spcBef>
        <a:spcAft>
          <a:spcPts val="661"/>
        </a:spcAft>
        <a:buClr>
          <a:schemeClr val="accent1"/>
        </a:buClr>
        <a:buSzPct val="115000"/>
        <a:buFont typeface="Arial"/>
        <a:buChar char="•"/>
        <a:defRPr sz="2204" kern="1200" cap="none">
          <a:solidFill>
            <a:schemeClr val="tx1">
              <a:lumMod val="85000"/>
              <a:lumOff val="15000"/>
            </a:schemeClr>
          </a:solidFill>
          <a:effectLst/>
          <a:latin typeface="+mn-lt"/>
          <a:ea typeface="+mn-ea"/>
          <a:cs typeface="+mn-cs"/>
        </a:defRPr>
      </a:lvl2pPr>
      <a:lvl3pPr marL="1322445" indent="-314868" algn="l" defTabSz="503789" rtl="0" eaLnBrk="1" latinLnBrk="0" hangingPunct="1">
        <a:spcBef>
          <a:spcPct val="20000"/>
        </a:spcBef>
        <a:spcAft>
          <a:spcPts val="661"/>
        </a:spcAft>
        <a:buClr>
          <a:schemeClr val="accent1"/>
        </a:buClr>
        <a:buSzPct val="115000"/>
        <a:buFont typeface="Arial"/>
        <a:buChar char="•"/>
        <a:defRPr sz="1983" kern="1200" cap="none">
          <a:solidFill>
            <a:schemeClr val="tx1">
              <a:lumMod val="85000"/>
              <a:lumOff val="15000"/>
            </a:schemeClr>
          </a:solidFill>
          <a:effectLst/>
          <a:latin typeface="+mn-lt"/>
          <a:ea typeface="+mn-ea"/>
          <a:cs typeface="+mn-cs"/>
        </a:defRPr>
      </a:lvl3pPr>
      <a:lvl4pPr marL="1700287" indent="-188921" algn="l" defTabSz="503789" rtl="0" eaLnBrk="1" latinLnBrk="0" hangingPunct="1">
        <a:spcBef>
          <a:spcPct val="20000"/>
        </a:spcBef>
        <a:spcAft>
          <a:spcPts val="661"/>
        </a:spcAft>
        <a:buClr>
          <a:schemeClr val="accent1"/>
        </a:buClr>
        <a:buSzPct val="115000"/>
        <a:buFont typeface="Arial"/>
        <a:buChar char="•"/>
        <a:defRPr sz="1763" kern="1200" cap="none">
          <a:solidFill>
            <a:schemeClr val="tx1">
              <a:lumMod val="85000"/>
              <a:lumOff val="15000"/>
            </a:schemeClr>
          </a:solidFill>
          <a:effectLst/>
          <a:latin typeface="+mn-lt"/>
          <a:ea typeface="+mn-ea"/>
          <a:cs typeface="+mn-cs"/>
        </a:defRPr>
      </a:lvl4pPr>
      <a:lvl5pPr marL="2204075" indent="-188921" algn="l" defTabSz="503789" rtl="0" eaLnBrk="1" latinLnBrk="0" hangingPunct="1">
        <a:spcBef>
          <a:spcPct val="20000"/>
        </a:spcBef>
        <a:spcAft>
          <a:spcPts val="661"/>
        </a:spcAft>
        <a:buClr>
          <a:schemeClr val="accent1"/>
        </a:buClr>
        <a:buSzPct val="115000"/>
        <a:buFont typeface="Arial"/>
        <a:buChar char="•"/>
        <a:defRPr sz="1543" kern="1200" cap="none">
          <a:solidFill>
            <a:schemeClr val="tx1">
              <a:lumMod val="85000"/>
              <a:lumOff val="15000"/>
            </a:schemeClr>
          </a:solidFill>
          <a:effectLst/>
          <a:latin typeface="+mn-lt"/>
          <a:ea typeface="+mn-ea"/>
          <a:cs typeface="+mn-cs"/>
        </a:defRPr>
      </a:lvl5pPr>
      <a:lvl6pPr marL="2770838" indent="-251894" algn="l" defTabSz="503789" rtl="0" eaLnBrk="1" latinLnBrk="0" hangingPunct="1">
        <a:spcBef>
          <a:spcPct val="20000"/>
        </a:spcBef>
        <a:spcAft>
          <a:spcPts val="661"/>
        </a:spcAft>
        <a:buClr>
          <a:schemeClr val="accent1"/>
        </a:buClr>
        <a:buSzPct val="115000"/>
        <a:buFont typeface="Arial"/>
        <a:buChar char="•"/>
        <a:defRPr sz="1543" kern="1200" cap="none">
          <a:solidFill>
            <a:schemeClr val="tx1">
              <a:lumMod val="85000"/>
              <a:lumOff val="15000"/>
            </a:schemeClr>
          </a:solidFill>
          <a:effectLst/>
          <a:latin typeface="+mn-lt"/>
          <a:ea typeface="+mn-ea"/>
          <a:cs typeface="+mn-cs"/>
        </a:defRPr>
      </a:lvl6pPr>
      <a:lvl7pPr marL="3274626" indent="-251894" algn="l" defTabSz="503789" rtl="0" eaLnBrk="1" latinLnBrk="0" hangingPunct="1">
        <a:spcBef>
          <a:spcPct val="20000"/>
        </a:spcBef>
        <a:spcAft>
          <a:spcPts val="661"/>
        </a:spcAft>
        <a:buClr>
          <a:schemeClr val="accent1"/>
        </a:buClr>
        <a:buSzPct val="115000"/>
        <a:buFont typeface="Arial"/>
        <a:buChar char="•"/>
        <a:defRPr sz="1543" kern="1200" cap="none">
          <a:solidFill>
            <a:schemeClr val="tx1">
              <a:lumMod val="85000"/>
              <a:lumOff val="15000"/>
            </a:schemeClr>
          </a:solidFill>
          <a:effectLst/>
          <a:latin typeface="+mn-lt"/>
          <a:ea typeface="+mn-ea"/>
          <a:cs typeface="+mn-cs"/>
        </a:defRPr>
      </a:lvl7pPr>
      <a:lvl8pPr marL="3778415" indent="-251894" algn="l" defTabSz="503789" rtl="0" eaLnBrk="1" latinLnBrk="0" hangingPunct="1">
        <a:spcBef>
          <a:spcPct val="20000"/>
        </a:spcBef>
        <a:spcAft>
          <a:spcPts val="661"/>
        </a:spcAft>
        <a:buClr>
          <a:schemeClr val="accent1"/>
        </a:buClr>
        <a:buSzPct val="115000"/>
        <a:buFont typeface="Arial"/>
        <a:buChar char="•"/>
        <a:defRPr sz="1543" kern="1200" cap="none">
          <a:solidFill>
            <a:schemeClr val="tx1">
              <a:lumMod val="85000"/>
              <a:lumOff val="15000"/>
            </a:schemeClr>
          </a:solidFill>
          <a:effectLst/>
          <a:latin typeface="+mn-lt"/>
          <a:ea typeface="+mn-ea"/>
          <a:cs typeface="+mn-cs"/>
        </a:defRPr>
      </a:lvl8pPr>
      <a:lvl9pPr marL="4282204" indent="-251894" algn="l" defTabSz="503789" rtl="0" eaLnBrk="1" latinLnBrk="0" hangingPunct="1">
        <a:spcBef>
          <a:spcPct val="20000"/>
        </a:spcBef>
        <a:spcAft>
          <a:spcPts val="661"/>
        </a:spcAft>
        <a:buClr>
          <a:schemeClr val="accent1"/>
        </a:buClr>
        <a:buSzPct val="115000"/>
        <a:buFont typeface="Arial"/>
        <a:buChar char="•"/>
        <a:defRPr sz="1543" kern="1200" cap="none">
          <a:solidFill>
            <a:schemeClr val="tx1">
              <a:lumMod val="85000"/>
              <a:lumOff val="15000"/>
            </a:schemeClr>
          </a:solidFill>
          <a:effectLst/>
          <a:latin typeface="+mn-lt"/>
          <a:ea typeface="+mn-ea"/>
          <a:cs typeface="+mn-cs"/>
        </a:defRPr>
      </a:lvl9pPr>
    </p:bodyStyle>
    <p:otherStyle>
      <a:defPPr>
        <a:defRPr lang="en-US"/>
      </a:defPPr>
      <a:lvl1pPr marL="0" algn="l" defTabSz="503789" rtl="0" eaLnBrk="1" latinLnBrk="0" hangingPunct="1">
        <a:defRPr sz="1983" kern="1200">
          <a:solidFill>
            <a:schemeClr val="tx1"/>
          </a:solidFill>
          <a:latin typeface="+mn-lt"/>
          <a:ea typeface="+mn-ea"/>
          <a:cs typeface="+mn-cs"/>
        </a:defRPr>
      </a:lvl1pPr>
      <a:lvl2pPr marL="503789" algn="l" defTabSz="503789" rtl="0" eaLnBrk="1" latinLnBrk="0" hangingPunct="1">
        <a:defRPr sz="1983" kern="1200">
          <a:solidFill>
            <a:schemeClr val="tx1"/>
          </a:solidFill>
          <a:latin typeface="+mn-lt"/>
          <a:ea typeface="+mn-ea"/>
          <a:cs typeface="+mn-cs"/>
        </a:defRPr>
      </a:lvl2pPr>
      <a:lvl3pPr marL="1007577" algn="l" defTabSz="503789" rtl="0" eaLnBrk="1" latinLnBrk="0" hangingPunct="1">
        <a:defRPr sz="1983" kern="1200">
          <a:solidFill>
            <a:schemeClr val="tx1"/>
          </a:solidFill>
          <a:latin typeface="+mn-lt"/>
          <a:ea typeface="+mn-ea"/>
          <a:cs typeface="+mn-cs"/>
        </a:defRPr>
      </a:lvl3pPr>
      <a:lvl4pPr marL="1511366" algn="l" defTabSz="503789" rtl="0" eaLnBrk="1" latinLnBrk="0" hangingPunct="1">
        <a:defRPr sz="1983" kern="1200">
          <a:solidFill>
            <a:schemeClr val="tx1"/>
          </a:solidFill>
          <a:latin typeface="+mn-lt"/>
          <a:ea typeface="+mn-ea"/>
          <a:cs typeface="+mn-cs"/>
        </a:defRPr>
      </a:lvl4pPr>
      <a:lvl5pPr marL="2015155" algn="l" defTabSz="503789" rtl="0" eaLnBrk="1" latinLnBrk="0" hangingPunct="1">
        <a:defRPr sz="1983" kern="1200">
          <a:solidFill>
            <a:schemeClr val="tx1"/>
          </a:solidFill>
          <a:latin typeface="+mn-lt"/>
          <a:ea typeface="+mn-ea"/>
          <a:cs typeface="+mn-cs"/>
        </a:defRPr>
      </a:lvl5pPr>
      <a:lvl6pPr marL="2518943" algn="l" defTabSz="503789" rtl="0" eaLnBrk="1" latinLnBrk="0" hangingPunct="1">
        <a:defRPr sz="1983" kern="1200">
          <a:solidFill>
            <a:schemeClr val="tx1"/>
          </a:solidFill>
          <a:latin typeface="+mn-lt"/>
          <a:ea typeface="+mn-ea"/>
          <a:cs typeface="+mn-cs"/>
        </a:defRPr>
      </a:lvl6pPr>
      <a:lvl7pPr marL="3022732" algn="l" defTabSz="503789" rtl="0" eaLnBrk="1" latinLnBrk="0" hangingPunct="1">
        <a:defRPr sz="1983" kern="1200">
          <a:solidFill>
            <a:schemeClr val="tx1"/>
          </a:solidFill>
          <a:latin typeface="+mn-lt"/>
          <a:ea typeface="+mn-ea"/>
          <a:cs typeface="+mn-cs"/>
        </a:defRPr>
      </a:lvl7pPr>
      <a:lvl8pPr marL="3526521" algn="l" defTabSz="503789" rtl="0" eaLnBrk="1" latinLnBrk="0" hangingPunct="1">
        <a:defRPr sz="1983" kern="1200">
          <a:solidFill>
            <a:schemeClr val="tx1"/>
          </a:solidFill>
          <a:latin typeface="+mn-lt"/>
          <a:ea typeface="+mn-ea"/>
          <a:cs typeface="+mn-cs"/>
        </a:defRPr>
      </a:lvl8pPr>
      <a:lvl9pPr marL="4030309" algn="l" defTabSz="503789"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51F50-3B4F-BA3A-C3E0-1EF4E43102EC}"/>
              </a:ext>
            </a:extLst>
          </p:cNvPr>
          <p:cNvSpPr txBox="1"/>
          <p:nvPr/>
        </p:nvSpPr>
        <p:spPr>
          <a:xfrm>
            <a:off x="293298" y="4076700"/>
            <a:ext cx="9906000" cy="1754326"/>
          </a:xfrm>
          <a:prstGeom prst="rect">
            <a:avLst/>
          </a:prstGeom>
          <a:noFill/>
        </p:spPr>
        <p:txBody>
          <a:bodyPr wrap="square" rtlCol="0">
            <a:spAutoFit/>
          </a:bodyPr>
          <a:lstStyle/>
          <a:p>
            <a:pPr algn="ctr"/>
            <a:r>
              <a:rPr lang="en-US" sz="5400" b="1" dirty="0">
                <a:latin typeface="Calibri" panose="020F0502020204030204" pitchFamily="34" charset="0"/>
                <a:ea typeface="Calibri" panose="020F0502020204030204" pitchFamily="34" charset="0"/>
                <a:cs typeface="Calibri" panose="020F0502020204030204" pitchFamily="34" charset="0"/>
              </a:rPr>
              <a:t>Blinkit Retail Dashboard: Sales, Outlet, and Item Analysis</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3519A1B-E92E-BD06-D1EC-C4D8EE56A0B8}"/>
              </a:ext>
            </a:extLst>
          </p:cNvPr>
          <p:cNvSpPr txBox="1"/>
          <p:nvPr/>
        </p:nvSpPr>
        <p:spPr>
          <a:xfrm>
            <a:off x="774700" y="6369050"/>
            <a:ext cx="1909562"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Prepared by:</a:t>
            </a:r>
          </a:p>
          <a:p>
            <a:r>
              <a:rPr lang="en-IN" dirty="0">
                <a:latin typeface="Calibri" panose="020F0502020204030204" pitchFamily="34" charset="0"/>
                <a:ea typeface="Calibri" panose="020F0502020204030204" pitchFamily="34" charset="0"/>
                <a:cs typeface="Calibri" panose="020F0502020204030204" pitchFamily="34" charset="0"/>
              </a:rPr>
              <a:t>-Anurag Srivastava</a:t>
            </a:r>
          </a:p>
        </p:txBody>
      </p:sp>
      <p:sp>
        <p:nvSpPr>
          <p:cNvPr id="5" name="TextBox 4">
            <a:extLst>
              <a:ext uri="{FF2B5EF4-FFF2-40B4-BE49-F238E27FC236}">
                <a16:creationId xmlns:a16="http://schemas.microsoft.com/office/drawing/2014/main" id="{B2E17FBA-67F1-A171-17B3-83810152288A}"/>
              </a:ext>
            </a:extLst>
          </p:cNvPr>
          <p:cNvSpPr txBox="1"/>
          <p:nvPr/>
        </p:nvSpPr>
        <p:spPr>
          <a:xfrm>
            <a:off x="8013700" y="6369050"/>
            <a:ext cx="2256580"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Date: 26 August, 2024</a:t>
            </a:r>
          </a:p>
        </p:txBody>
      </p:sp>
      <p:pic>
        <p:nvPicPr>
          <p:cNvPr id="1026" name="Picture 2" descr="How Blinkit is Winning the Q-Commerce Race in India?">
            <a:extLst>
              <a:ext uri="{FF2B5EF4-FFF2-40B4-BE49-F238E27FC236}">
                <a16:creationId xmlns:a16="http://schemas.microsoft.com/office/drawing/2014/main" id="{FDAEB3F8-BE37-3FFA-BD11-7C3012809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20650"/>
            <a:ext cx="10363200" cy="395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5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3018886" y="196850"/>
            <a:ext cx="4655633" cy="830997"/>
          </a:xfrm>
          <a:prstGeom prst="rect">
            <a:avLst/>
          </a:prstGeom>
          <a:noFill/>
        </p:spPr>
        <p:txBody>
          <a:bodyPr wrap="none" rtlCol="0">
            <a:sp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INSIGHTS DRAWN</a:t>
            </a:r>
          </a:p>
        </p:txBody>
      </p:sp>
      <p:sp>
        <p:nvSpPr>
          <p:cNvPr id="2" name="TextBox 1">
            <a:extLst>
              <a:ext uri="{FF2B5EF4-FFF2-40B4-BE49-F238E27FC236}">
                <a16:creationId xmlns:a16="http://schemas.microsoft.com/office/drawing/2014/main" id="{3E70E342-D0E6-DE26-E616-0ECC37311DE0}"/>
              </a:ext>
            </a:extLst>
          </p:cNvPr>
          <p:cNvSpPr txBox="1"/>
          <p:nvPr/>
        </p:nvSpPr>
        <p:spPr>
          <a:xfrm>
            <a:off x="317500" y="1187450"/>
            <a:ext cx="9829799" cy="5909310"/>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Fat Content &amp; Sales Distribution</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Regular Fat</a:t>
            </a:r>
            <a:r>
              <a:rPr lang="en-US" dirty="0">
                <a:latin typeface="Calibri" panose="020F0502020204030204" pitchFamily="34" charset="0"/>
                <a:ea typeface="Calibri" panose="020F0502020204030204" pitchFamily="34" charset="0"/>
                <a:cs typeface="Calibri" panose="020F0502020204030204" pitchFamily="34" charset="0"/>
              </a:rPr>
              <a:t> products account for $425.36K in sales, whereas </a:t>
            </a:r>
            <a:r>
              <a:rPr lang="en-US" b="1" dirty="0">
                <a:latin typeface="Calibri" panose="020F0502020204030204" pitchFamily="34" charset="0"/>
                <a:ea typeface="Calibri" panose="020F0502020204030204" pitchFamily="34" charset="0"/>
                <a:cs typeface="Calibri" panose="020F0502020204030204" pitchFamily="34" charset="0"/>
              </a:rPr>
              <a:t>Low Fat</a:t>
            </a:r>
            <a:r>
              <a:rPr lang="en-US" dirty="0">
                <a:latin typeface="Calibri" panose="020F0502020204030204" pitchFamily="34" charset="0"/>
                <a:ea typeface="Calibri" panose="020F0502020204030204" pitchFamily="34" charset="0"/>
                <a:cs typeface="Calibri" panose="020F0502020204030204" pitchFamily="34" charset="0"/>
              </a:rPr>
              <a:t> products dominate with $776.32K. This indicates customer preference leans towards low-fat items, but regular-fat products still make up a substantial portion.</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Outlet Type Performance</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Supermarket Type 1</a:t>
            </a:r>
            <a:r>
              <a:rPr lang="en-US" dirty="0">
                <a:latin typeface="Calibri" panose="020F0502020204030204" pitchFamily="34" charset="0"/>
                <a:ea typeface="Calibri" panose="020F0502020204030204" pitchFamily="34" charset="0"/>
                <a:cs typeface="Calibri" panose="020F0502020204030204" pitchFamily="34" charset="0"/>
              </a:rPr>
              <a:t> is the top performer with total sales of $787.55K and 5577 items sold, while other outlet types such as </a:t>
            </a:r>
            <a:r>
              <a:rPr lang="en-US" b="1" dirty="0">
                <a:latin typeface="Calibri" panose="020F0502020204030204" pitchFamily="34" charset="0"/>
                <a:ea typeface="Calibri" panose="020F0502020204030204" pitchFamily="34" charset="0"/>
                <a:cs typeface="Calibri" panose="020F0502020204030204" pitchFamily="34" charset="0"/>
              </a:rPr>
              <a:t>Grocery Stores</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Supermarket Type 2</a:t>
            </a:r>
            <a:r>
              <a:rPr lang="en-US" dirty="0">
                <a:latin typeface="Calibri" panose="020F0502020204030204" pitchFamily="34" charset="0"/>
                <a:ea typeface="Calibri" panose="020F0502020204030204" pitchFamily="34" charset="0"/>
                <a:cs typeface="Calibri" panose="020F0502020204030204" pitchFamily="34" charset="0"/>
              </a:rPr>
              <a:t> contribute much less to total sales and item count. This shows that supermarket-style outlets are far more profitable than smaller grocery stores.</a:t>
            </a:r>
          </a:p>
          <a:p>
            <a:pPr marL="742950" lvl="1" indent="-285750">
              <a:buFont typeface="Wingdings" panose="05000000000000000000" pitchFamily="2"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Outlet Performance by Establishment Year:</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Outlets established in earlier years</a:t>
            </a:r>
            <a:r>
              <a:rPr lang="en-US" dirty="0">
                <a:latin typeface="Calibri" panose="020F0502020204030204" pitchFamily="34" charset="0"/>
                <a:ea typeface="Calibri" panose="020F0502020204030204" pitchFamily="34" charset="0"/>
                <a:cs typeface="Calibri" panose="020F0502020204030204" pitchFamily="34" charset="0"/>
              </a:rPr>
              <a:t> show lower sales, with those </a:t>
            </a:r>
            <a:r>
              <a:rPr lang="en-US" b="1" dirty="0">
                <a:latin typeface="Calibri" panose="020F0502020204030204" pitchFamily="34" charset="0"/>
                <a:ea typeface="Calibri" panose="020F0502020204030204" pitchFamily="34" charset="0"/>
                <a:cs typeface="Calibri" panose="020F0502020204030204" pitchFamily="34" charset="0"/>
              </a:rPr>
              <a:t>established in 2018</a:t>
            </a:r>
            <a:r>
              <a:rPr lang="en-US" dirty="0">
                <a:latin typeface="Calibri" panose="020F0502020204030204" pitchFamily="34" charset="0"/>
                <a:ea typeface="Calibri" panose="020F0502020204030204" pitchFamily="34" charset="0"/>
                <a:cs typeface="Calibri" panose="020F0502020204030204" pitchFamily="34" charset="0"/>
              </a:rPr>
              <a:t> performing the best, contributing significantly more than outlets established in prior years.</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Customer Rating:</a:t>
            </a:r>
          </a:p>
          <a:p>
            <a:pPr marL="742950" lvl="1"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average rating</a:t>
            </a:r>
            <a:r>
              <a:rPr lang="en-US" dirty="0">
                <a:latin typeface="Calibri" panose="020F0502020204030204" pitchFamily="34" charset="0"/>
                <a:ea typeface="Calibri" panose="020F0502020204030204" pitchFamily="34" charset="0"/>
                <a:cs typeface="Calibri" panose="020F0502020204030204" pitchFamily="34" charset="0"/>
              </a:rPr>
              <a:t> of 3.9 is </a:t>
            </a:r>
            <a:r>
              <a:rPr lang="en-US" b="1" dirty="0">
                <a:latin typeface="Calibri" panose="020F0502020204030204" pitchFamily="34" charset="0"/>
                <a:ea typeface="Calibri" panose="020F0502020204030204" pitchFamily="34" charset="0"/>
                <a:cs typeface="Calibri" panose="020F0502020204030204" pitchFamily="34" charset="0"/>
              </a:rPr>
              <a:t>below the desired 4.0</a:t>
            </a:r>
            <a:r>
              <a:rPr lang="en-US" dirty="0">
                <a:latin typeface="Calibri" panose="020F0502020204030204" pitchFamily="34" charset="0"/>
                <a:ea typeface="Calibri" panose="020F0502020204030204" pitchFamily="34" charset="0"/>
                <a:cs typeface="Calibri" panose="020F0502020204030204" pitchFamily="34" charset="0"/>
              </a:rPr>
              <a:t>, suggesting the need to improve customer satisfaction through enhanced service or product quality to boost overall ratings and drive better customer engagement.</a:t>
            </a:r>
          </a:p>
          <a:p>
            <a:pPr lvl="1"/>
            <a:r>
              <a:rPr lang="en-US"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0943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3289300" y="273050"/>
            <a:ext cx="3522760" cy="830997"/>
          </a:xfrm>
          <a:prstGeom prst="rect">
            <a:avLst/>
          </a:prstGeom>
          <a:noFill/>
        </p:spPr>
        <p:txBody>
          <a:bodyPr wrap="none" rtlCol="0">
            <a:sp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2" name="TextBox 1">
            <a:extLst>
              <a:ext uri="{FF2B5EF4-FFF2-40B4-BE49-F238E27FC236}">
                <a16:creationId xmlns:a16="http://schemas.microsoft.com/office/drawing/2014/main" id="{3E70E342-D0E6-DE26-E616-0ECC37311DE0}"/>
              </a:ext>
            </a:extLst>
          </p:cNvPr>
          <p:cNvSpPr txBox="1"/>
          <p:nvPr/>
        </p:nvSpPr>
        <p:spPr>
          <a:xfrm>
            <a:off x="431800" y="1339850"/>
            <a:ext cx="9829799" cy="3693319"/>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These insights can be leveraged to make strategic business decisions such as expanding high-performing outlets, promoting top-selling items like Fruits and Vegetables, and evaluating the performance of underperforming categories or locations. </a:t>
            </a:r>
          </a:p>
          <a:p>
            <a:pPr marL="285750" indent="-285750">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Additionally, addressing the lower-than-expected average customer rating of 3.9 by improving service quality could help increase customer satisfaction. </a:t>
            </a:r>
          </a:p>
          <a:p>
            <a:pPr marL="285750" indent="-285750">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This Power BI project enables Blinkit to visualize their retail data effectively and provides actionable insights into sales trends, outlet performance, and customer preferences for data-driven decision-making.</a:t>
            </a:r>
          </a:p>
          <a:p>
            <a:pPr lvl="1"/>
            <a:r>
              <a:rPr lang="en-US"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77307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2563494" y="2940050"/>
            <a:ext cx="4776244" cy="1200329"/>
          </a:xfrm>
          <a:prstGeom prst="rect">
            <a:avLst/>
          </a:prstGeom>
          <a:noFill/>
        </p:spPr>
        <p:txBody>
          <a:bodyPr wrap="none" rtlCol="0">
            <a:spAutoFit/>
          </a:bodyPr>
          <a:lstStyle/>
          <a:p>
            <a:pPr algn="ctr"/>
            <a:r>
              <a:rPr lang="en-IN" sz="7200" b="1" dirty="0">
                <a:latin typeface="Calibri" panose="020F0502020204030204" pitchFamily="34" charset="0"/>
                <a:ea typeface="Calibri" panose="020F0502020204030204" pitchFamily="34" charset="0"/>
                <a:cs typeface="Calibri" panose="020F0502020204030204" pitchFamily="34" charset="0"/>
              </a:rPr>
              <a:t>THANK YOU</a:t>
            </a:r>
          </a:p>
        </p:txBody>
      </p:sp>
      <p:sp>
        <p:nvSpPr>
          <p:cNvPr id="2" name="TextBox 1">
            <a:extLst>
              <a:ext uri="{FF2B5EF4-FFF2-40B4-BE49-F238E27FC236}">
                <a16:creationId xmlns:a16="http://schemas.microsoft.com/office/drawing/2014/main" id="{3E70E342-D0E6-DE26-E616-0ECC37311DE0}"/>
              </a:ext>
            </a:extLst>
          </p:cNvPr>
          <p:cNvSpPr txBox="1"/>
          <p:nvPr/>
        </p:nvSpPr>
        <p:spPr>
          <a:xfrm>
            <a:off x="431800" y="1339850"/>
            <a:ext cx="9829799" cy="646331"/>
          </a:xfrm>
          <a:prstGeom prst="rect">
            <a:avLst/>
          </a:prstGeom>
          <a:noFill/>
        </p:spPr>
        <p:txBody>
          <a:bodyPr wrap="square" rtlCol="0">
            <a:spAutoFit/>
          </a:bodyPr>
          <a:lstStyle/>
          <a:p>
            <a:pPr lvl="1"/>
            <a:r>
              <a:rPr lang="en-US"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160773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2666520" y="196850"/>
            <a:ext cx="5360378" cy="830997"/>
          </a:xfrm>
          <a:prstGeom prst="rect">
            <a:avLst/>
          </a:prstGeom>
          <a:noFill/>
        </p:spPr>
        <p:txBody>
          <a:bodyPr wrap="none" rtlCol="0">
            <a:sp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TABLE OF CONTENTS</a:t>
            </a:r>
          </a:p>
        </p:txBody>
      </p:sp>
      <p:sp>
        <p:nvSpPr>
          <p:cNvPr id="2" name="TextBox 1">
            <a:extLst>
              <a:ext uri="{FF2B5EF4-FFF2-40B4-BE49-F238E27FC236}">
                <a16:creationId xmlns:a16="http://schemas.microsoft.com/office/drawing/2014/main" id="{3E70E342-D0E6-DE26-E616-0ECC37311DE0}"/>
              </a:ext>
            </a:extLst>
          </p:cNvPr>
          <p:cNvSpPr txBox="1"/>
          <p:nvPr/>
        </p:nvSpPr>
        <p:spPr>
          <a:xfrm>
            <a:off x="317500" y="1187450"/>
            <a:ext cx="9829799" cy="5816977"/>
          </a:xfrm>
          <a:prstGeom prst="rect">
            <a:avLst/>
          </a:prstGeom>
          <a:noFill/>
        </p:spPr>
        <p:txBody>
          <a:bodyPr wrap="square" rtlCol="0">
            <a:spAutoFit/>
          </a:bodyPr>
          <a:lstStyle/>
          <a:p>
            <a:endParaRPr lang="en-US" sz="2800" dirty="0">
              <a:latin typeface="Calibri" panose="020F0502020204030204" pitchFamily="34" charset="0"/>
              <a:ea typeface="Calibri" panose="020F0502020204030204" pitchFamily="34" charset="0"/>
              <a:cs typeface="Calibri" panose="020F0502020204030204" pitchFamily="34" charset="0"/>
            </a:endParaRPr>
          </a:p>
          <a:p>
            <a:pPr marL="800100" lvl="1" indent="-342900">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INTRODUCTION</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2. BUSINESS REQUIREMENT </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3. METHODOLOGY</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4. RESULTS</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5. INSIGHTS DRAWN</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6. CONCLUSION	</a:t>
            </a:r>
            <a:r>
              <a:rPr lang="en-US"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86321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F4AF1-9654-82A4-848D-4518D1396556}"/>
              </a:ext>
            </a:extLst>
          </p:cNvPr>
          <p:cNvSpPr txBox="1"/>
          <p:nvPr/>
        </p:nvSpPr>
        <p:spPr>
          <a:xfrm>
            <a:off x="3072774" y="196850"/>
            <a:ext cx="4224425" cy="830997"/>
          </a:xfrm>
          <a:prstGeom prst="rect">
            <a:avLst/>
          </a:prstGeom>
          <a:noFill/>
        </p:spPr>
        <p:txBody>
          <a:bodyPr wrap="none" rtlCol="0">
            <a:spAutoFit/>
          </a:bodyPr>
          <a:lstStyle/>
          <a:p>
            <a:pPr algn="ctr"/>
            <a:r>
              <a:rPr lang="en-IN" sz="48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6" name="TextBox 5">
            <a:extLst>
              <a:ext uri="{FF2B5EF4-FFF2-40B4-BE49-F238E27FC236}">
                <a16:creationId xmlns:a16="http://schemas.microsoft.com/office/drawing/2014/main" id="{B310C10B-3083-98BD-EEA5-3AAE51EE8147}"/>
              </a:ext>
            </a:extLst>
          </p:cNvPr>
          <p:cNvSpPr txBox="1"/>
          <p:nvPr/>
        </p:nvSpPr>
        <p:spPr>
          <a:xfrm>
            <a:off x="317501" y="1416050"/>
            <a:ext cx="5638799" cy="563231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project provides a comprehensive Power BI dashboard for Blinkit, India's last-minute delivery app, formerly known as Grofers. Blinkit is a quick-commerce platform that specializes in delivering groceries, fresh produce, household essentials, and more within minutes to its customers. As one of the pioneers of the "instant delivery" model in India, Blinkit caters to a rapidly growing demand for ultra-fast, last-minute deliveries, especially in urban and suburban areas.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Power BI dashboard analyzes Blinkit's sales data across various outlets and item categories, providing a detailed overview of key metrics such as total sales, average sales per outlet, the number of items sold, and outlet performance based on size, location, and item type. The analysis also offers insights into customer preferences, outlet-specific performance, and product trends, helping Blinkit optimize its operations and tailor its services to meet customer needs more effectively.</a:t>
            </a:r>
          </a:p>
          <a:p>
            <a:endParaRPr lang="en-IN" dirty="0"/>
          </a:p>
        </p:txBody>
      </p:sp>
      <p:pic>
        <p:nvPicPr>
          <p:cNvPr id="2050" name="Picture 2" descr="Premium Photo | Red 3d grow arrow up symbol direction design ...">
            <a:extLst>
              <a:ext uri="{FF2B5EF4-FFF2-40B4-BE49-F238E27FC236}">
                <a16:creationId xmlns:a16="http://schemas.microsoft.com/office/drawing/2014/main" id="{FFA73CA7-B1A2-3D8D-5357-B4D83777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100" y="2039937"/>
            <a:ext cx="4114799"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0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0" y="1187450"/>
            <a:ext cx="10312400" cy="5800725"/>
          </a:xfrm>
          <a:prstGeom prst="rect">
            <a:avLst/>
          </a:prstGeom>
        </p:spPr>
      </p:pic>
      <p:sp>
        <p:nvSpPr>
          <p:cNvPr id="3" name="TextBox 2">
            <a:extLst>
              <a:ext uri="{FF2B5EF4-FFF2-40B4-BE49-F238E27FC236}">
                <a16:creationId xmlns:a16="http://schemas.microsoft.com/office/drawing/2014/main" id="{5280880F-68FC-BAED-FB84-D316A0480D60}"/>
              </a:ext>
            </a:extLst>
          </p:cNvPr>
          <p:cNvSpPr txBox="1"/>
          <p:nvPr/>
        </p:nvSpPr>
        <p:spPr>
          <a:xfrm>
            <a:off x="1957599" y="152826"/>
            <a:ext cx="6778202" cy="830997"/>
          </a:xfrm>
          <a:prstGeom prst="rect">
            <a:avLst/>
          </a:prstGeom>
          <a:noFill/>
        </p:spPr>
        <p:txBody>
          <a:bodyPr wrap="none" rtlCol="0">
            <a:spAutoFit/>
          </a:bodyPr>
          <a:lstStyle/>
          <a:p>
            <a:r>
              <a:rPr lang="en-IN" sz="4800" dirty="0">
                <a:latin typeface="Calibri" panose="020F0502020204030204" pitchFamily="34" charset="0"/>
                <a:ea typeface="Calibri" panose="020F0502020204030204" pitchFamily="34" charset="0"/>
                <a:cs typeface="Calibri" panose="020F0502020204030204" pitchFamily="34" charset="0"/>
              </a:rPr>
              <a:t>BUSINESS REQUIREMENT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0" y="877887"/>
            <a:ext cx="10312400" cy="5800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0" y="877887"/>
            <a:ext cx="10312400" cy="5800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0" y="1263650"/>
            <a:ext cx="10312400" cy="5800725"/>
          </a:xfrm>
          <a:prstGeom prst="rect">
            <a:avLst/>
          </a:prstGeom>
        </p:spPr>
      </p:pic>
      <p:sp>
        <p:nvSpPr>
          <p:cNvPr id="3" name="TextBox 2">
            <a:extLst>
              <a:ext uri="{FF2B5EF4-FFF2-40B4-BE49-F238E27FC236}">
                <a16:creationId xmlns:a16="http://schemas.microsoft.com/office/drawing/2014/main" id="{14A51F50-3B4F-BA3A-C3E0-1EF4E43102EC}"/>
              </a:ext>
            </a:extLst>
          </p:cNvPr>
          <p:cNvSpPr txBox="1"/>
          <p:nvPr/>
        </p:nvSpPr>
        <p:spPr>
          <a:xfrm>
            <a:off x="2982755" y="120650"/>
            <a:ext cx="4727897" cy="923330"/>
          </a:xfrm>
          <a:prstGeom prst="rect">
            <a:avLst/>
          </a:prstGeom>
          <a:noFill/>
        </p:spPr>
        <p:txBody>
          <a:bodyPr wrap="none" rtlCol="0">
            <a:spAutoFit/>
          </a:bodyPr>
          <a:lstStyle/>
          <a:p>
            <a:pPr algn="just"/>
            <a:r>
              <a:rPr lang="en-IN" sz="5400" dirty="0">
                <a:latin typeface="Calibri" panose="020F0502020204030204" pitchFamily="34" charset="0"/>
                <a:ea typeface="Calibri" panose="020F0502020204030204" pitchFamily="34" charset="0"/>
                <a:cs typeface="Calibri" panose="020F0502020204030204" pitchFamily="34" charset="0"/>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4344566" y="196850"/>
            <a:ext cx="2004267" cy="830997"/>
          </a:xfrm>
          <a:prstGeom prst="rect">
            <a:avLst/>
          </a:prstGeom>
          <a:noFill/>
        </p:spPr>
        <p:txBody>
          <a:bodyPr wrap="none" rtlCol="0">
            <a:sp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RESULT</a:t>
            </a:r>
          </a:p>
        </p:txBody>
      </p:sp>
      <p:pic>
        <p:nvPicPr>
          <p:cNvPr id="7" name="Picture 6">
            <a:extLst>
              <a:ext uri="{FF2B5EF4-FFF2-40B4-BE49-F238E27FC236}">
                <a16:creationId xmlns:a16="http://schemas.microsoft.com/office/drawing/2014/main" id="{13739EF1-BB4A-88B7-0282-64273D4ED490}"/>
              </a:ext>
            </a:extLst>
          </p:cNvPr>
          <p:cNvPicPr>
            <a:picLocks noChangeAspect="1"/>
          </p:cNvPicPr>
          <p:nvPr/>
        </p:nvPicPr>
        <p:blipFill>
          <a:blip r:embed="rId2"/>
          <a:srcRect l="1557"/>
          <a:stretch/>
        </p:blipFill>
        <p:spPr>
          <a:xfrm>
            <a:off x="126999" y="1420478"/>
            <a:ext cx="10439400" cy="5913518"/>
          </a:xfrm>
          <a:prstGeom prst="rect">
            <a:avLst/>
          </a:prstGeom>
        </p:spPr>
      </p:pic>
    </p:spTree>
    <p:extLst>
      <p:ext uri="{BB962C8B-B14F-4D97-AF65-F5344CB8AC3E}">
        <p14:creationId xmlns:p14="http://schemas.microsoft.com/office/powerpoint/2010/main" val="227760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21B8-EF34-F128-05CC-8D745E31417F}"/>
              </a:ext>
            </a:extLst>
          </p:cNvPr>
          <p:cNvSpPr txBox="1"/>
          <p:nvPr/>
        </p:nvSpPr>
        <p:spPr>
          <a:xfrm>
            <a:off x="1993900" y="654050"/>
            <a:ext cx="4655633" cy="830997"/>
          </a:xfrm>
          <a:prstGeom prst="rect">
            <a:avLst/>
          </a:prstGeom>
          <a:noFill/>
        </p:spPr>
        <p:txBody>
          <a:bodyPr wrap="none" rtlCol="0">
            <a:sp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INSIGHTS DRAWN</a:t>
            </a:r>
          </a:p>
        </p:txBody>
      </p:sp>
      <p:sp>
        <p:nvSpPr>
          <p:cNvPr id="2" name="TextBox 1">
            <a:extLst>
              <a:ext uri="{FF2B5EF4-FFF2-40B4-BE49-F238E27FC236}">
                <a16:creationId xmlns:a16="http://schemas.microsoft.com/office/drawing/2014/main" id="{3E70E342-D0E6-DE26-E616-0ECC37311DE0}"/>
              </a:ext>
            </a:extLst>
          </p:cNvPr>
          <p:cNvSpPr txBox="1"/>
          <p:nvPr/>
        </p:nvSpPr>
        <p:spPr>
          <a:xfrm>
            <a:off x="546100" y="2362627"/>
            <a:ext cx="9829799" cy="5909310"/>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Total Sales &amp; Average Sales</a:t>
            </a:r>
            <a:r>
              <a:rPr lang="en-US" dirty="0">
                <a:latin typeface="Calibri" panose="020F0502020204030204" pitchFamily="34" charset="0"/>
                <a:ea typeface="Calibri" panose="020F0502020204030204" pitchFamily="34" charset="0"/>
                <a:cs typeface="Calibri" panose="020F0502020204030204" pitchFamily="34" charset="0"/>
              </a:rPr>
              <a:t>: The dashboard highlights a total sales figure of $1.20M with an average sales value of $141 across all outlets. This suggests that the business is generating significant revenue but might need to analyze whether the average sale per transaction can be improved.</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Outlet Performance by Size &amp; Location</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Medium-size outlets</a:t>
            </a:r>
            <a:r>
              <a:rPr lang="en-US" dirty="0">
                <a:latin typeface="Calibri" panose="020F0502020204030204" pitchFamily="34" charset="0"/>
                <a:ea typeface="Calibri" panose="020F0502020204030204" pitchFamily="34" charset="0"/>
                <a:cs typeface="Calibri" panose="020F0502020204030204" pitchFamily="34" charset="0"/>
              </a:rPr>
              <a:t> contribute the most to sales ($507.9K), followed by small-sized outlets ($444.7K). High-size outlets have lower sales ($248.9K), which suggests the need to assess whether high-size outlets are underperforming due to their size, location, or because they are newly established .</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Tier 3 locations</a:t>
            </a:r>
            <a:r>
              <a:rPr lang="en-US" dirty="0">
                <a:latin typeface="Calibri" panose="020F0502020204030204" pitchFamily="34" charset="0"/>
                <a:ea typeface="Calibri" panose="020F0502020204030204" pitchFamily="34" charset="0"/>
                <a:cs typeface="Calibri" panose="020F0502020204030204" pitchFamily="34" charset="0"/>
              </a:rPr>
              <a:t> generate the most sales ($472.1K), followed by Tier 2 ($393.1K) and Tier 1 ($336.4K). This indicates that Tier 3 outlets are the most profitable, which could lead to opportunities for expansion in such locations.</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1" dirty="0">
                <a:latin typeface="Calibri" panose="020F0502020204030204" pitchFamily="34" charset="0"/>
                <a:ea typeface="Calibri" panose="020F0502020204030204" pitchFamily="34" charset="0"/>
                <a:cs typeface="Calibri" panose="020F0502020204030204" pitchFamily="34" charset="0"/>
              </a:rPr>
              <a:t>Sales by Item Type</a:t>
            </a:r>
            <a:r>
              <a:rPr lang="en-US" dirty="0">
                <a:latin typeface="Calibri" panose="020F0502020204030204" pitchFamily="34" charset="0"/>
                <a:ea typeface="Calibri" panose="020F0502020204030204" pitchFamily="34" charset="0"/>
                <a:cs typeface="Calibri" panose="020F0502020204030204" pitchFamily="34" charset="0"/>
              </a:rPr>
              <a:t>: The item types that contribute the most to total sales include:</a:t>
            </a:r>
          </a:p>
          <a:p>
            <a:pPr marL="742950" lvl="1" indent="-285750">
              <a:buFont typeface="Wingdings" panose="05000000000000000000" pitchFamily="2" charset="2"/>
              <a:buChar char="§"/>
            </a:pPr>
            <a:r>
              <a:rPr lang="en-US" b="1" dirty="0">
                <a:latin typeface="Calibri" panose="020F0502020204030204" pitchFamily="34" charset="0"/>
                <a:ea typeface="Calibri" panose="020F0502020204030204" pitchFamily="34" charset="0"/>
                <a:cs typeface="Calibri" panose="020F0502020204030204" pitchFamily="34" charset="0"/>
              </a:rPr>
              <a:t>Fruits and Vegetables</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Snack Foods</a:t>
            </a:r>
            <a:r>
              <a:rPr lang="en-US" dirty="0">
                <a:latin typeface="Calibri" panose="020F0502020204030204" pitchFamily="34" charset="0"/>
                <a:ea typeface="Calibri" panose="020F0502020204030204" pitchFamily="34" charset="0"/>
                <a:cs typeface="Calibri" panose="020F0502020204030204" pitchFamily="34" charset="0"/>
              </a:rPr>
              <a:t> both generate $0.18M each, followed by </a:t>
            </a:r>
            <a:r>
              <a:rPr lang="en-US" b="1" dirty="0">
                <a:latin typeface="Calibri" panose="020F0502020204030204" pitchFamily="34" charset="0"/>
                <a:ea typeface="Calibri" panose="020F0502020204030204" pitchFamily="34" charset="0"/>
                <a:cs typeface="Calibri" panose="020F0502020204030204" pitchFamily="34" charset="0"/>
              </a:rPr>
              <a:t>Household Items</a:t>
            </a:r>
            <a:r>
              <a:rPr lang="en-US" dirty="0">
                <a:latin typeface="Calibri" panose="020F0502020204030204" pitchFamily="34" charset="0"/>
                <a:ea typeface="Calibri" panose="020F0502020204030204" pitchFamily="34" charset="0"/>
                <a:cs typeface="Calibri" panose="020F0502020204030204" pitchFamily="34" charset="0"/>
              </a:rPr>
              <a:t> at $0.14M. These categories are top performers, suggesting a focus on stocking and promoting these items further.</a:t>
            </a:r>
          </a:p>
          <a:p>
            <a:pPr marL="285750" indent="-285750">
              <a:buFont typeface="Wingdings" panose="05000000000000000000" pitchFamily="2" charset="2"/>
              <a:buChar char="v"/>
            </a:pPr>
            <a:endParaRPr lang="en-US" dirty="0"/>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pic>
        <p:nvPicPr>
          <p:cNvPr id="5" name="Picture 4">
            <a:extLst>
              <a:ext uri="{FF2B5EF4-FFF2-40B4-BE49-F238E27FC236}">
                <a16:creationId xmlns:a16="http://schemas.microsoft.com/office/drawing/2014/main" id="{7A262AEB-9C86-FEF3-37DA-4BA6DB22D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500" y="44450"/>
            <a:ext cx="2819400" cy="2184827"/>
          </a:xfrm>
          <a:prstGeom prst="rect">
            <a:avLst/>
          </a:prstGeom>
        </p:spPr>
      </p:pic>
    </p:spTree>
    <p:extLst>
      <p:ext uri="{BB962C8B-B14F-4D97-AF65-F5344CB8AC3E}">
        <p14:creationId xmlns:p14="http://schemas.microsoft.com/office/powerpoint/2010/main" val="30475303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74</TotalTime>
  <Words>782</Words>
  <Application>Microsoft Office PowerPoint</Application>
  <PresentationFormat>Custom</PresentationFormat>
  <Paragraphs>63</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Anurag Srivastava</dc:creator>
  <cp:lastModifiedBy>Anurag Srivastava</cp:lastModifiedBy>
  <cp:revision>1</cp:revision>
  <dcterms:created xsi:type="dcterms:W3CDTF">2024-09-30T21:11:44Z</dcterms:created>
  <dcterms:modified xsi:type="dcterms:W3CDTF">2024-09-30T22:26:49Z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2024-09-30T00:00:00Z</vt:filetime>
  </property>
  <property fmtid="{D5CDD505-2E9C-101B-9397-08002B2CF9AE}" pid="3" name="Producer">
    <vt:lpwstr>3-Heights(TM) PDF Security Shell 4.8.25.2 (http://www.pdf-tools.com)</vt:lpwstr>
  </property>
</Properties>
</file>