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Algerian" panose="04020705040A02060702" pitchFamily="82" charset="0"/>
      <p:regular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FEFEFE"/>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0"/>
              </a:spcAft>
              <a:buSzPts val="1200"/>
              <a:buNone/>
              <a:defRPr>
                <a:solidFill>
                  <a:schemeClr val="lt1"/>
                </a:solidFill>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EFEFE"/>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FEFEFE"/>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0"/>
              </a:spcAft>
              <a:buSzPts val="1400"/>
              <a:buNone/>
              <a:defRPr sz="1400">
                <a:solidFill>
                  <a:schemeClr val="lt1"/>
                </a:solidFill>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EFEFE"/>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FEFEFE"/>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FEFEFE"/>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0"/>
              </a:spcAft>
              <a:buSzPts val="1400"/>
              <a:buNone/>
              <a:defRPr sz="1400">
                <a:solidFill>
                  <a:schemeClr val="lt1"/>
                </a:solidFill>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EFEFE"/>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FEFEFE"/>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EFEFE"/>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FEFEFE"/>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EFEFE"/>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FEFEFE"/>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5" name="Google Shape;55;p4"/>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 name="Google Shape;56;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FEFEFE"/>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0"/>
              </a:spcAft>
              <a:buSzPts val="1400"/>
              <a:buNone/>
              <a:defRPr sz="1400">
                <a:solidFill>
                  <a:schemeClr val="lt1"/>
                </a:solidFill>
              </a:defRPr>
            </a:lvl9pPr>
          </a:lstStyle>
          <a:p>
            <a:endParaRPr/>
          </a:p>
        </p:txBody>
      </p:sp>
      <p:sp>
        <p:nvSpPr>
          <p:cNvPr id="68" name="Google Shape;68;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5" name="Google Shape;75;p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6" name="Google Shape;76;p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7" name="Google Shape;77;p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8" name="Google Shape;78;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FEFEFE"/>
                </a:solidFill>
                <a:latin typeface="Century Gothic"/>
                <a:ea typeface="Century Gothic"/>
                <a:cs typeface="Century Gothic"/>
                <a:sym typeface="Century Gothic"/>
              </a:defRPr>
            </a:lvl9pPr>
          </a:lstStyle>
          <a:p>
            <a:endParaRPr/>
          </a:p>
        </p:txBody>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39A2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30"/>
            <a:ext cx="2356674" cy="6853283"/>
            <a:chOff x="6627813" y="195452"/>
            <a:chExt cx="1952625" cy="5678299"/>
          </a:xfrm>
        </p:grpSpPr>
        <p:sp>
          <p:nvSpPr>
            <p:cNvPr id="20" name="Google Shape;20;p1"/>
            <p:cNvSpPr/>
            <p:nvPr/>
          </p:nvSpPr>
          <p:spPr>
            <a:xfrm>
              <a:off x="6627813" y="19545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549286" y="1956619"/>
            <a:ext cx="7766936" cy="150433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4000"/>
              <a:buFont typeface="Times New Roman"/>
              <a:buNone/>
            </a:pPr>
            <a:r>
              <a:rPr lang="en-IN" sz="4000" b="1">
                <a:solidFill>
                  <a:schemeClr val="accent1"/>
                </a:solidFill>
                <a:latin typeface="Times New Roman"/>
                <a:ea typeface="Times New Roman"/>
                <a:cs typeface="Times New Roman"/>
                <a:sym typeface="Times New Roman"/>
              </a:rPr>
              <a:t>“MEASURE OBJECT DIMENSION FROM IMAGES”</a:t>
            </a:r>
            <a:endParaRPr sz="4000" b="1">
              <a:solidFill>
                <a:schemeClr val="accent1"/>
              </a:solidFill>
              <a:latin typeface="Times New Roman"/>
              <a:ea typeface="Times New Roman"/>
              <a:cs typeface="Times New Roman"/>
              <a:sym typeface="Times New Roman"/>
            </a:endParaRPr>
          </a:p>
        </p:txBody>
      </p:sp>
      <p:sp>
        <p:nvSpPr>
          <p:cNvPr id="165" name="Google Shape;165;p18"/>
          <p:cNvSpPr txBox="1">
            <a:spLocks noGrp="1"/>
          </p:cNvSpPr>
          <p:nvPr>
            <p:ph type="subTitle" idx="1"/>
          </p:nvPr>
        </p:nvSpPr>
        <p:spPr>
          <a:xfrm>
            <a:off x="4011561" y="5928852"/>
            <a:ext cx="7730338" cy="72321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400"/>
              <a:buNone/>
            </a:pPr>
            <a:r>
              <a:rPr lang="en-IN" sz="2400" b="1" dirty="0">
                <a:solidFill>
                  <a:schemeClr val="accent1"/>
                </a:solidFill>
                <a:latin typeface="Times New Roman"/>
                <a:ea typeface="Times New Roman"/>
                <a:cs typeface="Times New Roman"/>
                <a:sym typeface="Times New Roman"/>
              </a:rPr>
              <a:t>By –  Anurag Kumar Sahu</a:t>
            </a:r>
            <a:endParaRPr sz="2400" b="1"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1532000" y="220250"/>
            <a:ext cx="9889172" cy="5722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2400"/>
              <a:buFont typeface="Noto Sans Symbols"/>
              <a:buChar char="❑"/>
            </a:pPr>
            <a:r>
              <a:rPr lang="en-IN" sz="2400" b="1">
                <a:solidFill>
                  <a:schemeClr val="accent1"/>
                </a:solidFill>
                <a:latin typeface="Times New Roman"/>
                <a:ea typeface="Times New Roman"/>
                <a:cs typeface="Times New Roman"/>
                <a:sym typeface="Times New Roman"/>
              </a:rPr>
              <a:t>FIND CONTOURS, SORT CONTOURS, DRAW CONTOURS.</a:t>
            </a:r>
            <a:endParaRPr sz="2400" b="1">
              <a:solidFill>
                <a:schemeClr val="accent1"/>
              </a:solidFill>
              <a:latin typeface="Times New Roman"/>
              <a:ea typeface="Times New Roman"/>
              <a:cs typeface="Times New Roman"/>
              <a:sym typeface="Times New Roman"/>
            </a:endParaRPr>
          </a:p>
        </p:txBody>
      </p:sp>
      <p:sp>
        <p:nvSpPr>
          <p:cNvPr id="225" name="Google Shape;225;p27"/>
          <p:cNvSpPr txBox="1">
            <a:spLocks noGrp="1"/>
          </p:cNvSpPr>
          <p:nvPr>
            <p:ph type="body" idx="1"/>
          </p:nvPr>
        </p:nvSpPr>
        <p:spPr>
          <a:xfrm>
            <a:off x="1532000" y="662940"/>
            <a:ext cx="9972612" cy="605028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342900" algn="l" rtl="0">
              <a:spcBef>
                <a:spcPts val="1000"/>
              </a:spcBef>
              <a:spcAft>
                <a:spcPts val="0"/>
              </a:spcAft>
              <a:buSzPts val="1800"/>
              <a:buChar char="🠶"/>
            </a:pPr>
            <a:r>
              <a:rPr lang="en-IN">
                <a:solidFill>
                  <a:schemeClr val="accent1"/>
                </a:solidFill>
              </a:rPr>
              <a:t>Here, we’ll find contours(i.e, outlines) of  all the objects in our image starting from our referenced object. The contours returned by the cv2.findContours are unsorted and in a tuple format. </a:t>
            </a:r>
            <a:endParaRPr>
              <a:solidFill>
                <a:schemeClr val="accent1"/>
              </a:solidFill>
            </a:endParaRPr>
          </a:p>
          <a:p>
            <a:pPr marL="342900" lvl="0" indent="-342900" algn="l" rtl="0">
              <a:spcBef>
                <a:spcPts val="1000"/>
              </a:spcBef>
              <a:spcAft>
                <a:spcPts val="0"/>
              </a:spcAft>
              <a:buSzPts val="1800"/>
              <a:buChar char="🠶"/>
            </a:pPr>
            <a:r>
              <a:rPr lang="en-IN">
                <a:solidFill>
                  <a:schemeClr val="accent1"/>
                </a:solidFill>
              </a:rPr>
              <a:t>Imutils.grab_contour() grab the appropriate tuple value based on whether you’re using openCV2.4 , 3 , 4.</a:t>
            </a:r>
            <a:endParaRPr/>
          </a:p>
          <a:p>
            <a:pPr marL="342900" lvl="0" indent="-228600" algn="l" rtl="0">
              <a:spcBef>
                <a:spcPts val="1000"/>
              </a:spcBef>
              <a:spcAft>
                <a:spcPts val="0"/>
              </a:spcAft>
              <a:buSzPts val="1800"/>
              <a:buNone/>
            </a:pPr>
            <a:endParaRPr>
              <a:solidFill>
                <a:schemeClr val="accent1"/>
              </a:solidFill>
            </a:endParaRPr>
          </a:p>
          <a:p>
            <a:pPr marL="342900" lvl="0" indent="-228600" algn="l" rtl="0">
              <a:spcBef>
                <a:spcPts val="1000"/>
              </a:spcBef>
              <a:spcAft>
                <a:spcPts val="0"/>
              </a:spcAft>
              <a:buSzPts val="1800"/>
              <a:buNone/>
            </a:pPr>
            <a:endParaRPr>
              <a:solidFill>
                <a:schemeClr val="accent1"/>
              </a:solidFill>
            </a:endParaRPr>
          </a:p>
          <a:p>
            <a:pPr marL="342900" lvl="0" indent="-228600" algn="l" rtl="0">
              <a:spcBef>
                <a:spcPts val="1000"/>
              </a:spcBef>
              <a:spcAft>
                <a:spcPts val="0"/>
              </a:spcAft>
              <a:buSzPts val="1800"/>
              <a:buNone/>
            </a:pPr>
            <a:endParaRPr>
              <a:solidFill>
                <a:schemeClr val="accent1"/>
              </a:solidFill>
            </a:endParaRPr>
          </a:p>
          <a:p>
            <a:pPr marL="342900" lvl="0" indent="-228600" algn="l" rtl="0">
              <a:spcBef>
                <a:spcPts val="1000"/>
              </a:spcBef>
              <a:spcAft>
                <a:spcPts val="0"/>
              </a:spcAft>
              <a:buSzPts val="1800"/>
              <a:buNone/>
            </a:pPr>
            <a:endParaRPr>
              <a:solidFill>
                <a:schemeClr val="accent1"/>
              </a:solidFill>
            </a:endParaRPr>
          </a:p>
          <a:p>
            <a:pPr marL="342900" lvl="0" indent="-342900" algn="l" rtl="0">
              <a:spcBef>
                <a:spcPts val="1000"/>
              </a:spcBef>
              <a:spcAft>
                <a:spcPts val="0"/>
              </a:spcAft>
              <a:buSzPts val="1800"/>
              <a:buChar char="🠶"/>
            </a:pPr>
            <a:r>
              <a:rPr lang="en-IN">
                <a:solidFill>
                  <a:schemeClr val="accent1"/>
                </a:solidFill>
              </a:rPr>
              <a:t>We’ll sort our tuple of contours from left-to-right. This will help us to find our referenced object.</a:t>
            </a:r>
            <a:endParaRPr/>
          </a:p>
          <a:p>
            <a:pPr marL="342900" lvl="0" indent="-342900" algn="l" rtl="0">
              <a:spcBef>
                <a:spcPts val="1000"/>
              </a:spcBef>
              <a:spcAft>
                <a:spcPts val="0"/>
              </a:spcAft>
              <a:buSzPts val="1800"/>
              <a:buChar char="🠶"/>
            </a:pPr>
            <a:r>
              <a:rPr lang="en-IN">
                <a:solidFill>
                  <a:schemeClr val="accent1"/>
                </a:solidFill>
              </a:rPr>
              <a:t>Here, we’ll also initialize pixels_per_cm variable to None for further use.</a:t>
            </a:r>
            <a:endParaRPr/>
          </a:p>
          <a:p>
            <a:pPr marL="342900" lvl="0" indent="-228600" algn="l" rtl="0">
              <a:spcBef>
                <a:spcPts val="1000"/>
              </a:spcBef>
              <a:spcAft>
                <a:spcPts val="0"/>
              </a:spcAft>
              <a:buSzPts val="1800"/>
              <a:buNone/>
            </a:pPr>
            <a:endParaRPr>
              <a:solidFill>
                <a:schemeClr val="accent1"/>
              </a:solidFill>
            </a:endParaRPr>
          </a:p>
          <a:p>
            <a:pPr marL="342900" lvl="0" indent="-228600" algn="l" rtl="0">
              <a:spcBef>
                <a:spcPts val="1000"/>
              </a:spcBef>
              <a:spcAft>
                <a:spcPts val="0"/>
              </a:spcAft>
              <a:buSzPts val="1800"/>
              <a:buNone/>
            </a:pPr>
            <a:endParaRPr>
              <a:solidFill>
                <a:schemeClr val="accent1"/>
              </a:solidFill>
            </a:endParaRPr>
          </a:p>
          <a:p>
            <a:pPr marL="342900" lvl="0" indent="-228600" algn="l" rtl="0">
              <a:spcBef>
                <a:spcPts val="1000"/>
              </a:spcBef>
              <a:spcAft>
                <a:spcPts val="0"/>
              </a:spcAft>
              <a:buSzPts val="1800"/>
              <a:buNone/>
            </a:pPr>
            <a:endParaRPr>
              <a:solidFill>
                <a:schemeClr val="accent1"/>
              </a:solidFill>
            </a:endParaRPr>
          </a:p>
        </p:txBody>
      </p:sp>
      <p:pic>
        <p:nvPicPr>
          <p:cNvPr id="226" name="Google Shape;226;p27"/>
          <p:cNvPicPr preferRelativeResize="0"/>
          <p:nvPr/>
        </p:nvPicPr>
        <p:blipFill rotWithShape="1">
          <a:blip r:embed="rId3">
            <a:alphaModFix/>
          </a:blip>
          <a:srcRect/>
          <a:stretch/>
        </p:blipFill>
        <p:spPr>
          <a:xfrm>
            <a:off x="1532000" y="3378521"/>
            <a:ext cx="9099068" cy="998307"/>
          </a:xfrm>
          <a:prstGeom prst="rect">
            <a:avLst/>
          </a:prstGeom>
          <a:noFill/>
          <a:ln>
            <a:noFill/>
          </a:ln>
        </p:spPr>
      </p:pic>
      <p:pic>
        <p:nvPicPr>
          <p:cNvPr id="227" name="Google Shape;227;p27"/>
          <p:cNvPicPr preferRelativeResize="0"/>
          <p:nvPr/>
        </p:nvPicPr>
        <p:blipFill rotWithShape="1">
          <a:blip r:embed="rId4">
            <a:alphaModFix/>
          </a:blip>
          <a:srcRect/>
          <a:stretch/>
        </p:blipFill>
        <p:spPr>
          <a:xfrm>
            <a:off x="1532000" y="684803"/>
            <a:ext cx="8954276" cy="777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623060" y="187262"/>
            <a:ext cx="9637712" cy="55699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2400"/>
              <a:buFont typeface="Noto Sans Symbols"/>
              <a:buChar char="❑"/>
            </a:pPr>
            <a:r>
              <a:rPr lang="en-IN" sz="2400" b="1">
                <a:solidFill>
                  <a:schemeClr val="accent1"/>
                </a:solidFill>
                <a:latin typeface="Times New Roman"/>
                <a:ea typeface="Times New Roman"/>
                <a:cs typeface="Times New Roman"/>
                <a:sym typeface="Times New Roman"/>
              </a:rPr>
              <a:t>FIND CONTOURS, SORT CONTOURS, DRAW CONTOURS.</a:t>
            </a:r>
            <a:endParaRPr/>
          </a:p>
        </p:txBody>
      </p:sp>
      <p:sp>
        <p:nvSpPr>
          <p:cNvPr id="233" name="Google Shape;233;p28"/>
          <p:cNvSpPr txBox="1">
            <a:spLocks noGrp="1"/>
          </p:cNvSpPr>
          <p:nvPr>
            <p:ph type="body" idx="1"/>
          </p:nvPr>
        </p:nvSpPr>
        <p:spPr>
          <a:xfrm>
            <a:off x="1623060" y="902824"/>
            <a:ext cx="9881552" cy="5008397"/>
          </a:xfrm>
          <a:prstGeom prst="rect">
            <a:avLst/>
          </a:prstGeom>
          <a:noFill/>
          <a:ln>
            <a:noFill/>
          </a:ln>
        </p:spPr>
        <p:txBody>
          <a:bodyPr spcFirstLastPara="1" wrap="square" lIns="91425" tIns="45700" rIns="91425" bIns="45700" anchor="t" anchorCtr="0">
            <a:noAutofit/>
          </a:bodyPr>
          <a:lstStyle/>
          <a:p>
            <a:pPr marL="342900" lvl="0" indent="-228600" algn="l" rtl="0">
              <a:lnSpc>
                <a:spcPct val="90000"/>
              </a:lnSpc>
              <a:spcBef>
                <a:spcPts val="0"/>
              </a:spcBef>
              <a:spcAft>
                <a:spcPts val="0"/>
              </a:spcAft>
              <a:buSzPts val="1800"/>
              <a:buNone/>
            </a:pPr>
            <a:endParaRPr/>
          </a:p>
          <a:p>
            <a:pPr marL="342900" lvl="0" indent="-228600" algn="l" rtl="0">
              <a:lnSpc>
                <a:spcPct val="90000"/>
              </a:lnSpc>
              <a:spcBef>
                <a:spcPts val="1000"/>
              </a:spcBef>
              <a:spcAft>
                <a:spcPts val="0"/>
              </a:spcAft>
              <a:buSzPts val="1800"/>
              <a:buNone/>
            </a:pPr>
            <a:endParaRPr/>
          </a:p>
          <a:p>
            <a:pPr marL="342900" lvl="0" indent="-228600" algn="l" rtl="0">
              <a:lnSpc>
                <a:spcPct val="90000"/>
              </a:lnSpc>
              <a:spcBef>
                <a:spcPts val="1000"/>
              </a:spcBef>
              <a:spcAft>
                <a:spcPts val="0"/>
              </a:spcAft>
              <a:buSzPts val="1800"/>
              <a:buNone/>
            </a:pPr>
            <a:endParaRPr/>
          </a:p>
          <a:p>
            <a:pPr marL="342900" lvl="0" indent="-342900" algn="l" rtl="0">
              <a:lnSpc>
                <a:spcPct val="90000"/>
              </a:lnSpc>
              <a:spcBef>
                <a:spcPts val="1000"/>
              </a:spcBef>
              <a:spcAft>
                <a:spcPts val="0"/>
              </a:spcAft>
              <a:buSzPts val="1800"/>
              <a:buChar char="🠶"/>
            </a:pPr>
            <a:r>
              <a:rPr lang="en-IN">
                <a:solidFill>
                  <a:schemeClr val="accent1"/>
                </a:solidFill>
              </a:rPr>
              <a:t>Here, we’ll iterate over the sorted contours individually and check the contour’s area is less than the 100 then continue to execute the below code of lines. Otherwise discard that region.</a:t>
            </a:r>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342900" algn="l" rtl="0">
              <a:lnSpc>
                <a:spcPct val="90000"/>
              </a:lnSpc>
              <a:spcBef>
                <a:spcPts val="1000"/>
              </a:spcBef>
              <a:spcAft>
                <a:spcPts val="0"/>
              </a:spcAft>
              <a:buSzPts val="1800"/>
              <a:buChar char="🠶"/>
            </a:pPr>
            <a:r>
              <a:rPr lang="en-IN">
                <a:solidFill>
                  <a:schemeClr val="accent1"/>
                </a:solidFill>
              </a:rPr>
              <a:t>Here, cv2.minAreaRect() accepts individual contours on each iteration and it will return a 2D box structure with minimum area but to draw the box we’ll need it’s corner points. These corner points can be achieved by cv2.boxPoints() and we’ll covert boxpoints from float to int</a:t>
            </a:r>
            <a:endParaRPr>
              <a:solidFill>
                <a:schemeClr val="accent1"/>
              </a:solidFill>
            </a:endParaRPr>
          </a:p>
          <a:p>
            <a:pPr marL="0" lvl="0" indent="0" algn="l" rtl="0">
              <a:lnSpc>
                <a:spcPct val="90000"/>
              </a:lnSpc>
              <a:spcBef>
                <a:spcPts val="1000"/>
              </a:spcBef>
              <a:spcAft>
                <a:spcPts val="0"/>
              </a:spcAft>
              <a:buSzPts val="1800"/>
              <a:buNone/>
            </a:pPr>
            <a:r>
              <a:rPr lang="en-IN">
                <a:solidFill>
                  <a:schemeClr val="accent1"/>
                </a:solidFill>
              </a:rPr>
              <a:t>      </a:t>
            </a: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342900" lvl="0" indent="-228600" algn="l" rtl="0">
              <a:lnSpc>
                <a:spcPct val="90000"/>
              </a:lnSpc>
              <a:spcBef>
                <a:spcPts val="1000"/>
              </a:spcBef>
              <a:spcAft>
                <a:spcPts val="0"/>
              </a:spcAft>
              <a:buSzPts val="1800"/>
              <a:buNone/>
            </a:pPr>
            <a:endParaRPr>
              <a:solidFill>
                <a:schemeClr val="accent1"/>
              </a:solidFill>
            </a:endParaRPr>
          </a:p>
          <a:p>
            <a:pPr marL="0" lvl="0" indent="0" algn="l" rtl="0">
              <a:lnSpc>
                <a:spcPct val="90000"/>
              </a:lnSpc>
              <a:spcBef>
                <a:spcPts val="1000"/>
              </a:spcBef>
              <a:spcAft>
                <a:spcPts val="0"/>
              </a:spcAft>
              <a:buSzPts val="1800"/>
              <a:buNone/>
            </a:pPr>
            <a:endParaRPr/>
          </a:p>
        </p:txBody>
      </p:sp>
      <p:pic>
        <p:nvPicPr>
          <p:cNvPr id="234" name="Google Shape;234;p28"/>
          <p:cNvPicPr preferRelativeResize="0"/>
          <p:nvPr/>
        </p:nvPicPr>
        <p:blipFill rotWithShape="1">
          <a:blip r:embed="rId3">
            <a:alphaModFix/>
          </a:blip>
          <a:srcRect/>
          <a:stretch/>
        </p:blipFill>
        <p:spPr>
          <a:xfrm>
            <a:off x="1623060" y="902824"/>
            <a:ext cx="6561389" cy="1127858"/>
          </a:xfrm>
          <a:prstGeom prst="rect">
            <a:avLst/>
          </a:prstGeom>
          <a:noFill/>
          <a:ln>
            <a:noFill/>
          </a:ln>
        </p:spPr>
      </p:pic>
      <p:pic>
        <p:nvPicPr>
          <p:cNvPr id="235" name="Google Shape;235;p28"/>
          <p:cNvPicPr preferRelativeResize="0"/>
          <p:nvPr/>
        </p:nvPicPr>
        <p:blipFill rotWithShape="1">
          <a:blip r:embed="rId4">
            <a:alphaModFix/>
          </a:blip>
          <a:srcRect/>
          <a:stretch/>
        </p:blipFill>
        <p:spPr>
          <a:xfrm>
            <a:off x="1623060" y="2829660"/>
            <a:ext cx="6172735" cy="1493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553499" y="216311"/>
            <a:ext cx="9842960" cy="5407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accent1"/>
              </a:buClr>
              <a:buSzPts val="2400"/>
              <a:buFont typeface="Noto Sans Symbols"/>
              <a:buChar char="❑"/>
            </a:pPr>
            <a:r>
              <a:rPr lang="en-IN" sz="2400" b="1">
                <a:solidFill>
                  <a:schemeClr val="accent1"/>
                </a:solidFill>
                <a:latin typeface="Times New Roman"/>
                <a:ea typeface="Times New Roman"/>
                <a:cs typeface="Times New Roman"/>
                <a:sym typeface="Times New Roman"/>
              </a:rPr>
              <a:t>FIND CONTOURS, SORT CONTOURS, DRAW CONTOURS</a:t>
            </a:r>
            <a:endParaRPr sz="2400"/>
          </a:p>
        </p:txBody>
      </p:sp>
      <p:sp>
        <p:nvSpPr>
          <p:cNvPr id="241" name="Google Shape;241;p29"/>
          <p:cNvSpPr txBox="1">
            <a:spLocks noGrp="1"/>
          </p:cNvSpPr>
          <p:nvPr>
            <p:ph type="body" idx="1"/>
          </p:nvPr>
        </p:nvSpPr>
        <p:spPr>
          <a:xfrm>
            <a:off x="1553499" y="757085"/>
            <a:ext cx="10451688" cy="593868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342900" algn="l" rtl="0">
              <a:spcBef>
                <a:spcPts val="1000"/>
              </a:spcBef>
              <a:spcAft>
                <a:spcPts val="0"/>
              </a:spcAft>
              <a:buSzPts val="1800"/>
              <a:buChar char="🠶"/>
            </a:pPr>
            <a:r>
              <a:rPr lang="en-IN">
                <a:solidFill>
                  <a:schemeClr val="accent1"/>
                </a:solidFill>
              </a:rPr>
              <a:t>Here, we’ll sort our boxpoints in clockwise direction with the help of perspective.order_points() in each iteration</a:t>
            </a:r>
            <a:endParaRPr/>
          </a:p>
          <a:p>
            <a:pPr marL="342900" lvl="0" indent="-342900" algn="l" rtl="0">
              <a:spcBef>
                <a:spcPts val="1000"/>
              </a:spcBef>
              <a:spcAft>
                <a:spcPts val="0"/>
              </a:spcAft>
              <a:buSzPts val="1800"/>
              <a:buChar char="🠶"/>
            </a:pPr>
            <a:r>
              <a:rPr lang="en-IN">
                <a:solidFill>
                  <a:schemeClr val="accent1"/>
                </a:solidFill>
              </a:rPr>
              <a:t>Then, we’ll draw our contours(black colour) with the help cv2.drawContours in each iteration.</a:t>
            </a:r>
            <a:endParaRPr/>
          </a:p>
          <a:p>
            <a:pPr marL="342900" lvl="0" indent="-342900" algn="l" rtl="0">
              <a:spcBef>
                <a:spcPts val="1000"/>
              </a:spcBef>
              <a:spcAft>
                <a:spcPts val="0"/>
              </a:spcAft>
              <a:buSzPts val="1800"/>
              <a:buChar char="🠶"/>
            </a:pPr>
            <a:r>
              <a:rPr lang="en-IN">
                <a:solidFill>
                  <a:schemeClr val="accent1"/>
                </a:solidFill>
              </a:rPr>
              <a:t>Then, we’ll iterate over the BoxPoints to draw small circles(red colour) as a vertices of our box in clockwise direction.</a:t>
            </a:r>
            <a:endParaRPr/>
          </a:p>
          <a:p>
            <a:pPr marL="0" lvl="0" indent="0" algn="l" rtl="0">
              <a:spcBef>
                <a:spcPts val="1000"/>
              </a:spcBef>
              <a:spcAft>
                <a:spcPts val="0"/>
              </a:spcAft>
              <a:buSzPts val="1800"/>
              <a:buNone/>
            </a:pPr>
            <a:endParaRPr/>
          </a:p>
        </p:txBody>
      </p:sp>
      <p:pic>
        <p:nvPicPr>
          <p:cNvPr id="242" name="Google Shape;242;p29"/>
          <p:cNvPicPr preferRelativeResize="0"/>
          <p:nvPr/>
        </p:nvPicPr>
        <p:blipFill rotWithShape="1">
          <a:blip r:embed="rId3">
            <a:alphaModFix/>
          </a:blip>
          <a:srcRect/>
          <a:stretch/>
        </p:blipFill>
        <p:spPr>
          <a:xfrm>
            <a:off x="1553499" y="757085"/>
            <a:ext cx="8451312" cy="25148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1641987" y="54078"/>
            <a:ext cx="9862625" cy="6636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accent1"/>
              </a:buClr>
              <a:buSzPts val="2800"/>
              <a:buFont typeface="Noto Sans Symbols"/>
              <a:buChar char="❑"/>
            </a:pPr>
            <a:r>
              <a:rPr lang="en-IN" sz="2800" b="1">
                <a:solidFill>
                  <a:schemeClr val="accent1"/>
                </a:solidFill>
                <a:latin typeface="Times New Roman"/>
                <a:ea typeface="Times New Roman"/>
                <a:cs typeface="Times New Roman"/>
                <a:sym typeface="Times New Roman"/>
              </a:rPr>
              <a:t>FIND &amp; DRAW MIDPOINTS ON THE CONTOUR EDGE</a:t>
            </a:r>
            <a:endParaRPr/>
          </a:p>
        </p:txBody>
      </p:sp>
      <p:sp>
        <p:nvSpPr>
          <p:cNvPr id="248" name="Google Shape;248;p30"/>
          <p:cNvSpPr txBox="1">
            <a:spLocks noGrp="1"/>
          </p:cNvSpPr>
          <p:nvPr>
            <p:ph type="body" idx="1"/>
          </p:nvPr>
        </p:nvSpPr>
        <p:spPr>
          <a:xfrm>
            <a:off x="1641987" y="953729"/>
            <a:ext cx="10225548" cy="5751871"/>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0" lvl="0" indent="0" algn="l" rtl="0">
              <a:spcBef>
                <a:spcPts val="1000"/>
              </a:spcBef>
              <a:spcAft>
                <a:spcPts val="0"/>
              </a:spcAft>
              <a:buSzPts val="1800"/>
              <a:buNone/>
            </a:pPr>
            <a:endParaRPr/>
          </a:p>
          <a:p>
            <a:pPr marL="342900" lvl="0" indent="-342900" algn="l" rtl="0">
              <a:spcBef>
                <a:spcPts val="1000"/>
              </a:spcBef>
              <a:spcAft>
                <a:spcPts val="0"/>
              </a:spcAft>
              <a:buSzPts val="1800"/>
              <a:buChar char="🠶"/>
            </a:pPr>
            <a:r>
              <a:rPr lang="en-IN">
                <a:solidFill>
                  <a:schemeClr val="accent1"/>
                </a:solidFill>
              </a:rPr>
              <a:t>From BoxPoints extract all the coordinates and store them into tl, tr, bl ,br variables.</a:t>
            </a:r>
            <a:endParaRPr/>
          </a:p>
          <a:p>
            <a:pPr marL="342900" lvl="0" indent="-342900" algn="l" rtl="0">
              <a:spcBef>
                <a:spcPts val="1000"/>
              </a:spcBef>
              <a:spcAft>
                <a:spcPts val="0"/>
              </a:spcAft>
              <a:buSzPts val="1800"/>
              <a:buChar char="🠶"/>
            </a:pPr>
            <a:r>
              <a:rPr lang="en-IN">
                <a:solidFill>
                  <a:schemeClr val="accent1"/>
                </a:solidFill>
              </a:rPr>
              <a:t>Pass tl, tr into the midpoints function to get the coordinates of the midpoints on the contour edge.</a:t>
            </a:r>
            <a:endParaRPr/>
          </a:p>
          <a:p>
            <a:pPr marL="342900" lvl="0" indent="-342900" algn="l" rtl="0">
              <a:spcBef>
                <a:spcPts val="1000"/>
              </a:spcBef>
              <a:spcAft>
                <a:spcPts val="0"/>
              </a:spcAft>
              <a:buSzPts val="1800"/>
              <a:buChar char="🠶"/>
            </a:pPr>
            <a:r>
              <a:rPr lang="en-IN">
                <a:solidFill>
                  <a:schemeClr val="accent1"/>
                </a:solidFill>
              </a:rPr>
              <a:t>Follow same procedure for bl, br &amp; tl, bl &amp; tr, br to get all respective coordinates of midpoint on the contour edge.</a:t>
            </a:r>
            <a:endParaRPr/>
          </a:p>
          <a:p>
            <a:pPr marL="342900" lvl="0" indent="-342900" algn="l" rtl="0">
              <a:spcBef>
                <a:spcPts val="1000"/>
              </a:spcBef>
              <a:spcAft>
                <a:spcPts val="0"/>
              </a:spcAft>
              <a:buSzPts val="1800"/>
              <a:buChar char="🠶"/>
            </a:pPr>
            <a:r>
              <a:rPr lang="en-IN">
                <a:solidFill>
                  <a:schemeClr val="accent1"/>
                </a:solidFill>
              </a:rPr>
              <a:t>Apply cv2.cirlcle function to draw a circle(blue colour) on the each midpoint.</a:t>
            </a:r>
            <a:endParaRPr/>
          </a:p>
          <a:p>
            <a:pPr marL="342900" lvl="0" indent="-228600" algn="l" rtl="0">
              <a:spcBef>
                <a:spcPts val="1000"/>
              </a:spcBef>
              <a:spcAft>
                <a:spcPts val="0"/>
              </a:spcAft>
              <a:buSzPts val="1800"/>
              <a:buNone/>
            </a:pPr>
            <a:endParaRPr>
              <a:solidFill>
                <a:schemeClr val="accent1"/>
              </a:solidFill>
            </a:endParaRPr>
          </a:p>
        </p:txBody>
      </p:sp>
      <p:pic>
        <p:nvPicPr>
          <p:cNvPr id="249" name="Google Shape;249;p30"/>
          <p:cNvPicPr preferRelativeResize="0"/>
          <p:nvPr/>
        </p:nvPicPr>
        <p:blipFill rotWithShape="1">
          <a:blip r:embed="rId3">
            <a:alphaModFix/>
          </a:blip>
          <a:srcRect/>
          <a:stretch/>
        </p:blipFill>
        <p:spPr>
          <a:xfrm>
            <a:off x="1641987" y="953729"/>
            <a:ext cx="7285351" cy="346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1553497" y="139340"/>
            <a:ext cx="10402529" cy="932377"/>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2520"/>
              <a:buFont typeface="Noto Sans Symbols"/>
              <a:buChar char="❑"/>
            </a:pPr>
            <a:r>
              <a:rPr lang="en-IN" sz="2520" b="1">
                <a:solidFill>
                  <a:schemeClr val="accent1"/>
                </a:solidFill>
              </a:rPr>
              <a:t>Draw line B/W midpoints &amp; apply Euclidean function to calculate distance B/W the midpoints.</a:t>
            </a:r>
            <a:endParaRPr/>
          </a:p>
        </p:txBody>
      </p:sp>
      <p:sp>
        <p:nvSpPr>
          <p:cNvPr id="255" name="Google Shape;255;p31"/>
          <p:cNvSpPr txBox="1">
            <a:spLocks noGrp="1"/>
          </p:cNvSpPr>
          <p:nvPr>
            <p:ph type="body" idx="1"/>
          </p:nvPr>
        </p:nvSpPr>
        <p:spPr>
          <a:xfrm>
            <a:off x="1651819" y="973394"/>
            <a:ext cx="10373033" cy="5712541"/>
          </a:xfrm>
          <a:prstGeom prst="rect">
            <a:avLst/>
          </a:prstGeom>
          <a:noFill/>
          <a:ln>
            <a:noFill/>
          </a:ln>
        </p:spPr>
        <p:txBody>
          <a:bodyPr spcFirstLastPara="1" wrap="square" lIns="91425" tIns="45700" rIns="91425" bIns="45700" anchor="t" anchorCtr="0">
            <a:noAutofit/>
          </a:bodyPr>
          <a:lstStyle/>
          <a:p>
            <a:pPr marL="342900" lvl="0" indent="-262890" algn="l" rtl="0">
              <a:lnSpc>
                <a:spcPct val="80000"/>
              </a:lnSpc>
              <a:spcBef>
                <a:spcPts val="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262890" algn="l" rtl="0">
              <a:lnSpc>
                <a:spcPct val="80000"/>
              </a:lnSpc>
              <a:spcBef>
                <a:spcPts val="1000"/>
              </a:spcBef>
              <a:spcAft>
                <a:spcPts val="0"/>
              </a:spcAft>
              <a:buSzPts val="1260"/>
              <a:buNone/>
            </a:pPr>
            <a:endParaRPr sz="1260"/>
          </a:p>
          <a:p>
            <a:pPr marL="342900" lvl="0" indent="-342900" algn="l" rtl="0">
              <a:lnSpc>
                <a:spcPct val="80000"/>
              </a:lnSpc>
              <a:spcBef>
                <a:spcPts val="1000"/>
              </a:spcBef>
              <a:spcAft>
                <a:spcPts val="0"/>
              </a:spcAft>
              <a:buSzPts val="1540"/>
              <a:buChar char="🠶"/>
            </a:pPr>
            <a:r>
              <a:rPr lang="en-IN" sz="1540">
                <a:solidFill>
                  <a:schemeClr val="accent1"/>
                </a:solidFill>
              </a:rPr>
              <a:t>Here, with cv2.line() we’ll draw line(Pink colour) b/w  blue midpoints .</a:t>
            </a:r>
            <a:endParaRPr/>
          </a:p>
          <a:p>
            <a:pPr marL="342900" lvl="0" indent="-342900" algn="l" rtl="0">
              <a:lnSpc>
                <a:spcPct val="80000"/>
              </a:lnSpc>
              <a:spcBef>
                <a:spcPts val="1000"/>
              </a:spcBef>
              <a:spcAft>
                <a:spcPts val="0"/>
              </a:spcAft>
              <a:buSzPts val="1540"/>
              <a:buChar char="🠶"/>
            </a:pPr>
            <a:r>
              <a:rPr lang="en-IN" sz="1540">
                <a:solidFill>
                  <a:schemeClr val="accent1"/>
                </a:solidFill>
              </a:rPr>
              <a:t>Then, we’ll pass the coordinates of the midpoints into Euclidean function to determine length and width of the line(Pink colour) in pixels. We don’t want these height &amp; width in pixels so, we’ll compute our pixels_per_cm variable to determine How many pixels are present in 2.2cm width on the basis of that we divide the height &amp; width by the pixels_per_cm variable to get height &amp; width in cm.</a:t>
            </a:r>
            <a:endParaRPr/>
          </a:p>
          <a:p>
            <a:pPr marL="342900" lvl="0" indent="-262890" algn="l" rtl="0">
              <a:lnSpc>
                <a:spcPct val="80000"/>
              </a:lnSpc>
              <a:spcBef>
                <a:spcPts val="1000"/>
              </a:spcBef>
              <a:spcAft>
                <a:spcPts val="0"/>
              </a:spcAft>
              <a:buSzPts val="1260"/>
              <a:buNone/>
            </a:pPr>
            <a:endParaRPr sz="1260"/>
          </a:p>
          <a:p>
            <a:pPr marL="0" lvl="0" indent="0" algn="l" rtl="0">
              <a:lnSpc>
                <a:spcPct val="80000"/>
              </a:lnSpc>
              <a:spcBef>
                <a:spcPts val="1000"/>
              </a:spcBef>
              <a:spcAft>
                <a:spcPts val="0"/>
              </a:spcAft>
              <a:buSzPts val="1260"/>
              <a:buNone/>
            </a:pPr>
            <a:endParaRPr sz="1260"/>
          </a:p>
        </p:txBody>
      </p:sp>
      <p:pic>
        <p:nvPicPr>
          <p:cNvPr id="256" name="Google Shape;256;p31"/>
          <p:cNvPicPr preferRelativeResize="0"/>
          <p:nvPr/>
        </p:nvPicPr>
        <p:blipFill rotWithShape="1">
          <a:blip r:embed="rId3">
            <a:alphaModFix/>
          </a:blip>
          <a:srcRect/>
          <a:stretch/>
        </p:blipFill>
        <p:spPr>
          <a:xfrm>
            <a:off x="1651819" y="1071717"/>
            <a:ext cx="8108383" cy="43513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1691148" y="147485"/>
            <a:ext cx="10343535" cy="599767"/>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accent1"/>
              </a:buClr>
              <a:buSzPts val="2800"/>
              <a:buFont typeface="Noto Sans Symbols"/>
              <a:buChar char="❑"/>
            </a:pPr>
            <a:r>
              <a:rPr lang="en-IN" sz="2800" b="1">
                <a:solidFill>
                  <a:schemeClr val="accent1"/>
                </a:solidFill>
              </a:rPr>
              <a:t>Draw object dimensions &amp; Show the Output Image.</a:t>
            </a:r>
            <a:endParaRPr/>
          </a:p>
        </p:txBody>
      </p:sp>
      <p:sp>
        <p:nvSpPr>
          <p:cNvPr id="262" name="Google Shape;262;p32"/>
          <p:cNvSpPr txBox="1">
            <a:spLocks noGrp="1"/>
          </p:cNvSpPr>
          <p:nvPr>
            <p:ph type="body" idx="1"/>
          </p:nvPr>
        </p:nvSpPr>
        <p:spPr>
          <a:xfrm>
            <a:off x="1563329" y="855406"/>
            <a:ext cx="9941283" cy="5055816"/>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0" lvl="0" indent="0" algn="l" rtl="0">
              <a:spcBef>
                <a:spcPts val="1000"/>
              </a:spcBef>
              <a:spcAft>
                <a:spcPts val="0"/>
              </a:spcAft>
              <a:buSzPts val="1800"/>
              <a:buNone/>
            </a:pPr>
            <a:endParaRPr/>
          </a:p>
          <a:p>
            <a:pPr marL="342900" lvl="0" indent="-342900" algn="l" rtl="0">
              <a:lnSpc>
                <a:spcPct val="80000"/>
              </a:lnSpc>
              <a:spcBef>
                <a:spcPts val="1000"/>
              </a:spcBef>
              <a:spcAft>
                <a:spcPts val="0"/>
              </a:spcAft>
              <a:buSzPts val="2000"/>
              <a:buChar char="🠶"/>
            </a:pPr>
            <a:r>
              <a:rPr lang="en-IN" sz="2000">
                <a:solidFill>
                  <a:schemeClr val="accent1"/>
                </a:solidFill>
              </a:rPr>
              <a:t>Here, we’ll draw the object dimension on the output image with the help of cv2.putText().</a:t>
            </a:r>
            <a:endParaRPr/>
          </a:p>
          <a:p>
            <a:pPr marL="342900" lvl="0" indent="-342900" algn="l" rtl="0">
              <a:lnSpc>
                <a:spcPct val="80000"/>
              </a:lnSpc>
              <a:spcBef>
                <a:spcPts val="1000"/>
              </a:spcBef>
              <a:spcAft>
                <a:spcPts val="0"/>
              </a:spcAft>
              <a:buSzPts val="2000"/>
              <a:buChar char="🠶"/>
            </a:pPr>
            <a:r>
              <a:rPr lang="en-IN" sz="2000">
                <a:solidFill>
                  <a:schemeClr val="accent1"/>
                </a:solidFill>
              </a:rPr>
              <a:t>Then, Show the Output Image with window name “Output Image”.</a:t>
            </a:r>
            <a:endParaRPr/>
          </a:p>
        </p:txBody>
      </p:sp>
      <p:pic>
        <p:nvPicPr>
          <p:cNvPr id="263" name="Google Shape;263;p32"/>
          <p:cNvPicPr preferRelativeResize="0"/>
          <p:nvPr/>
        </p:nvPicPr>
        <p:blipFill rotWithShape="1">
          <a:blip r:embed="rId3">
            <a:alphaModFix/>
          </a:blip>
          <a:srcRect/>
          <a:stretch/>
        </p:blipFill>
        <p:spPr>
          <a:xfrm>
            <a:off x="1691148" y="855406"/>
            <a:ext cx="6241321" cy="19566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717854" y="171826"/>
            <a:ext cx="8911687" cy="791735"/>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4000"/>
              <a:buFont typeface="Noto Sans Symbols"/>
              <a:buChar char="❑"/>
            </a:pPr>
            <a:r>
              <a:rPr lang="en-IN" sz="4000" b="1">
                <a:solidFill>
                  <a:schemeClr val="accent1"/>
                </a:solidFill>
                <a:latin typeface="Times New Roman"/>
                <a:ea typeface="Times New Roman"/>
                <a:cs typeface="Times New Roman"/>
                <a:sym typeface="Times New Roman"/>
              </a:rPr>
              <a:t>OUTPUT</a:t>
            </a:r>
            <a:endParaRPr/>
          </a:p>
        </p:txBody>
      </p:sp>
      <p:sp>
        <p:nvSpPr>
          <p:cNvPr id="269" name="Google Shape;269;p33"/>
          <p:cNvSpPr txBox="1">
            <a:spLocks noGrp="1"/>
          </p:cNvSpPr>
          <p:nvPr>
            <p:ph type="body" idx="1"/>
          </p:nvPr>
        </p:nvSpPr>
        <p:spPr>
          <a:xfrm>
            <a:off x="1402080" y="963560"/>
            <a:ext cx="5029200" cy="580103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Font typeface="Noto Sans Symbols"/>
              <a:buChar char="⮚"/>
            </a:pPr>
            <a:r>
              <a:rPr lang="en-IN" sz="2400" b="1" u="sng">
                <a:solidFill>
                  <a:schemeClr val="accent1"/>
                </a:solidFill>
                <a:latin typeface="Times New Roman"/>
                <a:ea typeface="Times New Roman"/>
                <a:cs typeface="Times New Roman"/>
                <a:sym typeface="Times New Roman"/>
              </a:rPr>
              <a:t>INPUT IMAGE</a:t>
            </a:r>
            <a:endParaRPr/>
          </a:p>
          <a:p>
            <a:pPr marL="342900" lvl="0" indent="-190500" algn="l" rtl="0">
              <a:spcBef>
                <a:spcPts val="1000"/>
              </a:spcBef>
              <a:spcAft>
                <a:spcPts val="0"/>
              </a:spcAft>
              <a:buSzPts val="2400"/>
              <a:buFont typeface="Noto Sans Symbols"/>
              <a:buNone/>
            </a:pPr>
            <a:endParaRPr sz="2400" b="1" u="sng">
              <a:solidFill>
                <a:schemeClr val="accent1"/>
              </a:solidFill>
              <a:latin typeface="Times New Roman"/>
              <a:ea typeface="Times New Roman"/>
              <a:cs typeface="Times New Roman"/>
              <a:sym typeface="Times New Roman"/>
            </a:endParaRPr>
          </a:p>
          <a:p>
            <a:pPr marL="342900" lvl="0" indent="-190500" algn="l" rtl="0">
              <a:spcBef>
                <a:spcPts val="1000"/>
              </a:spcBef>
              <a:spcAft>
                <a:spcPts val="0"/>
              </a:spcAft>
              <a:buSzPts val="2400"/>
              <a:buFont typeface="Noto Sans Symbols"/>
              <a:buNone/>
            </a:pPr>
            <a:endParaRPr sz="2400" b="1" u="sng">
              <a:solidFill>
                <a:schemeClr val="accent1"/>
              </a:solidFill>
              <a:latin typeface="Times New Roman"/>
              <a:ea typeface="Times New Roman"/>
              <a:cs typeface="Times New Roman"/>
              <a:sym typeface="Times New Roman"/>
            </a:endParaRPr>
          </a:p>
          <a:p>
            <a:pPr marL="342900" lvl="0" indent="-190500" algn="l" rtl="0">
              <a:spcBef>
                <a:spcPts val="1000"/>
              </a:spcBef>
              <a:spcAft>
                <a:spcPts val="0"/>
              </a:spcAft>
              <a:buSzPts val="2400"/>
              <a:buFont typeface="Noto Sans Symbols"/>
              <a:buNone/>
            </a:pPr>
            <a:endParaRPr sz="2400" b="1" u="sng">
              <a:solidFill>
                <a:schemeClr val="accent1"/>
              </a:solidFill>
              <a:latin typeface="Times New Roman"/>
              <a:ea typeface="Times New Roman"/>
              <a:cs typeface="Times New Roman"/>
              <a:sym typeface="Times New Roman"/>
            </a:endParaRPr>
          </a:p>
          <a:p>
            <a:pPr marL="342900" lvl="0" indent="-190500" algn="l" rtl="0">
              <a:spcBef>
                <a:spcPts val="1000"/>
              </a:spcBef>
              <a:spcAft>
                <a:spcPts val="0"/>
              </a:spcAft>
              <a:buSzPts val="2400"/>
              <a:buFont typeface="Noto Sans Symbols"/>
              <a:buNone/>
            </a:pPr>
            <a:endParaRPr sz="2400" b="1" u="sng">
              <a:solidFill>
                <a:schemeClr val="accent1"/>
              </a:solidFill>
              <a:latin typeface="Times New Roman"/>
              <a:ea typeface="Times New Roman"/>
              <a:cs typeface="Times New Roman"/>
              <a:sym typeface="Times New Roman"/>
            </a:endParaRPr>
          </a:p>
          <a:p>
            <a:pPr marL="342900" lvl="0" indent="-190500" algn="l" rtl="0">
              <a:spcBef>
                <a:spcPts val="1000"/>
              </a:spcBef>
              <a:spcAft>
                <a:spcPts val="0"/>
              </a:spcAft>
              <a:buSzPts val="2400"/>
              <a:buFont typeface="Noto Sans Symbols"/>
              <a:buNone/>
            </a:pPr>
            <a:endParaRPr sz="2400" b="1" u="sng">
              <a:solidFill>
                <a:schemeClr val="accent1"/>
              </a:solidFill>
              <a:latin typeface="Times New Roman"/>
              <a:ea typeface="Times New Roman"/>
              <a:cs typeface="Times New Roman"/>
              <a:sym typeface="Times New Roman"/>
            </a:endParaRPr>
          </a:p>
          <a:p>
            <a:pPr marL="342900" lvl="0" indent="-342900" algn="l" rtl="0">
              <a:spcBef>
                <a:spcPts val="1000"/>
              </a:spcBef>
              <a:spcAft>
                <a:spcPts val="0"/>
              </a:spcAft>
              <a:buSzPts val="2400"/>
              <a:buFont typeface="Noto Sans Symbols"/>
              <a:buChar char="⮚"/>
            </a:pPr>
            <a:r>
              <a:rPr lang="en-IN" sz="2400" b="1" u="sng">
                <a:solidFill>
                  <a:schemeClr val="accent1"/>
                </a:solidFill>
                <a:latin typeface="Times New Roman"/>
                <a:ea typeface="Times New Roman"/>
                <a:cs typeface="Times New Roman"/>
                <a:sym typeface="Times New Roman"/>
              </a:rPr>
              <a:t>ACTUAL MEASUREMENT</a:t>
            </a:r>
            <a:endParaRPr/>
          </a:p>
          <a:p>
            <a:pPr marL="0" lvl="0" indent="0" algn="l" rtl="0">
              <a:spcBef>
                <a:spcPts val="1000"/>
              </a:spcBef>
              <a:spcAft>
                <a:spcPts val="0"/>
              </a:spcAft>
              <a:buSzPts val="3600"/>
              <a:buNone/>
            </a:pPr>
            <a:endParaRPr sz="3600" b="1" u="sng">
              <a:solidFill>
                <a:schemeClr val="accent1"/>
              </a:solidFill>
              <a:latin typeface="Times New Roman"/>
              <a:ea typeface="Times New Roman"/>
              <a:cs typeface="Times New Roman"/>
              <a:sym typeface="Times New Roman"/>
            </a:endParaRPr>
          </a:p>
        </p:txBody>
      </p:sp>
      <p:sp>
        <p:nvSpPr>
          <p:cNvPr id="270" name="Google Shape;270;p33"/>
          <p:cNvSpPr txBox="1">
            <a:spLocks noGrp="1"/>
          </p:cNvSpPr>
          <p:nvPr>
            <p:ph type="body" idx="2"/>
          </p:nvPr>
        </p:nvSpPr>
        <p:spPr>
          <a:xfrm>
            <a:off x="6075591" y="963560"/>
            <a:ext cx="4313864" cy="377762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Font typeface="Noto Sans Symbols"/>
              <a:buChar char="⮚"/>
            </a:pPr>
            <a:r>
              <a:rPr lang="en-IN" sz="2400" b="1" u="sng">
                <a:solidFill>
                  <a:schemeClr val="accent1"/>
                </a:solidFill>
                <a:latin typeface="Times New Roman"/>
                <a:ea typeface="Times New Roman"/>
                <a:cs typeface="Times New Roman"/>
                <a:sym typeface="Times New Roman"/>
              </a:rPr>
              <a:t>OUTPUT IMAGE</a:t>
            </a:r>
            <a:endParaRPr/>
          </a:p>
          <a:p>
            <a:pPr marL="342900" lvl="0" indent="-228600" algn="l" rtl="0">
              <a:spcBef>
                <a:spcPts val="1000"/>
              </a:spcBef>
              <a:spcAft>
                <a:spcPts val="0"/>
              </a:spcAft>
              <a:buSzPts val="1800"/>
              <a:buNone/>
            </a:pPr>
            <a:endParaRPr/>
          </a:p>
        </p:txBody>
      </p:sp>
      <p:pic>
        <p:nvPicPr>
          <p:cNvPr id="271" name="Google Shape;271;p33"/>
          <p:cNvPicPr preferRelativeResize="0"/>
          <p:nvPr/>
        </p:nvPicPr>
        <p:blipFill rotWithShape="1">
          <a:blip r:embed="rId3">
            <a:alphaModFix/>
          </a:blip>
          <a:srcRect/>
          <a:stretch/>
        </p:blipFill>
        <p:spPr>
          <a:xfrm>
            <a:off x="1851792" y="1527893"/>
            <a:ext cx="3690321" cy="2487140"/>
          </a:xfrm>
          <a:prstGeom prst="rect">
            <a:avLst/>
          </a:prstGeom>
          <a:noFill/>
          <a:ln>
            <a:noFill/>
          </a:ln>
        </p:spPr>
      </p:pic>
      <p:pic>
        <p:nvPicPr>
          <p:cNvPr id="272" name="Google Shape;272;p33"/>
          <p:cNvPicPr preferRelativeResize="0"/>
          <p:nvPr/>
        </p:nvPicPr>
        <p:blipFill rotWithShape="1">
          <a:blip r:embed="rId4">
            <a:alphaModFix/>
          </a:blip>
          <a:srcRect/>
          <a:stretch/>
        </p:blipFill>
        <p:spPr>
          <a:xfrm>
            <a:off x="5830529" y="1527893"/>
            <a:ext cx="6204155" cy="4086326"/>
          </a:xfrm>
          <a:prstGeom prst="rect">
            <a:avLst/>
          </a:prstGeom>
          <a:noFill/>
          <a:ln>
            <a:noFill/>
          </a:ln>
        </p:spPr>
      </p:pic>
      <p:pic>
        <p:nvPicPr>
          <p:cNvPr id="273" name="Google Shape;273;p33"/>
          <p:cNvPicPr preferRelativeResize="0"/>
          <p:nvPr/>
        </p:nvPicPr>
        <p:blipFill rotWithShape="1">
          <a:blip r:embed="rId5">
            <a:alphaModFix/>
          </a:blip>
          <a:srcRect/>
          <a:stretch/>
        </p:blipFill>
        <p:spPr>
          <a:xfrm>
            <a:off x="1875892" y="4501186"/>
            <a:ext cx="3714551" cy="22260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1708021" y="103000"/>
            <a:ext cx="8911687" cy="713077"/>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4000"/>
              <a:buFont typeface="Noto Sans Symbols"/>
              <a:buChar char="❑"/>
            </a:pPr>
            <a:r>
              <a:rPr lang="en-IN" sz="4000" b="1">
                <a:solidFill>
                  <a:schemeClr val="accent1"/>
                </a:solidFill>
                <a:latin typeface="Times New Roman"/>
                <a:ea typeface="Times New Roman"/>
                <a:cs typeface="Times New Roman"/>
                <a:sym typeface="Times New Roman"/>
              </a:rPr>
              <a:t>OBSERVATIONS</a:t>
            </a:r>
            <a:endParaRPr/>
          </a:p>
        </p:txBody>
      </p:sp>
      <p:pic>
        <p:nvPicPr>
          <p:cNvPr id="279" name="Google Shape;279;p34"/>
          <p:cNvPicPr preferRelativeResize="0">
            <a:picLocks noGrp="1"/>
          </p:cNvPicPr>
          <p:nvPr>
            <p:ph type="body" idx="1"/>
          </p:nvPr>
        </p:nvPicPr>
        <p:blipFill rotWithShape="1">
          <a:blip r:embed="rId3">
            <a:alphaModFix/>
          </a:blip>
          <a:srcRect/>
          <a:stretch/>
        </p:blipFill>
        <p:spPr>
          <a:xfrm>
            <a:off x="1708021" y="920433"/>
            <a:ext cx="8684676" cy="53525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p:nvPr/>
        </p:nvSpPr>
        <p:spPr>
          <a:xfrm>
            <a:off x="4690109" y="3363841"/>
            <a:ext cx="3342725" cy="1007396"/>
          </a:xfrm>
          <a:prstGeom prst="rect">
            <a:avLst/>
          </a:prstGeom>
        </p:spPr>
        <p:txBody>
          <a:bodyPr>
            <a:prstTxWarp prst="textPlain">
              <a:avLst/>
            </a:prstTxWarp>
          </a:bodyPr>
          <a:lstStyle/>
          <a:p>
            <a:pPr lvl="0" algn="ctr"/>
            <a:r>
              <a:rPr b="1" i="0">
                <a:ln w="13450" cap="flat" cmpd="sng">
                  <a:solidFill>
                    <a:schemeClr val="dk1"/>
                  </a:solidFill>
                  <a:prstDash val="solid"/>
                  <a:round/>
                  <a:headEnd type="none" w="sm" len="sm"/>
                  <a:tailEnd type="none" w="sm" len="sm"/>
                </a:ln>
                <a:solidFill>
                  <a:schemeClr val="accent1"/>
                </a:solidFill>
                <a:latin typeface="Algeri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592925" y="624110"/>
            <a:ext cx="8911687" cy="7622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000"/>
              <a:buFont typeface="Times New Roman"/>
              <a:buNone/>
            </a:pPr>
            <a:r>
              <a:rPr lang="en-IN" sz="4000" b="1">
                <a:solidFill>
                  <a:schemeClr val="accent1"/>
                </a:solidFill>
                <a:latin typeface="Times New Roman"/>
                <a:ea typeface="Times New Roman"/>
                <a:cs typeface="Times New Roman"/>
                <a:sym typeface="Times New Roman"/>
              </a:rPr>
              <a:t>TOPICS</a:t>
            </a:r>
            <a:endParaRPr b="1">
              <a:solidFill>
                <a:schemeClr val="accent1"/>
              </a:solidFill>
              <a:latin typeface="Times New Roman"/>
              <a:ea typeface="Times New Roman"/>
              <a:cs typeface="Times New Roman"/>
              <a:sym typeface="Times New Roman"/>
            </a:endParaRPr>
          </a:p>
        </p:txBody>
      </p:sp>
      <p:sp>
        <p:nvSpPr>
          <p:cNvPr id="171" name="Google Shape;171;p19"/>
          <p:cNvSpPr txBox="1">
            <a:spLocks noGrp="1"/>
          </p:cNvSpPr>
          <p:nvPr>
            <p:ph type="body" idx="1"/>
          </p:nvPr>
        </p:nvSpPr>
        <p:spPr>
          <a:xfrm>
            <a:off x="2589212" y="1799303"/>
            <a:ext cx="8915400" cy="411191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IN" sz="2400" b="1">
                <a:solidFill>
                  <a:schemeClr val="accent1"/>
                </a:solidFill>
              </a:rPr>
              <a:t>Objective</a:t>
            </a:r>
            <a:endParaRPr/>
          </a:p>
          <a:p>
            <a:pPr marL="342900" lvl="0" indent="-342900" algn="l" rtl="0">
              <a:spcBef>
                <a:spcPts val="1000"/>
              </a:spcBef>
              <a:spcAft>
                <a:spcPts val="0"/>
              </a:spcAft>
              <a:buSzPts val="2400"/>
              <a:buChar char="🠶"/>
            </a:pPr>
            <a:r>
              <a:rPr lang="en-IN" sz="2400" b="1">
                <a:solidFill>
                  <a:schemeClr val="accent1"/>
                </a:solidFill>
              </a:rPr>
              <a:t>Digital Image </a:t>
            </a:r>
            <a:endParaRPr sz="2400" b="1">
              <a:solidFill>
                <a:schemeClr val="accent1"/>
              </a:solidFill>
            </a:endParaRPr>
          </a:p>
          <a:p>
            <a:pPr marL="342900" lvl="0" indent="-342900" algn="l" rtl="0">
              <a:spcBef>
                <a:spcPts val="1000"/>
              </a:spcBef>
              <a:spcAft>
                <a:spcPts val="0"/>
              </a:spcAft>
              <a:buSzPts val="2400"/>
              <a:buChar char="🠶"/>
            </a:pPr>
            <a:r>
              <a:rPr lang="en-IN" sz="2400" b="1">
                <a:solidFill>
                  <a:schemeClr val="accent1"/>
                </a:solidFill>
              </a:rPr>
              <a:t>Approach(Reference Object Method)</a:t>
            </a:r>
            <a:endParaRPr/>
          </a:p>
          <a:p>
            <a:pPr marL="342900" lvl="0" indent="-342900" algn="l" rtl="0">
              <a:spcBef>
                <a:spcPts val="1000"/>
              </a:spcBef>
              <a:spcAft>
                <a:spcPts val="0"/>
              </a:spcAft>
              <a:buSzPts val="2400"/>
              <a:buChar char="🠶"/>
            </a:pPr>
            <a:r>
              <a:rPr lang="en-IN" sz="2400" b="1">
                <a:solidFill>
                  <a:schemeClr val="accent1"/>
                </a:solidFill>
              </a:rPr>
              <a:t>Implementation </a:t>
            </a:r>
            <a:endParaRPr sz="2400" b="1">
              <a:solidFill>
                <a:schemeClr val="accent1"/>
              </a:solidFill>
            </a:endParaRPr>
          </a:p>
          <a:p>
            <a:pPr marL="342900" lvl="0" indent="-342900" algn="l" rtl="0">
              <a:spcBef>
                <a:spcPts val="1000"/>
              </a:spcBef>
              <a:spcAft>
                <a:spcPts val="0"/>
              </a:spcAft>
              <a:buSzPts val="2400"/>
              <a:buChar char="🠶"/>
            </a:pPr>
            <a:r>
              <a:rPr lang="en-IN" sz="2400" b="1">
                <a:solidFill>
                  <a:schemeClr val="accent1"/>
                </a:solidFill>
              </a:rPr>
              <a:t>Output</a:t>
            </a:r>
            <a:endParaRPr/>
          </a:p>
          <a:p>
            <a:pPr marL="342900" lvl="0" indent="-342900" algn="l" rtl="0">
              <a:spcBef>
                <a:spcPts val="1000"/>
              </a:spcBef>
              <a:spcAft>
                <a:spcPts val="0"/>
              </a:spcAft>
              <a:buSzPts val="2400"/>
              <a:buChar char="🠶"/>
            </a:pPr>
            <a:r>
              <a:rPr lang="en-IN" sz="2400" b="1">
                <a:solidFill>
                  <a:schemeClr val="accent1"/>
                </a:solidFill>
              </a:rPr>
              <a:t>Observations</a:t>
            </a:r>
            <a:endParaRPr sz="2400"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592925" y="624110"/>
            <a:ext cx="8911687" cy="74257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000"/>
              <a:buFont typeface="Times New Roman"/>
              <a:buNone/>
            </a:pPr>
            <a:r>
              <a:rPr lang="en-IN" sz="4000" b="1">
                <a:solidFill>
                  <a:schemeClr val="accent1"/>
                </a:solidFill>
                <a:latin typeface="Times New Roman"/>
                <a:ea typeface="Times New Roman"/>
                <a:cs typeface="Times New Roman"/>
                <a:sym typeface="Times New Roman"/>
              </a:rPr>
              <a:t>OBJECTIVE</a:t>
            </a:r>
            <a:endParaRPr sz="4000" b="1">
              <a:solidFill>
                <a:schemeClr val="accent1"/>
              </a:solidFill>
              <a:latin typeface="Times New Roman"/>
              <a:ea typeface="Times New Roman"/>
              <a:cs typeface="Times New Roman"/>
              <a:sym typeface="Times New Roman"/>
            </a:endParaRPr>
          </a:p>
        </p:txBody>
      </p:sp>
      <p:sp>
        <p:nvSpPr>
          <p:cNvPr id="177" name="Google Shape;177;p20"/>
          <p:cNvSpPr txBox="1">
            <a:spLocks noGrp="1"/>
          </p:cNvSpPr>
          <p:nvPr>
            <p:ph type="body" idx="1"/>
          </p:nvPr>
        </p:nvSpPr>
        <p:spPr>
          <a:xfrm>
            <a:off x="2589212" y="1366684"/>
            <a:ext cx="8915400" cy="4544538"/>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342900" algn="l" rtl="0">
              <a:spcBef>
                <a:spcPts val="1000"/>
              </a:spcBef>
              <a:spcAft>
                <a:spcPts val="0"/>
              </a:spcAft>
              <a:buSzPts val="2800"/>
              <a:buChar char="🠶"/>
            </a:pPr>
            <a:r>
              <a:rPr lang="en-IN" sz="2800" b="1">
                <a:solidFill>
                  <a:schemeClr val="accent1"/>
                </a:solidFill>
              </a:rPr>
              <a:t>To determine real dimension of objects in an image using openCV.</a:t>
            </a:r>
            <a:endParaRPr sz="2800"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376516" y="171826"/>
            <a:ext cx="8911687" cy="624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00"/>
              <a:buFont typeface="Times New Roman"/>
              <a:buNone/>
            </a:pPr>
            <a:r>
              <a:rPr lang="en-IN" sz="3200" b="1">
                <a:solidFill>
                  <a:schemeClr val="accent1"/>
                </a:solidFill>
                <a:latin typeface="Times New Roman"/>
                <a:ea typeface="Times New Roman"/>
                <a:cs typeface="Times New Roman"/>
                <a:sym typeface="Times New Roman"/>
              </a:rPr>
              <a:t>DIGITAL IMAGE</a:t>
            </a:r>
            <a:endParaRPr sz="3200" b="1">
              <a:solidFill>
                <a:schemeClr val="accent1"/>
              </a:solidFill>
              <a:latin typeface="Times New Roman"/>
              <a:ea typeface="Times New Roman"/>
              <a:cs typeface="Times New Roman"/>
              <a:sym typeface="Times New Roman"/>
            </a:endParaRPr>
          </a:p>
        </p:txBody>
      </p:sp>
      <p:sp>
        <p:nvSpPr>
          <p:cNvPr id="183" name="Google Shape;183;p21"/>
          <p:cNvSpPr txBox="1">
            <a:spLocks noGrp="1"/>
          </p:cNvSpPr>
          <p:nvPr>
            <p:ph type="body" idx="1"/>
          </p:nvPr>
        </p:nvSpPr>
        <p:spPr>
          <a:xfrm>
            <a:off x="1376516" y="914400"/>
            <a:ext cx="10520515" cy="580103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IN" sz="2400" b="1">
                <a:solidFill>
                  <a:schemeClr val="accent1"/>
                </a:solidFill>
              </a:rPr>
              <a:t>What is a Digital Image?</a:t>
            </a:r>
            <a:endParaRPr/>
          </a:p>
          <a:p>
            <a:pPr marL="342900" lvl="0" indent="-342900" algn="l" rtl="0">
              <a:spcBef>
                <a:spcPts val="1000"/>
              </a:spcBef>
              <a:spcAft>
                <a:spcPts val="0"/>
              </a:spcAft>
              <a:buSzPts val="2400"/>
              <a:buFont typeface="Noto Sans Symbols"/>
              <a:buChar char="⮚"/>
            </a:pPr>
            <a:r>
              <a:rPr lang="en-IN" sz="2400" b="1">
                <a:solidFill>
                  <a:schemeClr val="accent1"/>
                </a:solidFill>
              </a:rPr>
              <a:t> </a:t>
            </a:r>
            <a:r>
              <a:rPr lang="en-IN" sz="2400">
                <a:solidFill>
                  <a:schemeClr val="accent1"/>
                </a:solidFill>
              </a:rPr>
              <a:t>A digital image is a representation of two-dimensional image as a finite set of digital values, called picture elements or pixels.</a:t>
            </a:r>
            <a:endParaRPr/>
          </a:p>
          <a:p>
            <a:pPr marL="342900" lvl="0" indent="-342900" algn="l" rtl="0">
              <a:spcBef>
                <a:spcPts val="1000"/>
              </a:spcBef>
              <a:spcAft>
                <a:spcPts val="0"/>
              </a:spcAft>
              <a:buSzPts val="2000"/>
              <a:buFont typeface="Noto Sans Symbols"/>
              <a:buChar char="⮚"/>
            </a:pPr>
            <a:r>
              <a:rPr lang="en-IN" sz="2000">
                <a:solidFill>
                  <a:schemeClr val="accent1"/>
                </a:solidFill>
              </a:rPr>
              <a:t>Pixel values typically represents Gray</a:t>
            </a:r>
            <a:endParaRPr sz="2000">
              <a:solidFill>
                <a:schemeClr val="accent1"/>
              </a:solidFill>
            </a:endParaRPr>
          </a:p>
          <a:p>
            <a:pPr marL="0" lvl="0" indent="0" algn="l" rtl="0">
              <a:spcBef>
                <a:spcPts val="1000"/>
              </a:spcBef>
              <a:spcAft>
                <a:spcPts val="0"/>
              </a:spcAft>
              <a:buSzPts val="2000"/>
              <a:buNone/>
            </a:pPr>
            <a:r>
              <a:rPr lang="en-IN" sz="2000">
                <a:solidFill>
                  <a:schemeClr val="accent1"/>
                </a:solidFill>
              </a:rPr>
              <a:t>levels, colours, heights, Opacities etc.</a:t>
            </a:r>
            <a:endParaRPr/>
          </a:p>
          <a:p>
            <a:pPr marL="342900" lvl="0" indent="-342900" algn="l" rtl="0">
              <a:spcBef>
                <a:spcPts val="1000"/>
              </a:spcBef>
              <a:spcAft>
                <a:spcPts val="0"/>
              </a:spcAft>
              <a:buSzPts val="2000"/>
              <a:buFont typeface="Noto Sans Symbols"/>
              <a:buChar char="⮚"/>
            </a:pPr>
            <a:r>
              <a:rPr lang="en-IN" sz="2000">
                <a:solidFill>
                  <a:schemeClr val="accent1"/>
                </a:solidFill>
              </a:rPr>
              <a:t>There are different types of images &amp;</a:t>
            </a:r>
            <a:endParaRPr/>
          </a:p>
          <a:p>
            <a:pPr marL="0" lvl="0" indent="0" algn="l" rtl="0">
              <a:spcBef>
                <a:spcPts val="1000"/>
              </a:spcBef>
              <a:spcAft>
                <a:spcPts val="0"/>
              </a:spcAft>
              <a:buSzPts val="2000"/>
              <a:buNone/>
            </a:pPr>
            <a:r>
              <a:rPr lang="en-IN" sz="2000">
                <a:solidFill>
                  <a:schemeClr val="accent1"/>
                </a:solidFill>
              </a:rPr>
              <a:t>their colour formats like binary images </a:t>
            </a:r>
            <a:endParaRPr/>
          </a:p>
          <a:p>
            <a:pPr marL="0" lvl="0" indent="0" algn="l" rtl="0">
              <a:spcBef>
                <a:spcPts val="1000"/>
              </a:spcBef>
              <a:spcAft>
                <a:spcPts val="0"/>
              </a:spcAft>
              <a:buSzPts val="2000"/>
              <a:buNone/>
            </a:pPr>
            <a:r>
              <a:rPr lang="en-IN" sz="2000">
                <a:solidFill>
                  <a:schemeClr val="accent1"/>
                </a:solidFill>
              </a:rPr>
              <a:t>where all pixel values are either 0 &amp; 1. </a:t>
            </a:r>
            <a:endParaRPr/>
          </a:p>
          <a:p>
            <a:pPr marL="0" lvl="0" indent="0" algn="l" rtl="0">
              <a:spcBef>
                <a:spcPts val="1000"/>
              </a:spcBef>
              <a:spcAft>
                <a:spcPts val="0"/>
              </a:spcAft>
              <a:buSzPts val="2000"/>
              <a:buNone/>
            </a:pPr>
            <a:r>
              <a:rPr lang="en-IN" sz="2000">
                <a:solidFill>
                  <a:schemeClr val="accent1"/>
                </a:solidFill>
              </a:rPr>
              <a:t>0 &amp;1refers to black &amp; white colour resp.</a:t>
            </a:r>
            <a:endParaRPr/>
          </a:p>
          <a:p>
            <a:pPr marL="342900" lvl="0" indent="-342900" algn="l" rtl="0">
              <a:spcBef>
                <a:spcPts val="1000"/>
              </a:spcBef>
              <a:spcAft>
                <a:spcPts val="0"/>
              </a:spcAft>
              <a:buSzPts val="2000"/>
              <a:buFont typeface="Noto Sans Symbols"/>
              <a:buChar char="⮚"/>
            </a:pPr>
            <a:r>
              <a:rPr lang="en-IN" sz="2000">
                <a:solidFill>
                  <a:schemeClr val="accent1"/>
                </a:solidFill>
              </a:rPr>
              <a:t>Some other types of images are B&amp;W </a:t>
            </a:r>
            <a:endParaRPr/>
          </a:p>
          <a:p>
            <a:pPr marL="0" lvl="0" indent="0" algn="l" rtl="0">
              <a:spcBef>
                <a:spcPts val="1000"/>
              </a:spcBef>
              <a:spcAft>
                <a:spcPts val="0"/>
              </a:spcAft>
              <a:buSzPts val="2000"/>
              <a:buNone/>
            </a:pPr>
            <a:r>
              <a:rPr lang="en-IN" sz="2000">
                <a:solidFill>
                  <a:schemeClr val="accent1"/>
                </a:solidFill>
              </a:rPr>
              <a:t>Images gray scale image(8bit colour </a:t>
            </a:r>
            <a:endParaRPr/>
          </a:p>
          <a:p>
            <a:pPr marL="0" lvl="0" indent="0" algn="l" rtl="0">
              <a:spcBef>
                <a:spcPts val="1000"/>
              </a:spcBef>
              <a:spcAft>
                <a:spcPts val="0"/>
              </a:spcAft>
              <a:buSzPts val="2000"/>
              <a:buNone/>
            </a:pPr>
            <a:r>
              <a:rPr lang="en-IN" sz="2000">
                <a:solidFill>
                  <a:schemeClr val="accent1"/>
                </a:solidFill>
              </a:rPr>
              <a:t>format), RGB format(16 bit colour </a:t>
            </a:r>
            <a:endParaRPr/>
          </a:p>
          <a:p>
            <a:pPr marL="0" lvl="0" indent="0" algn="l" rtl="0">
              <a:spcBef>
                <a:spcPts val="1000"/>
              </a:spcBef>
              <a:spcAft>
                <a:spcPts val="0"/>
              </a:spcAft>
              <a:buSzPts val="2000"/>
              <a:buNone/>
            </a:pPr>
            <a:r>
              <a:rPr lang="en-IN" sz="2000">
                <a:solidFill>
                  <a:schemeClr val="accent1"/>
                </a:solidFill>
              </a:rPr>
              <a:t>format).</a:t>
            </a:r>
            <a:endParaRPr/>
          </a:p>
          <a:p>
            <a:pPr marL="0" lvl="0" indent="0" algn="l" rtl="0">
              <a:spcBef>
                <a:spcPts val="1000"/>
              </a:spcBef>
              <a:spcAft>
                <a:spcPts val="0"/>
              </a:spcAft>
              <a:buSzPts val="2000"/>
              <a:buNone/>
            </a:pPr>
            <a:endParaRPr sz="2000">
              <a:solidFill>
                <a:schemeClr val="accent1"/>
              </a:solidFill>
            </a:endParaRPr>
          </a:p>
          <a:p>
            <a:pPr marL="342900" lvl="0" indent="-190500" algn="l" rtl="0">
              <a:spcBef>
                <a:spcPts val="1000"/>
              </a:spcBef>
              <a:spcAft>
                <a:spcPts val="0"/>
              </a:spcAft>
              <a:buSzPts val="2400"/>
              <a:buNone/>
            </a:pPr>
            <a:endParaRPr sz="2400" b="1">
              <a:solidFill>
                <a:schemeClr val="accent1"/>
              </a:solidFill>
            </a:endParaRPr>
          </a:p>
        </p:txBody>
      </p:sp>
      <p:pic>
        <p:nvPicPr>
          <p:cNvPr id="184" name="Google Shape;184;p21"/>
          <p:cNvPicPr preferRelativeResize="0"/>
          <p:nvPr/>
        </p:nvPicPr>
        <p:blipFill rotWithShape="1">
          <a:blip r:embed="rId3">
            <a:alphaModFix/>
          </a:blip>
          <a:srcRect l="7302" t="4932" r="33339" b="6703"/>
          <a:stretch/>
        </p:blipFill>
        <p:spPr>
          <a:xfrm>
            <a:off x="6400800" y="2369575"/>
            <a:ext cx="5496231" cy="4227870"/>
          </a:xfrm>
          <a:prstGeom prst="rect">
            <a:avLst/>
          </a:prstGeom>
          <a:solidFill>
            <a:schemeClr val="accent1"/>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894835" y="122664"/>
            <a:ext cx="8911687" cy="772071"/>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3600"/>
              <a:buFont typeface="Noto Sans Symbols"/>
              <a:buChar char="❑"/>
            </a:pPr>
            <a:r>
              <a:rPr lang="en-IN" b="1">
                <a:solidFill>
                  <a:schemeClr val="accent1"/>
                </a:solidFill>
                <a:latin typeface="Times New Roman"/>
                <a:ea typeface="Times New Roman"/>
                <a:cs typeface="Times New Roman"/>
                <a:sym typeface="Times New Roman"/>
              </a:rPr>
              <a:t>APPROACH(Reference Object Method)</a:t>
            </a:r>
            <a:endParaRPr b="1">
              <a:solidFill>
                <a:schemeClr val="accent1"/>
              </a:solidFill>
              <a:latin typeface="Times New Roman"/>
              <a:ea typeface="Times New Roman"/>
              <a:cs typeface="Times New Roman"/>
              <a:sym typeface="Times New Roman"/>
            </a:endParaRPr>
          </a:p>
        </p:txBody>
      </p:sp>
      <p:sp>
        <p:nvSpPr>
          <p:cNvPr id="190" name="Google Shape;190;p22"/>
          <p:cNvSpPr/>
          <p:nvPr/>
        </p:nvSpPr>
        <p:spPr>
          <a:xfrm>
            <a:off x="2031999" y="845574"/>
            <a:ext cx="10032181" cy="586985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Input Image</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Pass the source Image</a:t>
            </a:r>
            <a:endParaRPr sz="1800" b="0" i="0" u="none" strike="noStrike" cap="none">
              <a:solidFill>
                <a:schemeClr val="lt1"/>
              </a:solidFill>
              <a:latin typeface="Century Gothic"/>
              <a:ea typeface="Century Gothic"/>
              <a:cs typeface="Century Gothic"/>
              <a:sym typeface="Century Gothic"/>
            </a:endParaRPr>
          </a:p>
          <a:p>
            <a:pPr marL="114300" marR="0" lvl="1" indent="0" algn="l" rtl="0">
              <a:lnSpc>
                <a:spcPct val="75000"/>
              </a:lnSpc>
              <a:spcBef>
                <a:spcPts val="180"/>
              </a:spcBef>
              <a:spcAft>
                <a:spcPts val="0"/>
              </a:spcAft>
              <a:buClr>
                <a:schemeClr val="lt1"/>
              </a:buClr>
              <a:buSzPts val="1800"/>
              <a:buFont typeface="Century Gothic"/>
              <a:buNone/>
            </a:pPr>
            <a:endParaRPr sz="1800" b="0" i="0" u="none" strike="noStrike" cap="none">
              <a:solidFill>
                <a:schemeClr val="lt1"/>
              </a:solidFill>
              <a:latin typeface="Century Gothic"/>
              <a:ea typeface="Century Gothic"/>
              <a:cs typeface="Century Gothic"/>
              <a:sym typeface="Century Gothic"/>
            </a:endParaRPr>
          </a:p>
          <a:p>
            <a:pPr marL="114300" marR="0" lvl="1"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Grayscale + Blurred Image</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Convert the input image into Grayscale &amp; blur it slightly to remove unwanted noise</a:t>
            </a:r>
            <a:endParaRPr sz="1800" b="0" i="0" u="none" strike="noStrike" cap="none">
              <a:solidFill>
                <a:schemeClr val="lt1"/>
              </a:solidFill>
              <a:latin typeface="Century Gothic"/>
              <a:ea typeface="Century Gothic"/>
              <a:cs typeface="Century Gothic"/>
              <a:sym typeface="Century Gothic"/>
            </a:endParaRPr>
          </a:p>
          <a:p>
            <a:pPr marL="114300" marR="0" lvl="1" indent="0" algn="l" rtl="0">
              <a:lnSpc>
                <a:spcPct val="75000"/>
              </a:lnSpc>
              <a:spcBef>
                <a:spcPts val="180"/>
              </a:spcBef>
              <a:spcAft>
                <a:spcPts val="0"/>
              </a:spcAft>
              <a:buClr>
                <a:schemeClr val="lt1"/>
              </a:buClr>
              <a:buSzPts val="1800"/>
              <a:buFont typeface="Century Gothic"/>
              <a:buNone/>
            </a:pPr>
            <a:endParaRPr sz="1800" b="0" i="0" u="none" strike="noStrike" cap="none">
              <a:solidFill>
                <a:schemeClr val="lt1"/>
              </a:solidFill>
              <a:latin typeface="Century Gothic"/>
              <a:ea typeface="Century Gothic"/>
              <a:cs typeface="Century Gothic"/>
              <a:sym typeface="Century Gothic"/>
            </a:endParaRPr>
          </a:p>
          <a:p>
            <a:pPr marL="114300" marR="0" lvl="1"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Canny Edge detection  + Erosion + Dilation</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Perform canny edge detection and apply morphological operation(Erosion &amp; dilation) in order to enhance canny edge algorithm</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Here, we also get our edge map</a:t>
            </a:r>
            <a:endParaRPr sz="1800" b="0" i="0" u="none" strike="noStrike" cap="none">
              <a:solidFill>
                <a:schemeClr val="lt1"/>
              </a:solidFill>
              <a:latin typeface="Century Gothic"/>
              <a:ea typeface="Century Gothic"/>
              <a:cs typeface="Century Gothic"/>
              <a:sym typeface="Century Gothic"/>
            </a:endParaRPr>
          </a:p>
          <a:p>
            <a:pPr marL="114300" marR="0" lvl="1" indent="0" algn="l" rtl="0">
              <a:lnSpc>
                <a:spcPct val="75000"/>
              </a:lnSpc>
              <a:spcBef>
                <a:spcPts val="180"/>
              </a:spcBef>
              <a:spcAft>
                <a:spcPts val="0"/>
              </a:spcAft>
              <a:buClr>
                <a:schemeClr val="lt1"/>
              </a:buClr>
              <a:buSzPts val="1800"/>
              <a:buFont typeface="Century Gothic"/>
              <a:buNone/>
            </a:pPr>
            <a:endParaRPr sz="1800" b="0" i="0" u="none" strike="noStrike" cap="none">
              <a:solidFill>
                <a:schemeClr val="lt1"/>
              </a:solidFill>
              <a:latin typeface="Century Gothic"/>
              <a:ea typeface="Century Gothic"/>
              <a:cs typeface="Century Gothic"/>
              <a:sym typeface="Century Gothic"/>
            </a:endParaRPr>
          </a:p>
          <a:p>
            <a:pPr marL="114300" marR="0" lvl="1"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Find Contours, Sort them and draw the contours</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Draw necessary shapes on contours in order to find midpoints on contour edge</a:t>
            </a:r>
            <a:endParaRPr sz="1800" b="0" i="0" u="none" strike="noStrike" cap="none">
              <a:solidFill>
                <a:schemeClr val="lt1"/>
              </a:solidFill>
              <a:latin typeface="Century Gothic"/>
              <a:ea typeface="Century Gothic"/>
              <a:cs typeface="Century Gothic"/>
              <a:sym typeface="Century Gothic"/>
            </a:endParaRPr>
          </a:p>
          <a:p>
            <a:pPr marL="114300" marR="0" lvl="1" indent="0" algn="l" rtl="0">
              <a:lnSpc>
                <a:spcPct val="75000"/>
              </a:lnSpc>
              <a:spcBef>
                <a:spcPts val="180"/>
              </a:spcBef>
              <a:spcAft>
                <a:spcPts val="0"/>
              </a:spcAft>
              <a:buClr>
                <a:schemeClr val="lt1"/>
              </a:buClr>
              <a:buSzPts val="1800"/>
              <a:buFont typeface="Century Gothic"/>
              <a:buNone/>
            </a:pPr>
            <a:endParaRPr sz="1800" b="0" i="0" u="none" strike="noStrike" cap="none">
              <a:solidFill>
                <a:schemeClr val="lt1"/>
              </a:solidFill>
              <a:latin typeface="Century Gothic"/>
              <a:ea typeface="Century Gothic"/>
              <a:cs typeface="Century Gothic"/>
              <a:sym typeface="Century Gothic"/>
            </a:endParaRPr>
          </a:p>
          <a:p>
            <a:pPr marL="114300" marR="0" lvl="1"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Find Pixel-Per-Cm variable, also find Euclidean distance b/w the midpoints on the contour edge</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Draw distance B/W the midpoints with the help of pixel-per-cm variable</a:t>
            </a:r>
            <a:endParaRPr sz="1800" b="0" i="0" u="none" strike="noStrike" cap="none">
              <a:solidFill>
                <a:schemeClr val="lt1"/>
              </a:solidFill>
              <a:latin typeface="Century Gothic"/>
              <a:ea typeface="Century Gothic"/>
              <a:cs typeface="Century Gothic"/>
              <a:sym typeface="Century Gothic"/>
            </a:endParaRPr>
          </a:p>
          <a:p>
            <a:pPr marL="114300" marR="0" lvl="1" indent="0" algn="l" rtl="0">
              <a:lnSpc>
                <a:spcPct val="75000"/>
              </a:lnSpc>
              <a:spcBef>
                <a:spcPts val="180"/>
              </a:spcBef>
              <a:spcAft>
                <a:spcPts val="0"/>
              </a:spcAft>
              <a:buClr>
                <a:schemeClr val="lt1"/>
              </a:buClr>
              <a:buSzPts val="1800"/>
              <a:buFont typeface="Century Gothic"/>
              <a:buNone/>
            </a:pPr>
            <a:endParaRPr sz="1800" b="0" i="0" u="none" strike="noStrike" cap="none">
              <a:solidFill>
                <a:schemeClr val="lt1"/>
              </a:solidFill>
              <a:latin typeface="Century Gothic"/>
              <a:ea typeface="Century Gothic"/>
              <a:cs typeface="Century Gothic"/>
              <a:sym typeface="Century Gothic"/>
            </a:endParaRPr>
          </a:p>
          <a:p>
            <a:pPr marL="114300" marR="0" lvl="1"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Draw the dimensions &amp; get the Output Image</a:t>
            </a:r>
            <a:endParaRPr sz="1800" b="0" i="0" u="none" strike="noStrike" cap="none">
              <a:solidFill>
                <a:schemeClr val="lt1"/>
              </a:solidFill>
              <a:latin typeface="Century Gothic"/>
              <a:ea typeface="Century Gothic"/>
              <a:cs typeface="Century Gothic"/>
              <a:sym typeface="Century Gothic"/>
            </a:endParaRPr>
          </a:p>
          <a:p>
            <a:pPr marL="228600" marR="0" lvl="2" indent="-114300" algn="l" rtl="0">
              <a:lnSpc>
                <a:spcPct val="75000"/>
              </a:lnSpc>
              <a:spcBef>
                <a:spcPts val="180"/>
              </a:spcBef>
              <a:spcAft>
                <a:spcPts val="0"/>
              </a:spcAft>
              <a:buClr>
                <a:schemeClr val="lt1"/>
              </a:buClr>
              <a:buSzPts val="1800"/>
              <a:buFont typeface="Century Gothic"/>
              <a:buChar char="•"/>
            </a:pPr>
            <a:r>
              <a:rPr lang="en-IN" sz="1800" b="0" i="0" u="none" strike="noStrike" cap="none">
                <a:solidFill>
                  <a:schemeClr val="lt1"/>
                </a:solidFill>
                <a:latin typeface="Century Gothic"/>
                <a:ea typeface="Century Gothic"/>
                <a:cs typeface="Century Gothic"/>
                <a:sym typeface="Century Gothic"/>
              </a:rPr>
              <a:t>Calculate distance &amp; show them in output Image</a:t>
            </a: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792799" y="609599"/>
            <a:ext cx="8911687" cy="648929"/>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accent1"/>
              </a:buClr>
              <a:buSzPts val="3200"/>
              <a:buFont typeface="Noto Sans Symbols"/>
              <a:buChar char="❑"/>
            </a:pPr>
            <a:r>
              <a:rPr lang="en-IN" sz="3200" b="1">
                <a:solidFill>
                  <a:schemeClr val="accent1"/>
                </a:solidFill>
                <a:latin typeface="Times New Roman"/>
                <a:ea typeface="Times New Roman"/>
                <a:cs typeface="Times New Roman"/>
                <a:sym typeface="Times New Roman"/>
              </a:rPr>
              <a:t>IMPLEMENTATION</a:t>
            </a:r>
            <a:endParaRPr sz="3200" b="1">
              <a:solidFill>
                <a:schemeClr val="accent1"/>
              </a:solidFill>
              <a:latin typeface="Times New Roman"/>
              <a:ea typeface="Times New Roman"/>
              <a:cs typeface="Times New Roman"/>
              <a:sym typeface="Times New Roman"/>
            </a:endParaRPr>
          </a:p>
        </p:txBody>
      </p:sp>
      <p:sp>
        <p:nvSpPr>
          <p:cNvPr id="196" name="Google Shape;196;p23"/>
          <p:cNvSpPr txBox="1">
            <a:spLocks noGrp="1"/>
          </p:cNvSpPr>
          <p:nvPr>
            <p:ph type="body" idx="1"/>
          </p:nvPr>
        </p:nvSpPr>
        <p:spPr>
          <a:xfrm>
            <a:off x="1792799" y="1386350"/>
            <a:ext cx="10143562" cy="51815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IN" sz="2400" b="1">
                <a:solidFill>
                  <a:schemeClr val="accent1"/>
                </a:solidFill>
              </a:rPr>
              <a:t>Import the required Modules.</a:t>
            </a:r>
            <a:endParaRPr/>
          </a:p>
          <a:p>
            <a:pPr marL="342900" lvl="0" indent="-342900" algn="l" rtl="0">
              <a:spcBef>
                <a:spcPts val="1000"/>
              </a:spcBef>
              <a:spcAft>
                <a:spcPts val="0"/>
              </a:spcAft>
              <a:buSzPts val="2400"/>
              <a:buChar char="🠶"/>
            </a:pPr>
            <a:r>
              <a:rPr lang="en-IN" sz="2400" b="1">
                <a:solidFill>
                  <a:schemeClr val="accent1"/>
                </a:solidFill>
              </a:rPr>
              <a:t>Pass &amp; show the Input Image.</a:t>
            </a:r>
            <a:endParaRPr/>
          </a:p>
          <a:p>
            <a:pPr marL="342900" lvl="0" indent="-342900" algn="l" rtl="0">
              <a:spcBef>
                <a:spcPts val="1000"/>
              </a:spcBef>
              <a:spcAft>
                <a:spcPts val="0"/>
              </a:spcAft>
              <a:buSzPts val="2400"/>
              <a:buChar char="🠶"/>
            </a:pPr>
            <a:r>
              <a:rPr lang="en-IN" sz="2400" b="1">
                <a:solidFill>
                  <a:schemeClr val="accent1"/>
                </a:solidFill>
              </a:rPr>
              <a:t>Pre-process the Image.</a:t>
            </a:r>
            <a:endParaRPr/>
          </a:p>
          <a:p>
            <a:pPr marL="342900" lvl="0" indent="-342900" algn="l" rtl="0">
              <a:spcBef>
                <a:spcPts val="1000"/>
              </a:spcBef>
              <a:spcAft>
                <a:spcPts val="0"/>
              </a:spcAft>
              <a:buSzPts val="2400"/>
              <a:buChar char="🠶"/>
            </a:pPr>
            <a:r>
              <a:rPr lang="en-IN" sz="2400" b="1">
                <a:solidFill>
                  <a:schemeClr val="accent1"/>
                </a:solidFill>
              </a:rPr>
              <a:t>Find contours, sort contours, draw contours.</a:t>
            </a:r>
            <a:endParaRPr/>
          </a:p>
          <a:p>
            <a:pPr marL="342900" lvl="0" indent="-342900" algn="l" rtl="0">
              <a:spcBef>
                <a:spcPts val="1000"/>
              </a:spcBef>
              <a:spcAft>
                <a:spcPts val="0"/>
              </a:spcAft>
              <a:buSzPts val="2400"/>
              <a:buChar char="🠶"/>
            </a:pPr>
            <a:r>
              <a:rPr lang="en-IN" sz="2400" b="1">
                <a:solidFill>
                  <a:schemeClr val="accent1"/>
                </a:solidFill>
              </a:rPr>
              <a:t>Find &amp; Draw midpoints on the contour edge.</a:t>
            </a:r>
            <a:endParaRPr/>
          </a:p>
          <a:p>
            <a:pPr marL="342900" lvl="0" indent="-342900" algn="l" rtl="0">
              <a:spcBef>
                <a:spcPts val="1000"/>
              </a:spcBef>
              <a:spcAft>
                <a:spcPts val="0"/>
              </a:spcAft>
              <a:buSzPts val="2400"/>
              <a:buChar char="🠶"/>
            </a:pPr>
            <a:r>
              <a:rPr lang="en-IN" sz="2400" b="1">
                <a:solidFill>
                  <a:schemeClr val="accent1"/>
                </a:solidFill>
              </a:rPr>
              <a:t>Draw line B/W midpoints &amp; apply Euclidean function to calculate distance B/W the midpoints.</a:t>
            </a:r>
            <a:endParaRPr/>
          </a:p>
          <a:p>
            <a:pPr marL="342900" lvl="0" indent="-342900" algn="l" rtl="0">
              <a:spcBef>
                <a:spcPts val="1000"/>
              </a:spcBef>
              <a:spcAft>
                <a:spcPts val="0"/>
              </a:spcAft>
              <a:buSzPts val="2400"/>
              <a:buChar char="🠶"/>
            </a:pPr>
            <a:r>
              <a:rPr lang="en-IN" sz="2400" b="1">
                <a:solidFill>
                  <a:schemeClr val="accent1"/>
                </a:solidFill>
              </a:rPr>
              <a:t>Draw object dimensions &amp; Show the Output Image.</a:t>
            </a:r>
            <a:endParaRPr/>
          </a:p>
          <a:p>
            <a:pPr marL="342900" lvl="0" indent="-190500" algn="l" rtl="0">
              <a:spcBef>
                <a:spcPts val="1000"/>
              </a:spcBef>
              <a:spcAft>
                <a:spcPts val="0"/>
              </a:spcAft>
              <a:buSzPts val="2400"/>
              <a:buNone/>
            </a:pPr>
            <a:endParaRPr sz="2400" b="1">
              <a:solidFill>
                <a:schemeClr val="accent1"/>
              </a:solidFill>
            </a:endParaRPr>
          </a:p>
          <a:p>
            <a:pPr marL="342900" lvl="0" indent="-190500" algn="l" rtl="0">
              <a:spcBef>
                <a:spcPts val="1000"/>
              </a:spcBef>
              <a:spcAft>
                <a:spcPts val="0"/>
              </a:spcAft>
              <a:buSzPts val="2400"/>
              <a:buNone/>
            </a:pPr>
            <a:endParaRPr sz="2400" b="1">
              <a:solidFill>
                <a:schemeClr val="accent1"/>
              </a:solidFill>
            </a:endParaRPr>
          </a:p>
          <a:p>
            <a:pPr marL="342900" lvl="0" indent="-190500" algn="l" rtl="0">
              <a:spcBef>
                <a:spcPts val="1000"/>
              </a:spcBef>
              <a:spcAft>
                <a:spcPts val="0"/>
              </a:spcAft>
              <a:buSzPts val="2400"/>
              <a:buNone/>
            </a:pPr>
            <a:endParaRPr sz="2400" b="1">
              <a:solidFill>
                <a:schemeClr val="accent1"/>
              </a:solidFill>
            </a:endParaRPr>
          </a:p>
          <a:p>
            <a:pPr marL="342900" lvl="0" indent="-190500" algn="l" rtl="0">
              <a:spcBef>
                <a:spcPts val="1000"/>
              </a:spcBef>
              <a:spcAft>
                <a:spcPts val="0"/>
              </a:spcAft>
              <a:buSzPts val="2400"/>
              <a:buNone/>
            </a:pPr>
            <a:endParaRPr sz="2400" b="1">
              <a:solidFill>
                <a:schemeClr val="accent1"/>
              </a:solidFill>
            </a:endParaRPr>
          </a:p>
          <a:p>
            <a:pPr marL="342900" lvl="0" indent="-190500" algn="l" rtl="0">
              <a:spcBef>
                <a:spcPts val="1000"/>
              </a:spcBef>
              <a:spcAft>
                <a:spcPts val="0"/>
              </a:spcAft>
              <a:buSzPts val="2400"/>
              <a:buNone/>
            </a:pPr>
            <a:endParaRPr sz="2400" b="1">
              <a:solidFill>
                <a:schemeClr val="accent1"/>
              </a:solidFill>
            </a:endParaRPr>
          </a:p>
          <a:p>
            <a:pPr marL="342900" lvl="0" indent="-190500" algn="l" rtl="0">
              <a:spcBef>
                <a:spcPts val="1000"/>
              </a:spcBef>
              <a:spcAft>
                <a:spcPts val="0"/>
              </a:spcAft>
              <a:buSzPts val="2400"/>
              <a:buNone/>
            </a:pPr>
            <a:endParaRPr sz="2400" b="1">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764224" y="137651"/>
            <a:ext cx="8911687" cy="776749"/>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3600"/>
              <a:buFont typeface="Noto Sans Symbols"/>
              <a:buChar char="❑"/>
            </a:pPr>
            <a:r>
              <a:rPr lang="en-IN" b="1">
                <a:solidFill>
                  <a:schemeClr val="accent1"/>
                </a:solidFill>
                <a:latin typeface="Times New Roman"/>
                <a:ea typeface="Times New Roman"/>
                <a:cs typeface="Times New Roman"/>
                <a:sym typeface="Times New Roman"/>
              </a:rPr>
              <a:t>Import the required Modules</a:t>
            </a:r>
            <a:endParaRPr/>
          </a:p>
        </p:txBody>
      </p:sp>
      <p:sp>
        <p:nvSpPr>
          <p:cNvPr id="202" name="Google Shape;202;p24"/>
          <p:cNvSpPr txBox="1">
            <a:spLocks noGrp="1"/>
          </p:cNvSpPr>
          <p:nvPr>
            <p:ph type="body" idx="1"/>
          </p:nvPr>
        </p:nvSpPr>
        <p:spPr>
          <a:xfrm>
            <a:off x="1757183" y="914400"/>
            <a:ext cx="10238172" cy="56928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endParaRPr/>
          </a:p>
          <a:p>
            <a:pPr marL="342900" lvl="0" indent="-342900" algn="l" rtl="0">
              <a:spcBef>
                <a:spcPts val="1000"/>
              </a:spcBef>
              <a:spcAft>
                <a:spcPts val="0"/>
              </a:spcAft>
              <a:buSzPts val="2400"/>
              <a:buChar char="🠶"/>
            </a:pPr>
            <a:r>
              <a:rPr lang="en-IN" sz="2400" b="1">
                <a:solidFill>
                  <a:schemeClr val="accent1"/>
                </a:solidFill>
              </a:rPr>
              <a:t>cv2 Module : </a:t>
            </a:r>
            <a:r>
              <a:rPr lang="en-IN" sz="2000">
                <a:solidFill>
                  <a:schemeClr val="accent1"/>
                </a:solidFill>
              </a:rPr>
              <a:t>This module is used to perform image processing related operations.</a:t>
            </a:r>
            <a:endParaRPr/>
          </a:p>
          <a:p>
            <a:pPr marL="342900" lvl="0" indent="-342900" algn="l" rtl="0">
              <a:spcBef>
                <a:spcPts val="1000"/>
              </a:spcBef>
              <a:spcAft>
                <a:spcPts val="0"/>
              </a:spcAft>
              <a:buSzPts val="2400"/>
              <a:buChar char="🠶"/>
            </a:pPr>
            <a:r>
              <a:rPr lang="en-IN" sz="2400" b="1">
                <a:solidFill>
                  <a:schemeClr val="accent1"/>
                </a:solidFill>
              </a:rPr>
              <a:t>Imutils Module:</a:t>
            </a:r>
            <a:r>
              <a:rPr lang="en-IN"/>
              <a:t> </a:t>
            </a:r>
            <a:r>
              <a:rPr lang="en-IN" sz="2000">
                <a:solidFill>
                  <a:schemeClr val="accent1"/>
                </a:solidFill>
              </a:rPr>
              <a:t>It is a series of convenient functions to make basic image processing functions with openCV and python more easier. Provided you already have Numpy, Scipy, openCV already installed, the imutils package is completely pip installable.</a:t>
            </a:r>
            <a:endParaRPr sz="2000">
              <a:solidFill>
                <a:schemeClr val="accent1"/>
              </a:solidFill>
            </a:endParaRPr>
          </a:p>
          <a:p>
            <a:pPr marL="342900" lvl="0" indent="-342900" algn="l" rtl="0">
              <a:spcBef>
                <a:spcPts val="1000"/>
              </a:spcBef>
              <a:spcAft>
                <a:spcPts val="0"/>
              </a:spcAft>
              <a:buSzPts val="2400"/>
              <a:buChar char="🠶"/>
            </a:pPr>
            <a:r>
              <a:rPr lang="en-IN" sz="2400" b="1">
                <a:solidFill>
                  <a:schemeClr val="accent1"/>
                </a:solidFill>
              </a:rPr>
              <a:t>Scipy Library:</a:t>
            </a:r>
            <a:r>
              <a:rPr lang="en-IN"/>
              <a:t> </a:t>
            </a:r>
            <a:r>
              <a:rPr lang="en-IN" sz="2000">
                <a:solidFill>
                  <a:schemeClr val="accent1"/>
                </a:solidFill>
              </a:rPr>
              <a:t>This library is used for scientific calculation in research areas. From this library we’ve imported Euclidean function from a submodule named distance.</a:t>
            </a:r>
            <a:endParaRPr/>
          </a:p>
          <a:p>
            <a:pPr marL="342900" lvl="0" indent="-342900" algn="l" rtl="0">
              <a:spcBef>
                <a:spcPts val="1000"/>
              </a:spcBef>
              <a:spcAft>
                <a:spcPts val="0"/>
              </a:spcAft>
              <a:buSzPts val="2400"/>
              <a:buChar char="🠶"/>
            </a:pPr>
            <a:r>
              <a:rPr lang="en-IN" sz="2400" b="1">
                <a:solidFill>
                  <a:schemeClr val="accent1"/>
                </a:solidFill>
              </a:rPr>
              <a:t>Numpy Module: </a:t>
            </a:r>
            <a:r>
              <a:rPr lang="en-IN" sz="2000">
                <a:solidFill>
                  <a:schemeClr val="accent1"/>
                </a:solidFill>
              </a:rPr>
              <a:t>This module is used to perform high level operations on arrays.</a:t>
            </a:r>
            <a:endParaRPr/>
          </a:p>
        </p:txBody>
      </p:sp>
      <p:pic>
        <p:nvPicPr>
          <p:cNvPr id="203" name="Google Shape;203;p24"/>
          <p:cNvPicPr preferRelativeResize="0"/>
          <p:nvPr/>
        </p:nvPicPr>
        <p:blipFill rotWithShape="1">
          <a:blip r:embed="rId3">
            <a:alphaModFix/>
          </a:blip>
          <a:srcRect/>
          <a:stretch/>
        </p:blipFill>
        <p:spPr>
          <a:xfrm>
            <a:off x="1757183" y="914400"/>
            <a:ext cx="4785775" cy="15850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661651" y="240652"/>
            <a:ext cx="8918728" cy="722909"/>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3600"/>
              <a:buFont typeface="Noto Sans Symbols"/>
              <a:buChar char="❑"/>
            </a:pPr>
            <a:r>
              <a:rPr lang="en-IN" b="1">
                <a:solidFill>
                  <a:schemeClr val="accent1"/>
                </a:solidFill>
                <a:latin typeface="Times New Roman"/>
                <a:ea typeface="Times New Roman"/>
                <a:cs typeface="Times New Roman"/>
                <a:sym typeface="Times New Roman"/>
              </a:rPr>
              <a:t>PASS THE SHOW INPUT IMAGE </a:t>
            </a:r>
            <a:endParaRPr/>
          </a:p>
        </p:txBody>
      </p:sp>
      <p:sp>
        <p:nvSpPr>
          <p:cNvPr id="209" name="Google Shape;209;p25"/>
          <p:cNvSpPr txBox="1">
            <a:spLocks noGrp="1"/>
          </p:cNvSpPr>
          <p:nvPr>
            <p:ph type="body" idx="1"/>
          </p:nvPr>
        </p:nvSpPr>
        <p:spPr>
          <a:xfrm>
            <a:off x="1661651" y="963561"/>
            <a:ext cx="10255045" cy="5894439"/>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solidFill>
                <a:schemeClr val="accent1"/>
              </a:solidFill>
            </a:endParaRPr>
          </a:p>
          <a:p>
            <a:pPr marL="342900" lvl="0" indent="-342900" algn="l" rtl="0">
              <a:spcBef>
                <a:spcPts val="1000"/>
              </a:spcBef>
              <a:spcAft>
                <a:spcPts val="0"/>
              </a:spcAft>
              <a:buSzPts val="1800"/>
              <a:buChar char="🠶"/>
            </a:pPr>
            <a:r>
              <a:rPr lang="en-IN">
                <a:solidFill>
                  <a:schemeClr val="accent1"/>
                </a:solidFill>
              </a:rPr>
              <a:t>Here, we’ve created a variable img_path which will hold our input image source and Passed that variable into cv2.imread() which will read the image and convert it into three-dimensional array of integers as shown in the figure.</a:t>
            </a:r>
            <a:endParaRPr/>
          </a:p>
          <a:p>
            <a:pPr marL="342900" lvl="0" indent="-342900" algn="l" rtl="0">
              <a:spcBef>
                <a:spcPts val="1000"/>
              </a:spcBef>
              <a:spcAft>
                <a:spcPts val="0"/>
              </a:spcAft>
              <a:buSzPts val="1800"/>
              <a:buChar char="🠶"/>
            </a:pPr>
            <a:r>
              <a:rPr lang="en-IN">
                <a:solidFill>
                  <a:schemeClr val="accent1"/>
                </a:solidFill>
              </a:rPr>
              <a:t>Now, image variable will hold the array.</a:t>
            </a:r>
            <a:endParaRPr/>
          </a:p>
          <a:p>
            <a:pPr marL="342900" lvl="0" indent="-342900" algn="l" rtl="0">
              <a:spcBef>
                <a:spcPts val="1000"/>
              </a:spcBef>
              <a:spcAft>
                <a:spcPts val="0"/>
              </a:spcAft>
              <a:buSzPts val="1800"/>
              <a:buChar char="🠶"/>
            </a:pPr>
            <a:r>
              <a:rPr lang="en-IN">
                <a:solidFill>
                  <a:schemeClr val="accent1"/>
                </a:solidFill>
              </a:rPr>
              <a:t>Pass image variable into cv2.imshow() to show the </a:t>
            </a:r>
            <a:endParaRPr>
              <a:solidFill>
                <a:schemeClr val="accent1"/>
              </a:solidFill>
            </a:endParaRPr>
          </a:p>
          <a:p>
            <a:pPr marL="0" lvl="0" indent="0" algn="l" rtl="0">
              <a:spcBef>
                <a:spcPts val="1000"/>
              </a:spcBef>
              <a:spcAft>
                <a:spcPts val="0"/>
              </a:spcAft>
              <a:buSzPts val="1800"/>
              <a:buNone/>
            </a:pPr>
            <a:r>
              <a:rPr lang="en-IN">
                <a:solidFill>
                  <a:schemeClr val="accent1"/>
                </a:solidFill>
              </a:rPr>
              <a:t>      input image with window name “Input Image”</a:t>
            </a:r>
            <a:endParaRPr/>
          </a:p>
          <a:p>
            <a:pPr marL="342900" lvl="0" indent="-342900" algn="l" rtl="0">
              <a:spcBef>
                <a:spcPts val="1000"/>
              </a:spcBef>
              <a:spcAft>
                <a:spcPts val="0"/>
              </a:spcAft>
              <a:buSzPts val="1800"/>
              <a:buChar char="🠶"/>
            </a:pPr>
            <a:r>
              <a:rPr lang="en-IN">
                <a:solidFill>
                  <a:schemeClr val="accent1"/>
                </a:solidFill>
              </a:rPr>
              <a:t>Then, cv2.waitkey(0) waits for user input to release the </a:t>
            </a:r>
            <a:endParaRPr/>
          </a:p>
          <a:p>
            <a:pPr marL="0" lvl="0" indent="0" algn="l" rtl="0">
              <a:spcBef>
                <a:spcPts val="1000"/>
              </a:spcBef>
              <a:spcAft>
                <a:spcPts val="0"/>
              </a:spcAft>
              <a:buSzPts val="1800"/>
              <a:buNone/>
            </a:pPr>
            <a:r>
              <a:rPr lang="en-IN">
                <a:solidFill>
                  <a:schemeClr val="accent1"/>
                </a:solidFill>
              </a:rPr>
              <a:t>      Window.</a:t>
            </a:r>
            <a:endParaRPr>
              <a:solidFill>
                <a:schemeClr val="accent1"/>
              </a:solidFill>
            </a:endParaRPr>
          </a:p>
        </p:txBody>
      </p:sp>
      <p:pic>
        <p:nvPicPr>
          <p:cNvPr id="210" name="Google Shape;210;p25"/>
          <p:cNvPicPr preferRelativeResize="0"/>
          <p:nvPr/>
        </p:nvPicPr>
        <p:blipFill rotWithShape="1">
          <a:blip r:embed="rId3">
            <a:alphaModFix/>
          </a:blip>
          <a:srcRect/>
          <a:stretch/>
        </p:blipFill>
        <p:spPr>
          <a:xfrm>
            <a:off x="1745471" y="1085548"/>
            <a:ext cx="5997460" cy="1379340"/>
          </a:xfrm>
          <a:prstGeom prst="rect">
            <a:avLst/>
          </a:prstGeom>
          <a:noFill/>
          <a:ln>
            <a:noFill/>
          </a:ln>
        </p:spPr>
      </p:pic>
      <p:pic>
        <p:nvPicPr>
          <p:cNvPr id="211" name="Google Shape;211;p25"/>
          <p:cNvPicPr preferRelativeResize="0"/>
          <p:nvPr/>
        </p:nvPicPr>
        <p:blipFill rotWithShape="1">
          <a:blip r:embed="rId4">
            <a:alphaModFix/>
          </a:blip>
          <a:srcRect/>
          <a:stretch/>
        </p:blipFill>
        <p:spPr>
          <a:xfrm>
            <a:off x="8121617" y="3509016"/>
            <a:ext cx="3680779" cy="32956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846165" y="60230"/>
            <a:ext cx="8911687" cy="648430"/>
          </a:xfrm>
          <a:prstGeom prst="rect">
            <a:avLst/>
          </a:prstGeom>
          <a:noFill/>
          <a:ln>
            <a:noFill/>
          </a:ln>
        </p:spPr>
        <p:txBody>
          <a:bodyPr spcFirstLastPara="1" wrap="square" lIns="91425" tIns="45700" rIns="91425" bIns="45700" anchor="t" anchorCtr="0">
            <a:noAutofit/>
          </a:bodyPr>
          <a:lstStyle/>
          <a:p>
            <a:pPr marL="571500" lvl="0" indent="-571500" algn="l" rtl="0">
              <a:spcBef>
                <a:spcPts val="0"/>
              </a:spcBef>
              <a:spcAft>
                <a:spcPts val="0"/>
              </a:spcAft>
              <a:buClr>
                <a:schemeClr val="accent1"/>
              </a:buClr>
              <a:buSzPts val="3600"/>
              <a:buFont typeface="Noto Sans Symbols"/>
              <a:buChar char="❑"/>
            </a:pPr>
            <a:r>
              <a:rPr lang="en-IN" b="1">
                <a:solidFill>
                  <a:schemeClr val="accent1"/>
                </a:solidFill>
                <a:latin typeface="Times New Roman"/>
                <a:ea typeface="Times New Roman"/>
                <a:cs typeface="Times New Roman"/>
                <a:sym typeface="Times New Roman"/>
              </a:rPr>
              <a:t>PRE-PROCESS THE IMAGE</a:t>
            </a:r>
            <a:endParaRPr b="1">
              <a:solidFill>
                <a:schemeClr val="accent1"/>
              </a:solidFill>
              <a:latin typeface="Times New Roman"/>
              <a:ea typeface="Times New Roman"/>
              <a:cs typeface="Times New Roman"/>
              <a:sym typeface="Times New Roman"/>
            </a:endParaRPr>
          </a:p>
        </p:txBody>
      </p:sp>
      <p:sp>
        <p:nvSpPr>
          <p:cNvPr id="217" name="Google Shape;217;p26"/>
          <p:cNvSpPr txBox="1">
            <a:spLocks noGrp="1"/>
          </p:cNvSpPr>
          <p:nvPr>
            <p:ph type="body" idx="1"/>
          </p:nvPr>
        </p:nvSpPr>
        <p:spPr>
          <a:xfrm>
            <a:off x="1846165" y="868680"/>
            <a:ext cx="9658447" cy="5913120"/>
          </a:xfrm>
          <a:prstGeom prst="rect">
            <a:avLst/>
          </a:prstGeom>
          <a:noFill/>
          <a:ln>
            <a:noFill/>
          </a:ln>
        </p:spPr>
        <p:txBody>
          <a:bodyPr spcFirstLastPara="1" wrap="square" lIns="91425" tIns="45700" rIns="91425" bIns="45700" anchor="t" anchorCtr="0">
            <a:noAutofit/>
          </a:bodyPr>
          <a:lstStyle/>
          <a:p>
            <a:pPr marL="342900" lvl="0" indent="-245745" algn="l" rtl="0">
              <a:lnSpc>
                <a:spcPct val="90000"/>
              </a:lnSpc>
              <a:spcBef>
                <a:spcPts val="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solidFill>
                <a:schemeClr val="accent1"/>
              </a:solidFill>
            </a:endParaRPr>
          </a:p>
          <a:p>
            <a:pPr marL="342900" lvl="0" indent="-342900" algn="l" rtl="0">
              <a:lnSpc>
                <a:spcPct val="90000"/>
              </a:lnSpc>
              <a:spcBef>
                <a:spcPts val="1000"/>
              </a:spcBef>
              <a:spcAft>
                <a:spcPts val="0"/>
              </a:spcAft>
              <a:buSzPts val="1530"/>
              <a:buChar char="🠶"/>
            </a:pPr>
            <a:r>
              <a:rPr lang="en-IN" sz="1530">
                <a:solidFill>
                  <a:schemeClr val="accent1"/>
                </a:solidFill>
              </a:rPr>
              <a:t>Now, We’ve converted the image into grayscale and blur it slightly to remove the High frequency noise to make our contour detection process more accurate.</a:t>
            </a:r>
            <a:endParaRPr sz="1530">
              <a:solidFill>
                <a:schemeClr val="accent1"/>
              </a:solidFill>
            </a:endParaRPr>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p>
          <a:p>
            <a:pPr marL="342900" lvl="0" indent="-245745" algn="l" rtl="0">
              <a:lnSpc>
                <a:spcPct val="90000"/>
              </a:lnSpc>
              <a:spcBef>
                <a:spcPts val="1000"/>
              </a:spcBef>
              <a:spcAft>
                <a:spcPts val="0"/>
              </a:spcAft>
              <a:buSzPts val="1530"/>
              <a:buNone/>
            </a:pPr>
            <a:endParaRPr sz="1530">
              <a:solidFill>
                <a:schemeClr val="accent1"/>
              </a:solidFill>
            </a:endParaRPr>
          </a:p>
          <a:p>
            <a:pPr marL="342900" lvl="0" indent="-245745" algn="l" rtl="0">
              <a:lnSpc>
                <a:spcPct val="90000"/>
              </a:lnSpc>
              <a:spcBef>
                <a:spcPts val="1000"/>
              </a:spcBef>
              <a:spcAft>
                <a:spcPts val="0"/>
              </a:spcAft>
              <a:buSzPts val="1530"/>
              <a:buNone/>
            </a:pPr>
            <a:endParaRPr sz="1530">
              <a:solidFill>
                <a:schemeClr val="accent1"/>
              </a:solidFill>
            </a:endParaRPr>
          </a:p>
          <a:p>
            <a:pPr marL="342900" lvl="0" indent="-342900" algn="l" rtl="0">
              <a:lnSpc>
                <a:spcPct val="90000"/>
              </a:lnSpc>
              <a:spcBef>
                <a:spcPts val="1000"/>
              </a:spcBef>
              <a:spcAft>
                <a:spcPts val="0"/>
              </a:spcAft>
              <a:buSzPts val="1530"/>
              <a:buChar char="🠶"/>
            </a:pPr>
            <a:r>
              <a:rPr lang="en-IN" sz="1530">
                <a:solidFill>
                  <a:schemeClr val="accent1"/>
                </a:solidFill>
              </a:rPr>
              <a:t>Here, we’ve passed the grayscale image into canny edge detector function to detect edges in our image, Erosion &amp; Dilation these are the morphological operations to effectively detect the edges in the edge map.</a:t>
            </a:r>
            <a:endParaRPr/>
          </a:p>
          <a:p>
            <a:pPr marL="342900" lvl="0" indent="-342900" algn="l" rtl="0">
              <a:lnSpc>
                <a:spcPct val="90000"/>
              </a:lnSpc>
              <a:spcBef>
                <a:spcPts val="1000"/>
              </a:spcBef>
              <a:spcAft>
                <a:spcPts val="0"/>
              </a:spcAft>
              <a:buSzPts val="1530"/>
              <a:buChar char="🠶"/>
            </a:pPr>
            <a:r>
              <a:rPr lang="en-IN" sz="1530">
                <a:solidFill>
                  <a:schemeClr val="accent1"/>
                </a:solidFill>
              </a:rPr>
              <a:t>The above process can be said as a Binarization of image.</a:t>
            </a:r>
            <a:endParaRPr sz="1530">
              <a:solidFill>
                <a:schemeClr val="accent1"/>
              </a:solidFill>
            </a:endParaRPr>
          </a:p>
          <a:p>
            <a:pPr marL="0" lvl="0" indent="0" algn="l" rtl="0">
              <a:lnSpc>
                <a:spcPct val="90000"/>
              </a:lnSpc>
              <a:spcBef>
                <a:spcPts val="1000"/>
              </a:spcBef>
              <a:spcAft>
                <a:spcPts val="0"/>
              </a:spcAft>
              <a:buSzPts val="1530"/>
              <a:buNone/>
            </a:pPr>
            <a:endParaRPr sz="1530"/>
          </a:p>
        </p:txBody>
      </p:sp>
      <p:pic>
        <p:nvPicPr>
          <p:cNvPr id="218" name="Google Shape;218;p26"/>
          <p:cNvPicPr preferRelativeResize="0"/>
          <p:nvPr/>
        </p:nvPicPr>
        <p:blipFill rotWithShape="1">
          <a:blip r:embed="rId3">
            <a:alphaModFix/>
          </a:blip>
          <a:srcRect/>
          <a:stretch/>
        </p:blipFill>
        <p:spPr>
          <a:xfrm>
            <a:off x="1846165" y="868680"/>
            <a:ext cx="8291278" cy="1165961"/>
          </a:xfrm>
          <a:prstGeom prst="rect">
            <a:avLst/>
          </a:prstGeom>
          <a:noFill/>
          <a:ln>
            <a:noFill/>
          </a:ln>
        </p:spPr>
      </p:pic>
      <p:pic>
        <p:nvPicPr>
          <p:cNvPr id="219" name="Google Shape;219;p26"/>
          <p:cNvPicPr preferRelativeResize="0"/>
          <p:nvPr/>
        </p:nvPicPr>
        <p:blipFill rotWithShape="1">
          <a:blip r:embed="rId4">
            <a:alphaModFix/>
          </a:blip>
          <a:srcRect/>
          <a:stretch/>
        </p:blipFill>
        <p:spPr>
          <a:xfrm>
            <a:off x="1846165" y="2727839"/>
            <a:ext cx="6744284" cy="2789162"/>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Widescreen</PresentationFormat>
  <Paragraphs>184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Arial</vt:lpstr>
      <vt:lpstr>Noto Sans Symbols</vt:lpstr>
      <vt:lpstr>Century Gothic</vt:lpstr>
      <vt:lpstr>Algerian</vt:lpstr>
      <vt:lpstr>Wisp</vt:lpstr>
      <vt:lpstr>“MEASURE OBJECT DIMENSION FROM IMAGES”</vt:lpstr>
      <vt:lpstr>TOPICS</vt:lpstr>
      <vt:lpstr>OBJECTIVE</vt:lpstr>
      <vt:lpstr>DIGITAL IMAGE</vt:lpstr>
      <vt:lpstr>APPROACH(Reference Object Method)</vt:lpstr>
      <vt:lpstr>IMPLEMENTATION</vt:lpstr>
      <vt:lpstr>Import the required Modules</vt:lpstr>
      <vt:lpstr>PASS THE SHOW INPUT IMAGE </vt:lpstr>
      <vt:lpstr>PRE-PROCESS THE IMAGE</vt:lpstr>
      <vt:lpstr>FIND CONTOURS, SORT CONTOURS, DRAW CONTOURS.</vt:lpstr>
      <vt:lpstr>FIND CONTOURS, SORT CONTOURS, DRAW CONTOURS.</vt:lpstr>
      <vt:lpstr>FIND CONTOURS, SORT CONTOURS, DRAW CONTOURS</vt:lpstr>
      <vt:lpstr>FIND &amp; DRAW MIDPOINTS ON THE CONTOUR EDGE</vt:lpstr>
      <vt:lpstr>Draw line B/W midpoints &amp; apply Euclidean function to calculate distance B/W the midpoints.</vt:lpstr>
      <vt:lpstr>Draw object dimensions &amp; Show the Output Image.</vt:lpstr>
      <vt:lpstr>OUTPUT</vt:lpstr>
      <vt:lpstr>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OBJECT DIMENSION FROM IMAGES”</dc:title>
  <cp:lastModifiedBy>anurag</cp:lastModifiedBy>
  <cp:revision>1</cp:revision>
  <dcterms:modified xsi:type="dcterms:W3CDTF">2021-03-16T11:25:03Z</dcterms:modified>
</cp:coreProperties>
</file>