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 id="267" r:id="rId12"/>
    <p:sldId id="268" r:id="rId13"/>
    <p:sldId id="269" r:id="rId14"/>
    <p:sldId id="270" r:id="rId15"/>
    <p:sldId id="271" r:id="rId16"/>
    <p:sldId id="266"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3" d="100"/>
          <a:sy n="103" d="100"/>
        </p:scale>
        <p:origin x="-19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2B14C2-F72D-4F2F-860D-A118216413EC}" type="datetimeFigureOut">
              <a:rPr lang="en-US" smtClean="0"/>
              <a:pPr/>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728E1-0A9E-4118-9A0B-34EA3D323A9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2B14C2-F72D-4F2F-860D-A118216413EC}" type="datetimeFigureOut">
              <a:rPr lang="en-US" smtClean="0"/>
              <a:pPr/>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728E1-0A9E-4118-9A0B-34EA3D323A9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2B14C2-F72D-4F2F-860D-A118216413EC}" type="datetimeFigureOut">
              <a:rPr lang="en-US" smtClean="0"/>
              <a:pPr/>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728E1-0A9E-4118-9A0B-34EA3D323A9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2B14C2-F72D-4F2F-860D-A118216413EC}" type="datetimeFigureOut">
              <a:rPr lang="en-US" smtClean="0"/>
              <a:pPr/>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728E1-0A9E-4118-9A0B-34EA3D323A9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2B14C2-F72D-4F2F-860D-A118216413EC}" type="datetimeFigureOut">
              <a:rPr lang="en-US" smtClean="0"/>
              <a:pPr/>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728E1-0A9E-4118-9A0B-34EA3D323A9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2B14C2-F72D-4F2F-860D-A118216413EC}" type="datetimeFigureOut">
              <a:rPr lang="en-US" smtClean="0"/>
              <a:pPr/>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728E1-0A9E-4118-9A0B-34EA3D323A9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2B14C2-F72D-4F2F-860D-A118216413EC}" type="datetimeFigureOut">
              <a:rPr lang="en-US" smtClean="0"/>
              <a:pPr/>
              <a:t>3/27/2019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A728E1-0A9E-4118-9A0B-34EA3D323A9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2B14C2-F72D-4F2F-860D-A118216413EC}" type="datetimeFigureOut">
              <a:rPr lang="en-US" smtClean="0"/>
              <a:pPr/>
              <a:t>3/27/2019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A728E1-0A9E-4118-9A0B-34EA3D323A9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2B14C2-F72D-4F2F-860D-A118216413EC}" type="datetimeFigureOut">
              <a:rPr lang="en-US" smtClean="0"/>
              <a:pPr/>
              <a:t>3/27/2019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A728E1-0A9E-4118-9A0B-34EA3D323A9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2B14C2-F72D-4F2F-860D-A118216413EC}" type="datetimeFigureOut">
              <a:rPr lang="en-US" smtClean="0"/>
              <a:pPr/>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728E1-0A9E-4118-9A0B-34EA3D323A9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2B14C2-F72D-4F2F-860D-A118216413EC}" type="datetimeFigureOut">
              <a:rPr lang="en-US" smtClean="0"/>
              <a:pPr/>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728E1-0A9E-4118-9A0B-34EA3D323A9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2B14C2-F72D-4F2F-860D-A118216413EC}" type="datetimeFigureOut">
              <a:rPr lang="en-US" smtClean="0"/>
              <a:pPr/>
              <a:t>3/27/2019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A728E1-0A9E-4118-9A0B-34EA3D323A9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Support-vector_machin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Particle_swarm_optimizati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Regression_analysi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Stock Market Prediction</a:t>
            </a:r>
            <a:endParaRPr lang="en-US" dirty="0"/>
          </a:p>
        </p:txBody>
      </p:sp>
      <p:sp>
        <p:nvSpPr>
          <p:cNvPr id="3" name="Subtitle 2"/>
          <p:cNvSpPr>
            <a:spLocks noGrp="1"/>
          </p:cNvSpPr>
          <p:nvPr>
            <p:ph type="subTitle" idx="1"/>
          </p:nvPr>
        </p:nvSpPr>
        <p:spPr/>
        <p:txBody>
          <a:bodyPr/>
          <a:lstStyle/>
          <a:p>
            <a:pPr algn="r"/>
            <a:r>
              <a:rPr lang="en-US" dirty="0" err="1" smtClean="0">
                <a:solidFill>
                  <a:schemeClr val="tx1"/>
                </a:solidFill>
              </a:rPr>
              <a:t>Anurag</a:t>
            </a:r>
            <a:r>
              <a:rPr lang="en-US" dirty="0" smtClean="0">
                <a:solidFill>
                  <a:schemeClr val="tx1"/>
                </a:solidFill>
              </a:rPr>
              <a:t> </a:t>
            </a:r>
            <a:r>
              <a:rPr lang="en-US" dirty="0" err="1" smtClean="0">
                <a:solidFill>
                  <a:schemeClr val="tx1"/>
                </a:solidFill>
              </a:rPr>
              <a:t>Gujarathi</a:t>
            </a:r>
            <a:endParaRPr lang="en-US" dirty="0">
              <a:solidFill>
                <a:schemeClr val="tx1"/>
              </a:solidFill>
            </a:endParaRPr>
          </a:p>
          <a:p>
            <a:r>
              <a:rPr lang="en-US" dirty="0" smtClean="0">
                <a:solidFill>
                  <a:schemeClr val="tx1"/>
                </a:solidFill>
              </a:rPr>
              <a:t>	      3134</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descr="result.png"/>
          <p:cNvPicPr>
            <a:picLocks noGrp="1" noChangeAspect="1"/>
          </p:cNvPicPr>
          <p:nvPr>
            <p:ph idx="1"/>
          </p:nvPr>
        </p:nvPicPr>
        <p:blipFill>
          <a:blip r:embed="rId2"/>
          <a:stretch>
            <a:fillRect/>
          </a:stretch>
        </p:blipFill>
        <p:spPr>
          <a:xfrm>
            <a:off x="2343150" y="2615406"/>
            <a:ext cx="4457700" cy="249555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Vector Machine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machine learning, support-vector</a:t>
            </a:r>
            <a:r>
              <a:rPr lang="en-US" b="1" dirty="0" smtClean="0"/>
              <a:t> </a:t>
            </a:r>
            <a:r>
              <a:rPr lang="en-US" dirty="0" smtClean="0"/>
              <a:t>machines (SVMs, also support-vector networks) are supervised learning models with associated learning algorithms that analyze data used for classification and regression analysis. Given a set of training examples, each marked as belonging to one or the other of two categories, an SVM training algorithm builds a model that assigns new examples to one category or the other, making it a non-probabilistic binary linear classifier.</a:t>
            </a:r>
          </a:p>
          <a:p>
            <a:r>
              <a:rPr lang="en-US" dirty="0" smtClean="0"/>
              <a:t>Source- </a:t>
            </a:r>
            <a:r>
              <a:rPr lang="en-US" dirty="0" smtClean="0">
                <a:hlinkClick r:id="rId2"/>
              </a:rPr>
              <a:t>https://en.wikipedia.org/wiki/Support-vector_machine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pic>
        <p:nvPicPr>
          <p:cNvPr id="4" name="Content Placeholder 3" descr="data.png"/>
          <p:cNvPicPr>
            <a:picLocks noGrp="1" noChangeAspect="1"/>
          </p:cNvPicPr>
          <p:nvPr>
            <p:ph idx="1"/>
          </p:nvPr>
        </p:nvPicPr>
        <p:blipFill>
          <a:blip r:embed="rId2"/>
          <a:stretch>
            <a:fillRect/>
          </a:stretch>
        </p:blipFill>
        <p:spPr>
          <a:xfrm>
            <a:off x="2701850" y="1600200"/>
            <a:ext cx="3740299" cy="4525963"/>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Logic</a:t>
            </a:r>
            <a:endParaRPr lang="en-US" dirty="0"/>
          </a:p>
        </p:txBody>
      </p:sp>
      <p:pic>
        <p:nvPicPr>
          <p:cNvPr id="4" name="Content Placeholder 3" descr="svmalgo.png"/>
          <p:cNvPicPr>
            <a:picLocks noGrp="1" noChangeAspect="1"/>
          </p:cNvPicPr>
          <p:nvPr>
            <p:ph idx="1"/>
          </p:nvPr>
        </p:nvPicPr>
        <p:blipFill>
          <a:blip r:embed="rId2"/>
          <a:stretch>
            <a:fillRect/>
          </a:stretch>
        </p:blipFill>
        <p:spPr>
          <a:xfrm>
            <a:off x="457200" y="2354421"/>
            <a:ext cx="8229600" cy="301752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descr="rbfpoly.png"/>
          <p:cNvPicPr>
            <a:picLocks noGrp="1" noChangeAspect="1"/>
          </p:cNvPicPr>
          <p:nvPr>
            <p:ph idx="1"/>
          </p:nvPr>
        </p:nvPicPr>
        <p:blipFill>
          <a:blip r:embed="rId2"/>
          <a:stretch>
            <a:fillRect/>
          </a:stretch>
        </p:blipFill>
        <p:spPr>
          <a:xfrm>
            <a:off x="1752600" y="1295400"/>
            <a:ext cx="5610225" cy="3228975"/>
          </a:xfrm>
        </p:spPr>
      </p:pic>
      <p:pic>
        <p:nvPicPr>
          <p:cNvPr id="5" name="Picture 4" descr="linear.png"/>
          <p:cNvPicPr>
            <a:picLocks noChangeAspect="1"/>
          </p:cNvPicPr>
          <p:nvPr/>
        </p:nvPicPr>
        <p:blipFill>
          <a:blip r:embed="rId3"/>
          <a:stretch>
            <a:fillRect/>
          </a:stretch>
        </p:blipFill>
        <p:spPr>
          <a:xfrm>
            <a:off x="2514600" y="4572000"/>
            <a:ext cx="4810125" cy="16002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Particle Swarm Optimization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computational science, Particle Swarm Optimization (PSO) is a method that optimizes the problem by iteratively trying to improve a candidate solution with regard to a given measure of quality.</a:t>
            </a:r>
          </a:p>
          <a:p>
            <a:r>
              <a:rPr lang="en-US" dirty="0" smtClean="0"/>
              <a:t>It solves a problem by having a population of candidate solutions, here called particles, and moving these particles around in the search space over the particle’s position and velocity.</a:t>
            </a:r>
          </a:p>
          <a:p>
            <a:r>
              <a:rPr lang="en-US" dirty="0" smtClean="0"/>
              <a:t>Source: </a:t>
            </a:r>
            <a:r>
              <a:rPr lang="en-US" dirty="0" smtClean="0">
                <a:hlinkClick r:id="rId2"/>
              </a:rPr>
              <a:t>https://en.wikipedia.org/wiki/Particle_swarm_optimization</a:t>
            </a: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Using polynomial regression and support vector regression, accuracy of prediction model varies between 50% and 70% for the dataset used.</a:t>
            </a:r>
          </a:p>
          <a:p>
            <a:r>
              <a:rPr lang="en-US" dirty="0" smtClean="0"/>
              <a:t>The accuracy is dependent on training data.</a:t>
            </a:r>
          </a:p>
          <a:p>
            <a:r>
              <a:rPr lang="en-US" dirty="0" smtClean="0"/>
              <a:t>Although stock prices can be predicted to a certain extent using only historic data, other factors also influence stock prices.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Following factors also affect stock prices -</a:t>
            </a:r>
          </a:p>
          <a:p>
            <a:r>
              <a:rPr lang="en-US" dirty="0" smtClean="0"/>
              <a:t>Economics</a:t>
            </a:r>
          </a:p>
          <a:p>
            <a:pPr lvl="1"/>
            <a:r>
              <a:rPr lang="en-US" dirty="0" smtClean="0"/>
              <a:t>Interest rates</a:t>
            </a:r>
          </a:p>
          <a:p>
            <a:pPr lvl="1"/>
            <a:r>
              <a:rPr lang="en-US" dirty="0" smtClean="0"/>
              <a:t>Inflation</a:t>
            </a:r>
          </a:p>
          <a:p>
            <a:r>
              <a:rPr lang="en-US" dirty="0" smtClean="0"/>
              <a:t>Politics</a:t>
            </a:r>
          </a:p>
          <a:p>
            <a:pPr lvl="1"/>
            <a:r>
              <a:rPr lang="en-US" dirty="0" smtClean="0"/>
              <a:t>Government policy</a:t>
            </a:r>
          </a:p>
          <a:p>
            <a:pPr lvl="1"/>
            <a:r>
              <a:rPr lang="en-US" dirty="0" smtClean="0"/>
              <a:t>Elections</a:t>
            </a:r>
          </a:p>
          <a:p>
            <a:r>
              <a:rPr lang="en-US" dirty="0" smtClean="0"/>
              <a:t>Natural and Man-made disasters</a:t>
            </a:r>
          </a:p>
          <a:p>
            <a:pPr lvl="1"/>
            <a:r>
              <a:rPr lang="en-US" dirty="0" smtClean="0"/>
              <a:t>Japan in 2011 tsunami</a:t>
            </a:r>
          </a:p>
          <a:p>
            <a:pPr lvl="1"/>
            <a:r>
              <a:rPr lang="en-US" dirty="0" smtClean="0"/>
              <a:t>World War II</a:t>
            </a:r>
          </a:p>
          <a:p>
            <a:r>
              <a:rPr lang="en-US" dirty="0" smtClean="0"/>
              <a:t>Market Psychology</a:t>
            </a:r>
          </a:p>
          <a:p>
            <a:pPr lvl="1"/>
            <a:r>
              <a:rPr lang="en-US" dirty="0" smtClean="0"/>
              <a:t>Hype created by economists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buNone/>
            </a:pPr>
            <a:r>
              <a:rPr lang="en-US" dirty="0" smtClean="0"/>
              <a:t>    Therefore, a prediction model must take into account all factors which may affect the stock market.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idx="1"/>
          </p:nvPr>
        </p:nvSpPr>
        <p:spPr/>
        <p:txBody>
          <a:bodyPr>
            <a:normAutofit/>
          </a:bodyPr>
          <a:lstStyle/>
          <a:p>
            <a:r>
              <a:rPr lang="en-US" sz="3000" dirty="0" smtClean="0"/>
              <a:t>‘’</a:t>
            </a:r>
            <a:r>
              <a:rPr lang="en-US" sz="3000" dirty="0" smtClean="0"/>
              <a:t>Global </a:t>
            </a:r>
            <a:r>
              <a:rPr lang="en-US" sz="3000" dirty="0" smtClean="0"/>
              <a:t>Nonlinear Kernel Prediction for Large Data Set With a Particle Swarm-Optimized Interval Support Vector Regression</a:t>
            </a:r>
            <a:r>
              <a:rPr lang="en-US" sz="3000" dirty="0" smtClean="0"/>
              <a:t>” – IEEE transactions on Neural networks and Learning Systems, October 2015</a:t>
            </a:r>
          </a:p>
          <a:p>
            <a:r>
              <a:rPr lang="en-US" sz="3000" dirty="0" smtClean="0"/>
              <a:t>‘’Which </a:t>
            </a:r>
            <a:r>
              <a:rPr lang="en-US" sz="3000" dirty="0" smtClean="0"/>
              <a:t>artificial intelligence algorithm better</a:t>
            </a:r>
          </a:p>
          <a:p>
            <a:pPr>
              <a:buNone/>
            </a:pPr>
            <a:r>
              <a:rPr lang="en-US" sz="3000" dirty="0" smtClean="0"/>
              <a:t>    predicts </a:t>
            </a:r>
            <a:r>
              <a:rPr lang="en-US" sz="3000" dirty="0" smtClean="0"/>
              <a:t>the Chinese stock market</a:t>
            </a:r>
            <a:r>
              <a:rPr lang="en-US" sz="3000" dirty="0" smtClean="0"/>
              <a:t>?’’ – IEEE Access</a:t>
            </a:r>
            <a:endParaRPr lang="en-US" sz="30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Volatile nature of stock market.</a:t>
            </a:r>
          </a:p>
          <a:p>
            <a:r>
              <a:rPr lang="en-US" dirty="0" smtClean="0"/>
              <a:t>Correct decision can make an investor a billionaire.</a:t>
            </a:r>
          </a:p>
          <a:p>
            <a:r>
              <a:rPr lang="en-US" dirty="0" smtClean="0"/>
              <a:t>Wrong decision can make an investor bankrupt.</a:t>
            </a:r>
          </a:p>
          <a:p>
            <a:r>
              <a:rPr lang="en-US" dirty="0" smtClean="0"/>
              <a:t>Success depends on the future worth of purchased stocks and fundamentals </a:t>
            </a:r>
            <a:r>
              <a:rPr lang="en-US" smtClean="0"/>
              <a:t>of the firm.</a:t>
            </a:r>
            <a:endParaRPr lang="en-US" dirty="0" smtClean="0"/>
          </a:p>
          <a:p>
            <a:r>
              <a:rPr lang="en-US" dirty="0" smtClean="0"/>
              <a:t>Notion for profitability – </a:t>
            </a:r>
          </a:p>
          <a:p>
            <a:pPr lvl="1"/>
            <a:r>
              <a:rPr lang="en-US" dirty="0" smtClean="0"/>
              <a:t>Buy low</a:t>
            </a:r>
          </a:p>
          <a:p>
            <a:pPr lvl="1"/>
            <a:r>
              <a:rPr lang="en-US" dirty="0" smtClean="0"/>
              <a:t>Sell high</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A prediction model can assist investors in making informed and intelligent decisions.</a:t>
            </a:r>
          </a:p>
          <a:p>
            <a:r>
              <a:rPr lang="en-US" dirty="0" smtClean="0"/>
              <a:t>Intelligent decisions can potentially earn high return on investments for investors.</a:t>
            </a:r>
          </a:p>
          <a:p>
            <a:r>
              <a:rPr lang="en-US" dirty="0" smtClean="0"/>
              <a:t>Thus a stock prediction model has been proposed for forecasting prices on the basis of historical data.</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Prediction of Stock Market using historical data.</a:t>
            </a:r>
          </a:p>
          <a:p>
            <a:r>
              <a:rPr lang="en-US" dirty="0" smtClean="0"/>
              <a:t>Abstract-</a:t>
            </a:r>
          </a:p>
          <a:p>
            <a:pPr>
              <a:buNone/>
            </a:pPr>
            <a:r>
              <a:rPr lang="en-US" dirty="0" smtClean="0"/>
              <a:t>     A stock market is the aggregation of buyers and sellers which represent ownership claims on businesses. Intelligent investments in the stock market can potentially earn high returns to investors. However, due to the non-linear nature of stock market fluctuations, it is difficult to make an intelligent decision. This leads to the need of a model, which can predict the stock market on the basis of historical data. Concepts like Regression, Artificial Neural Networks and Support Vector Machines make it possible to predict values on the basis of historical data. A model for estimating the daily opening and closing prices of the stock market has been proposed.</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Analysis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statistical modeling, </a:t>
            </a:r>
            <a:r>
              <a:rPr lang="en-US" b="1" dirty="0" smtClean="0"/>
              <a:t>regression analysis</a:t>
            </a:r>
            <a:r>
              <a:rPr lang="en-US" dirty="0" smtClean="0"/>
              <a:t> is a set of statistical processes for estimating the relationships among variables. It includes many techniques for modeling and analyzing several variables, when the focus is on the relationship between a dependent variable and one or more independent variables (or 'predictors'). source : </a:t>
            </a:r>
            <a:r>
              <a:rPr lang="en-US" dirty="0" smtClean="0">
                <a:hlinkClick r:id="rId2"/>
              </a:rPr>
              <a:t>https://en.wikipedia.org/wiki/Regression_analysis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dirty="0" smtClean="0"/>
              <a:t>Dataset – </a:t>
            </a:r>
            <a:r>
              <a:rPr lang="en-US" dirty="0" err="1" smtClean="0"/>
              <a:t>Quandl</a:t>
            </a:r>
            <a:r>
              <a:rPr lang="en-US" dirty="0" smtClean="0"/>
              <a:t> GOOGL</a:t>
            </a:r>
            <a:endParaRPr lang="en-US" dirty="0"/>
          </a:p>
        </p:txBody>
      </p:sp>
      <p:pic>
        <p:nvPicPr>
          <p:cNvPr id="5" name="Picture 4" descr="datasetfeatures.png"/>
          <p:cNvPicPr>
            <a:picLocks noChangeAspect="1"/>
          </p:cNvPicPr>
          <p:nvPr/>
        </p:nvPicPr>
        <p:blipFill>
          <a:blip r:embed="rId2"/>
          <a:stretch>
            <a:fillRect/>
          </a:stretch>
        </p:blipFill>
        <p:spPr>
          <a:xfrm>
            <a:off x="2133600" y="2362200"/>
            <a:ext cx="4867275" cy="372427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Adjusting Features</a:t>
            </a:r>
            <a:endParaRPr lang="en-US" dirty="0"/>
          </a:p>
        </p:txBody>
      </p:sp>
      <p:pic>
        <p:nvPicPr>
          <p:cNvPr id="4" name="Content Placeholder 3" descr="adjust.png"/>
          <p:cNvPicPr>
            <a:picLocks noGrp="1" noChangeAspect="1"/>
          </p:cNvPicPr>
          <p:nvPr>
            <p:ph idx="1"/>
          </p:nvPr>
        </p:nvPicPr>
        <p:blipFill>
          <a:blip r:embed="rId2"/>
          <a:stretch>
            <a:fillRect/>
          </a:stretch>
        </p:blipFill>
        <p:spPr>
          <a:xfrm>
            <a:off x="1352550" y="2205831"/>
            <a:ext cx="6438900" cy="33147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Logic</a:t>
            </a:r>
            <a:endParaRPr lang="en-US" dirty="0"/>
          </a:p>
        </p:txBody>
      </p:sp>
      <p:pic>
        <p:nvPicPr>
          <p:cNvPr id="4" name="Content Placeholder 3" descr="algo.png"/>
          <p:cNvPicPr>
            <a:picLocks noGrp="1" noChangeAspect="1"/>
          </p:cNvPicPr>
          <p:nvPr>
            <p:ph idx="1"/>
          </p:nvPr>
        </p:nvPicPr>
        <p:blipFill>
          <a:blip r:embed="rId2"/>
          <a:stretch>
            <a:fillRect/>
          </a:stretch>
        </p:blipFill>
        <p:spPr>
          <a:xfrm>
            <a:off x="1476375" y="1924844"/>
            <a:ext cx="6191250" cy="3876675"/>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469</TotalTime>
  <Words>475</Words>
  <Application>Microsoft Office PowerPoint</Application>
  <PresentationFormat>On-screen Show (4:3)</PresentationFormat>
  <Paragraphs>59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Stock Market Prediction</vt:lpstr>
      <vt:lpstr>Literature Survey</vt:lpstr>
      <vt:lpstr>Motivation</vt:lpstr>
      <vt:lpstr>Motivation</vt:lpstr>
      <vt:lpstr>Problem Statement</vt:lpstr>
      <vt:lpstr>Regression Analysis</vt:lpstr>
      <vt:lpstr>Features</vt:lpstr>
      <vt:lpstr>Adjusting Features</vt:lpstr>
      <vt:lpstr>Algorithm Logic</vt:lpstr>
      <vt:lpstr>Result</vt:lpstr>
      <vt:lpstr>Support Vector Machine</vt:lpstr>
      <vt:lpstr>Dataset</vt:lpstr>
      <vt:lpstr>Algorithm Logic</vt:lpstr>
      <vt:lpstr>Result</vt:lpstr>
      <vt:lpstr>Particle Swarm Optimization</vt:lpstr>
      <vt:lpstr>Conclusion</vt:lpstr>
      <vt:lpstr>Conclusion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dc:title>
  <dc:creator>Desktop</dc:creator>
  <cp:lastModifiedBy>Desktop</cp:lastModifiedBy>
  <cp:revision>52</cp:revision>
  <dcterms:created xsi:type="dcterms:W3CDTF">2019-03-23T15:20:01Z</dcterms:created>
  <dcterms:modified xsi:type="dcterms:W3CDTF">2019-03-27T17:41:12Z</dcterms:modified>
</cp:coreProperties>
</file>