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4204" r:id="rId1"/>
  </p:sldMasterIdLst>
  <p:notesMasterIdLst>
    <p:notesMasterId r:id="rId12"/>
  </p:notesMasterIdLst>
  <p:sldIdLst>
    <p:sldId id="269" r:id="rId2"/>
    <p:sldId id="274" r:id="rId3"/>
    <p:sldId id="270" r:id="rId4"/>
    <p:sldId id="273" r:id="rId5"/>
    <p:sldId id="264" r:id="rId6"/>
    <p:sldId id="260" r:id="rId7"/>
    <p:sldId id="262" r:id="rId8"/>
    <p:sldId id="267" r:id="rId9"/>
    <p:sldId id="266"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1919"/>
    <a:srgbClr val="F1650F"/>
    <a:srgbClr val="00FF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4676" autoAdjust="0"/>
    <p:restoredTop sz="94624" autoAdjust="0"/>
  </p:normalViewPr>
  <p:slideViewPr>
    <p:cSldViewPr>
      <p:cViewPr>
        <p:scale>
          <a:sx n="66" d="100"/>
          <a:sy n="66" d="100"/>
        </p:scale>
        <p:origin x="-1260" y="-2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AFF16-5C0F-4447-9A16-FF903B9196A1}" type="datetimeFigureOut">
              <a:rPr lang="en-US" smtClean="0"/>
              <a:pPr/>
              <a:t>11/17/2016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9899C8-C057-42BB-B63B-19EF21AFE3A3}" type="slidenum">
              <a:rPr lang="en-US" smtClean="0"/>
              <a:pPr/>
              <a:t>‹#›</a:t>
            </a:fld>
            <a:endParaRPr lang="en-US"/>
          </a:p>
        </p:txBody>
      </p:sp>
    </p:spTree>
    <p:extLst>
      <p:ext uri="{BB962C8B-B14F-4D97-AF65-F5344CB8AC3E}">
        <p14:creationId xmlns="" xmlns:p14="http://schemas.microsoft.com/office/powerpoint/2010/main" val="2290097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9B1C9E0-70C5-48CB-ABE1-08E3C589053B}" type="datetimeFigureOut">
              <a:rPr lang="en-US" smtClean="0"/>
              <a:pPr/>
              <a:t>11/17/2016</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5A35F99D-B095-4247-A3B0-088E74EFD63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spd="slow">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B1C9E0-70C5-48CB-ABE1-08E3C589053B}" type="datetimeFigureOut">
              <a:rPr lang="en-US" smtClean="0"/>
              <a:pPr/>
              <a:t>11/17/2016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35F99D-B095-4247-A3B0-088E74EFD638}" type="slidenum">
              <a:rPr lang="en-IN" smtClean="0"/>
              <a:pPr/>
              <a:t>‹#›</a:t>
            </a:fld>
            <a:endParaRPr lang="en-IN"/>
          </a:p>
        </p:txBody>
      </p:sp>
    </p:spTree>
  </p:cSld>
  <p:clrMapOvr>
    <a:masterClrMapping/>
  </p:clrMapOvr>
  <p:transition spd="slow">
    <p:wedg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B1C9E0-70C5-48CB-ABE1-08E3C589053B}" type="datetimeFigureOut">
              <a:rPr lang="en-US" smtClean="0"/>
              <a:pPr/>
              <a:t>11/17/2016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35F99D-B095-4247-A3B0-088E74EFD638}" type="slidenum">
              <a:rPr lang="en-IN" smtClean="0"/>
              <a:pPr/>
              <a:t>‹#›</a:t>
            </a:fld>
            <a:endParaRPr lang="en-IN"/>
          </a:p>
        </p:txBody>
      </p:sp>
    </p:spTree>
  </p:cSld>
  <p:clrMapOvr>
    <a:masterClrMapping/>
  </p:clrMapOvr>
  <p:transition spd="slow">
    <p:wedg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B1C9E0-70C5-48CB-ABE1-08E3C589053B}" type="datetimeFigureOut">
              <a:rPr lang="en-US" smtClean="0"/>
              <a:pPr/>
              <a:t>11/17/2016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35F99D-B095-4247-A3B0-088E74EFD638}" type="slidenum">
              <a:rPr lang="en-IN" smtClean="0"/>
              <a:pPr/>
              <a:t>‹#›</a:t>
            </a:fld>
            <a:endParaRPr lang="en-IN"/>
          </a:p>
        </p:txBody>
      </p:sp>
    </p:spTree>
  </p:cSld>
  <p:clrMapOvr>
    <a:masterClrMapping/>
  </p:clrMapOvr>
  <p:transition spd="slow">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9B1C9E0-70C5-48CB-ABE1-08E3C589053B}" type="datetimeFigureOut">
              <a:rPr lang="en-US" smtClean="0"/>
              <a:pPr/>
              <a:t>11/17/2016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35F99D-B095-4247-A3B0-088E74EFD63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spd="slow">
    <p:wedg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9B1C9E0-70C5-48CB-ABE1-08E3C589053B}" type="datetimeFigureOut">
              <a:rPr lang="en-US" smtClean="0"/>
              <a:pPr/>
              <a:t>11/17/2016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35F99D-B095-4247-A3B0-088E74EFD638}" type="slidenum">
              <a:rPr lang="en-IN" smtClean="0"/>
              <a:pPr/>
              <a:t>‹#›</a:t>
            </a:fld>
            <a:endParaRPr lang="en-IN"/>
          </a:p>
        </p:txBody>
      </p:sp>
    </p:spTree>
  </p:cSld>
  <p:clrMapOvr>
    <a:masterClrMapping/>
  </p:clrMapOvr>
  <p:transition spd="slow">
    <p:wedg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9B1C9E0-70C5-48CB-ABE1-08E3C589053B}" type="datetimeFigureOut">
              <a:rPr lang="en-US" smtClean="0"/>
              <a:pPr/>
              <a:t>11/17/2016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35F99D-B095-4247-A3B0-088E74EFD638}" type="slidenum">
              <a:rPr lang="en-IN" smtClean="0"/>
              <a:pPr/>
              <a:t>‹#›</a:t>
            </a:fld>
            <a:endParaRPr lang="en-IN"/>
          </a:p>
        </p:txBody>
      </p:sp>
    </p:spTree>
  </p:cSld>
  <p:clrMapOvr>
    <a:masterClrMapping/>
  </p:clrMapOvr>
  <p:transition spd="slow">
    <p:wedg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9B1C9E0-70C5-48CB-ABE1-08E3C589053B}" type="datetimeFigureOut">
              <a:rPr lang="en-US" smtClean="0"/>
              <a:pPr/>
              <a:t>11/17/2016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35F99D-B095-4247-A3B0-088E74EFD638}" type="slidenum">
              <a:rPr lang="en-IN" smtClean="0"/>
              <a:pPr/>
              <a:t>‹#›</a:t>
            </a:fld>
            <a:endParaRPr lang="en-IN"/>
          </a:p>
        </p:txBody>
      </p:sp>
    </p:spTree>
  </p:cSld>
  <p:clrMapOvr>
    <a:masterClrMapping/>
  </p:clrMapOvr>
  <p:transition spd="slow">
    <p:wedg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1C9E0-70C5-48CB-ABE1-08E3C589053B}" type="datetimeFigureOut">
              <a:rPr lang="en-US" smtClean="0"/>
              <a:pPr/>
              <a:t>11/17/2016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35F99D-B095-4247-A3B0-088E74EFD638}" type="slidenum">
              <a:rPr lang="en-IN" smtClean="0"/>
              <a:pPr/>
              <a:t>‹#›</a:t>
            </a:fld>
            <a:endParaRPr lang="en-IN"/>
          </a:p>
        </p:txBody>
      </p:sp>
    </p:spTree>
  </p:cSld>
  <p:clrMapOvr>
    <a:masterClrMapping/>
  </p:clrMapOvr>
  <p:transition spd="slow">
    <p:wedg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9B1C9E0-70C5-48CB-ABE1-08E3C589053B}" type="datetimeFigureOut">
              <a:rPr lang="en-US" smtClean="0"/>
              <a:pPr/>
              <a:t>11/17/2016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35F99D-B095-4247-A3B0-088E74EFD638}" type="slidenum">
              <a:rPr lang="en-IN" smtClean="0"/>
              <a:pPr/>
              <a:t>‹#›</a:t>
            </a:fld>
            <a:endParaRPr lang="en-IN"/>
          </a:p>
        </p:txBody>
      </p:sp>
    </p:spTree>
  </p:cSld>
  <p:clrMapOvr>
    <a:masterClrMapping/>
  </p:clrMapOvr>
  <p:transition spd="slow">
    <p:wedg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9B1C9E0-70C5-48CB-ABE1-08E3C589053B}" type="datetimeFigureOut">
              <a:rPr lang="en-US" smtClean="0"/>
              <a:pPr/>
              <a:t>11/17/2016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5A35F99D-B095-4247-A3B0-088E74EFD638}"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wedg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9B1C9E0-70C5-48CB-ABE1-08E3C589053B}" type="datetimeFigureOut">
              <a:rPr lang="en-US" smtClean="0"/>
              <a:pPr/>
              <a:t>11/17/2016</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A35F99D-B095-4247-A3B0-088E74EFD638}"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205" r:id="rId1"/>
    <p:sldLayoutId id="2147484206" r:id="rId2"/>
    <p:sldLayoutId id="2147484207" r:id="rId3"/>
    <p:sldLayoutId id="2147484208" r:id="rId4"/>
    <p:sldLayoutId id="2147484209" r:id="rId5"/>
    <p:sldLayoutId id="2147484210" r:id="rId6"/>
    <p:sldLayoutId id="2147484211" r:id="rId7"/>
    <p:sldLayoutId id="2147484212" r:id="rId8"/>
    <p:sldLayoutId id="2147484213" r:id="rId9"/>
    <p:sldLayoutId id="2147484214" r:id="rId10"/>
    <p:sldLayoutId id="2147484215" r:id="rId11"/>
  </p:sldLayoutIdLst>
  <p:transition spd="slow">
    <p:wedge/>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0" y="1052736"/>
            <a:ext cx="9144000" cy="1071570"/>
          </a:xfrm>
          <a:prstGeom prst="rect">
            <a:avLst/>
          </a:prstGeom>
        </p:spPr>
        <p:style>
          <a:lnRef idx="0">
            <a:schemeClr val="dk1"/>
          </a:lnRef>
          <a:fillRef idx="3">
            <a:schemeClr val="dk1"/>
          </a:fillRef>
          <a:effectRef idx="3">
            <a:schemeClr val="dk1"/>
          </a:effectRef>
          <a:fontRef idx="minor">
            <a:schemeClr val="lt1"/>
          </a:fontRef>
        </p:style>
        <p:txBody>
          <a:bodyPr>
            <a:normAutofit/>
          </a:bodyPr>
          <a:lstStyle/>
          <a:p>
            <a:pPr marL="274320" marR="0" lvl="0" indent="-274320" algn="ctr" defTabSz="914400" rtl="0" eaLnBrk="1" fontAlgn="auto" latinLnBrk="0" hangingPunct="1">
              <a:lnSpc>
                <a:spcPct val="100000"/>
              </a:lnSpc>
              <a:spcBef>
                <a:spcPct val="20000"/>
              </a:spcBef>
              <a:spcAft>
                <a:spcPts val="0"/>
              </a:spcAft>
              <a:buClr>
                <a:schemeClr val="accent3"/>
              </a:buClr>
              <a:buSzPct val="95000"/>
              <a:tabLst/>
              <a:defRPr/>
            </a:pPr>
            <a:r>
              <a:rPr lang="en-IN" sz="5400" dirty="0" smtClean="0">
                <a:solidFill>
                  <a:srgbClr val="FFFF00"/>
                </a:solidFill>
                <a:latin typeface="Algerian" pitchFamily="82" charset="0"/>
              </a:rPr>
              <a:t>j2ee applica</a:t>
            </a:r>
            <a:r>
              <a:rPr lang="en-IN" sz="5400" dirty="0" smtClean="0">
                <a:solidFill>
                  <a:srgbClr val="FFFF00"/>
                </a:solidFill>
                <a:latin typeface="Algerian" pitchFamily="82" charset="0"/>
              </a:rPr>
              <a:t>tion</a:t>
            </a:r>
            <a:r>
              <a:rPr kumimoji="0" lang="en-IN" sz="5400" b="0" i="0" u="none" strike="noStrike" kern="1200" cap="none" spc="0" normalizeH="0" baseline="0" noProof="0" dirty="0" smtClean="0">
                <a:ln>
                  <a:noFill/>
                </a:ln>
                <a:solidFill>
                  <a:srgbClr val="FFFF00"/>
                </a:solidFill>
                <a:effectLst/>
                <a:uLnTx/>
                <a:uFillTx/>
                <a:latin typeface="Algerian" pitchFamily="82" charset="0"/>
                <a:ea typeface="+mn-ea"/>
                <a:cs typeface="+mn-cs"/>
              </a:rPr>
              <a:t>      </a:t>
            </a:r>
            <a:endParaRPr kumimoji="0" lang="en-IN" sz="5400" b="0" i="0" u="none" strike="noStrike" kern="1200" cap="none" spc="0" normalizeH="0" baseline="0" noProof="0" dirty="0" smtClean="0">
              <a:ln>
                <a:noFill/>
              </a:ln>
              <a:solidFill>
                <a:srgbClr val="FFFF00"/>
              </a:solidFill>
              <a:effectLst/>
              <a:uLnTx/>
              <a:uFillTx/>
              <a:latin typeface="Algerian" pitchFamily="82" charset="0"/>
              <a:ea typeface="+mn-ea"/>
              <a:cs typeface="+mn-cs"/>
            </a:endParaRPr>
          </a:p>
          <a:p>
            <a:pPr marL="274320" marR="0" lvl="0" indent="-274320" algn="ctr"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IN" sz="5400" b="0" i="0" u="none" strike="noStrike" kern="1200" cap="none" spc="0" normalizeH="0" baseline="0" noProof="0" dirty="0">
              <a:ln>
                <a:noFill/>
              </a:ln>
              <a:solidFill>
                <a:srgbClr val="FFFF00"/>
              </a:solidFill>
              <a:effectLst/>
              <a:uLnTx/>
              <a:uFillTx/>
              <a:latin typeface="+mn-lt"/>
              <a:ea typeface="+mn-ea"/>
              <a:cs typeface="+mn-cs"/>
            </a:endParaRPr>
          </a:p>
        </p:txBody>
      </p:sp>
      <p:sp>
        <p:nvSpPr>
          <p:cNvPr id="3" name="Rectangle 2"/>
          <p:cNvSpPr/>
          <p:nvPr/>
        </p:nvSpPr>
        <p:spPr>
          <a:xfrm>
            <a:off x="1357290" y="2428868"/>
            <a:ext cx="6443559" cy="830997"/>
          </a:xfrm>
          <a:prstGeom prst="rect">
            <a:avLst/>
          </a:prstGeom>
        </p:spPr>
        <p:txBody>
          <a:bodyPr wrap="square">
            <a:spAutoFit/>
          </a:bodyPr>
          <a:lstStyle/>
          <a:p>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Elephant" pitchFamily="18" charset="0"/>
              </a:rPr>
              <a:t> </a:t>
            </a:r>
            <a:r>
              <a:rPr lang="en-US" sz="4800"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Elephant" pitchFamily="18" charset="0"/>
              </a:rPr>
              <a:t>MEDIHIST .COM</a:t>
            </a:r>
            <a:endParaRPr lang="en-US" sz="4800" dirty="0"/>
          </a:p>
        </p:txBody>
      </p:sp>
      <p:sp>
        <p:nvSpPr>
          <p:cNvPr id="4" name="Rectangle 3"/>
          <p:cNvSpPr/>
          <p:nvPr/>
        </p:nvSpPr>
        <p:spPr>
          <a:xfrm>
            <a:off x="0" y="4293096"/>
            <a:ext cx="4572000" cy="1169551"/>
          </a:xfrm>
          <a:prstGeom prst="rect">
            <a:avLst/>
          </a:prstGeom>
        </p:spPr>
        <p:txBody>
          <a:bodyPr>
            <a:spAutoFit/>
          </a:bodyPr>
          <a:lstStyle/>
          <a:p>
            <a:pPr algn="ctr"/>
            <a:r>
              <a:rPr lang="en-US" sz="2800" b="1" i="1" u="sng" dirty="0" smtClean="0">
                <a:ln w="0"/>
                <a:solidFill>
                  <a:schemeClr val="bg2">
                    <a:lumMod val="50000"/>
                  </a:schemeClr>
                </a:solidFill>
                <a:effectLst>
                  <a:outerShdw blurRad="38100" dist="25400" dir="5400000" algn="ctr" rotWithShape="0">
                    <a:srgbClr val="6E747A">
                      <a:alpha val="43000"/>
                    </a:srgbClr>
                  </a:outerShdw>
                </a:effectLst>
              </a:rPr>
              <a:t>PROJECT UNDER </a:t>
            </a:r>
          </a:p>
          <a:p>
            <a:pPr algn="ctr"/>
            <a:r>
              <a:rPr lang="en-US" sz="2400" dirty="0" smtClean="0">
                <a:ln w="0"/>
                <a:solidFill>
                  <a:schemeClr val="bg2">
                    <a:lumMod val="50000"/>
                  </a:schemeClr>
                </a:solidFill>
                <a:effectLst>
                  <a:outerShdw blurRad="38100" dist="25400" dir="5400000" algn="ctr" rotWithShape="0">
                    <a:srgbClr val="6E747A">
                      <a:alpha val="43000"/>
                    </a:srgbClr>
                  </a:outerShdw>
                </a:effectLst>
              </a:rPr>
              <a:t>ANAND SHANKER TEWARI</a:t>
            </a:r>
          </a:p>
          <a:p>
            <a:pPr algn="ctr"/>
            <a:r>
              <a:rPr lang="en-US" b="1" i="1" dirty="0" smtClean="0">
                <a:ln w="0"/>
                <a:solidFill>
                  <a:schemeClr val="bg2">
                    <a:lumMod val="50000"/>
                  </a:schemeClr>
                </a:solidFill>
                <a:effectLst>
                  <a:outerShdw blurRad="38100" dist="25400" dir="5400000" algn="ctr" rotWithShape="0">
                    <a:srgbClr val="6E747A">
                      <a:alpha val="43000"/>
                    </a:srgbClr>
                  </a:outerShdw>
                </a:effectLst>
              </a:rPr>
              <a:t>( ASSISTANT PROFESSOR)</a:t>
            </a:r>
            <a:endParaRPr lang="en-US" b="1" i="1" dirty="0">
              <a:ln w="0"/>
              <a:solidFill>
                <a:schemeClr val="bg2">
                  <a:lumMod val="50000"/>
                </a:schemeClr>
              </a:solidFill>
              <a:effectLst>
                <a:outerShdw blurRad="38100" dist="25400" dir="5400000" algn="ctr" rotWithShape="0">
                  <a:srgbClr val="6E747A">
                    <a:alpha val="43000"/>
                  </a:srgbClr>
                </a:outerShdw>
              </a:effectLst>
            </a:endParaRPr>
          </a:p>
        </p:txBody>
      </p:sp>
      <p:sp>
        <p:nvSpPr>
          <p:cNvPr id="5" name="Rectangle 4"/>
          <p:cNvSpPr/>
          <p:nvPr/>
        </p:nvSpPr>
        <p:spPr>
          <a:xfrm>
            <a:off x="4355976" y="4221088"/>
            <a:ext cx="4572000" cy="2062103"/>
          </a:xfrm>
          <a:prstGeom prst="rect">
            <a:avLst/>
          </a:prstGeom>
        </p:spPr>
        <p:txBody>
          <a:bodyPr>
            <a:spAutoFit/>
          </a:bodyPr>
          <a:lstStyle/>
          <a:p>
            <a:pPr algn="ctr"/>
            <a:r>
              <a:rPr lang="en-US" sz="2800" b="1" i="1" u="sng" dirty="0" smtClean="0">
                <a:ln w="0"/>
                <a:solidFill>
                  <a:schemeClr val="bg2">
                    <a:lumMod val="50000"/>
                  </a:schemeClr>
                </a:solidFill>
                <a:effectLst>
                  <a:outerShdw blurRad="38100" dist="25400" dir="5400000" algn="ctr" rotWithShape="0">
                    <a:srgbClr val="6E747A">
                      <a:alpha val="43000"/>
                    </a:srgbClr>
                  </a:outerShdw>
                </a:effectLst>
              </a:rPr>
              <a:t>GROUP MEMBERS</a:t>
            </a:r>
          </a:p>
          <a:p>
            <a:pPr algn="ctr"/>
            <a:r>
              <a:rPr lang="en-US" sz="2800" b="1" dirty="0" smtClean="0">
                <a:ln w="0"/>
                <a:solidFill>
                  <a:schemeClr val="bg2">
                    <a:lumMod val="50000"/>
                  </a:schemeClr>
                </a:solidFill>
                <a:effectLst>
                  <a:outerShdw blurRad="38100" dist="25400" dir="5400000" algn="ctr" rotWithShape="0">
                    <a:srgbClr val="6E747A">
                      <a:alpha val="43000"/>
                    </a:srgbClr>
                  </a:outerShdw>
                </a:effectLst>
              </a:rPr>
              <a:t>    </a:t>
            </a:r>
            <a:r>
              <a:rPr lang="en-US" b="1" dirty="0" smtClean="0">
                <a:ln w="0"/>
                <a:solidFill>
                  <a:schemeClr val="bg2">
                    <a:lumMod val="50000"/>
                  </a:schemeClr>
                </a:solidFill>
                <a:effectLst>
                  <a:outerShdw blurRad="38100" dist="25400" dir="5400000" algn="ctr" rotWithShape="0">
                    <a:srgbClr val="6E747A">
                      <a:alpha val="43000"/>
                    </a:srgbClr>
                  </a:outerShdw>
                </a:effectLst>
              </a:rPr>
              <a:t> ANURAG KUMAR (1307020)</a:t>
            </a:r>
          </a:p>
          <a:p>
            <a:pPr algn="ctr"/>
            <a:r>
              <a:rPr lang="en-US" b="1" dirty="0" smtClean="0">
                <a:ln w="0"/>
                <a:solidFill>
                  <a:schemeClr val="bg2">
                    <a:lumMod val="50000"/>
                  </a:schemeClr>
                </a:solidFill>
                <a:effectLst>
                  <a:outerShdw blurRad="38100" dist="25400" dir="5400000" algn="ctr" rotWithShape="0">
                    <a:srgbClr val="6E747A">
                      <a:alpha val="43000"/>
                    </a:srgbClr>
                  </a:outerShdw>
                </a:effectLst>
              </a:rPr>
              <a:t>AMIT ANAND (1307024)</a:t>
            </a:r>
          </a:p>
          <a:p>
            <a:r>
              <a:rPr lang="en-US" b="1" dirty="0" smtClean="0">
                <a:ln w="0"/>
                <a:solidFill>
                  <a:schemeClr val="bg2">
                    <a:lumMod val="50000"/>
                  </a:schemeClr>
                </a:solidFill>
                <a:effectLst>
                  <a:outerShdw blurRad="38100" dist="25400" dir="5400000" algn="ctr" rotWithShape="0">
                    <a:srgbClr val="6E747A">
                      <a:alpha val="43000"/>
                    </a:srgbClr>
                  </a:outerShdw>
                </a:effectLst>
              </a:rPr>
              <a:t>                 ISMAIL KHAN (1307009)</a:t>
            </a:r>
          </a:p>
          <a:p>
            <a:r>
              <a:rPr lang="en-US" b="1" dirty="0" smtClean="0">
                <a:ln w="0"/>
                <a:solidFill>
                  <a:schemeClr val="bg2">
                    <a:lumMod val="50000"/>
                  </a:schemeClr>
                </a:solidFill>
                <a:effectLst>
                  <a:outerShdw blurRad="38100" dist="25400" dir="5400000" algn="ctr" rotWithShape="0">
                    <a:srgbClr val="6E747A">
                      <a:alpha val="43000"/>
                    </a:srgbClr>
                  </a:outerShdw>
                </a:effectLst>
              </a:rPr>
              <a:t>                 MANISH KUMAR (1307025)</a:t>
            </a:r>
          </a:p>
          <a:p>
            <a:pPr algn="ctr"/>
            <a:endParaRPr lang="en-US" b="1" dirty="0">
              <a:ln w="0"/>
              <a:solidFill>
                <a:schemeClr val="bg2">
                  <a:lumMod val="50000"/>
                </a:schemeClr>
              </a:solidFill>
              <a:effectLst>
                <a:outerShdw blurRad="38100" dist="25400" dir="5400000" algn="ctr" rotWithShape="0">
                  <a:srgbClr val="6E747A">
                    <a:alpha val="43000"/>
                  </a:srgbClr>
                </a:outerShdw>
              </a:effectLst>
            </a:endParaRPr>
          </a:p>
        </p:txBody>
      </p:sp>
    </p:spTree>
  </p:cSld>
  <p:clrMapOvr>
    <a:masterClrMapping/>
  </p:clrMapOvr>
  <p:transition spd="slow">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27584" y="476672"/>
            <a:ext cx="7416824" cy="5832648"/>
          </a:xfrm>
          <a:prstGeom prst="rect">
            <a:avLst/>
          </a:prstGeom>
        </p:spPr>
      </p:pic>
    </p:spTree>
  </p:cSld>
  <p:clrMapOvr>
    <a:masterClrMapping/>
  </p:clrMapOvr>
  <p:transition spd="slow">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980728"/>
            <a:ext cx="7056784" cy="5078313"/>
          </a:xfrm>
          <a:prstGeom prst="rect">
            <a:avLst/>
          </a:prstGeom>
        </p:spPr>
        <p:txBody>
          <a:bodyPr wrap="square">
            <a:spAutoFit/>
          </a:bodyPr>
          <a:lstStyle/>
          <a:p>
            <a:pPr marL="457200" indent="-457200">
              <a:buFont typeface="+mj-lt"/>
              <a:buAutoNum type="arabicPeriod"/>
            </a:pPr>
            <a:r>
              <a:rPr lang="en-US" b="1" spc="50" dirty="0" smtClean="0">
                <a:ln w="11430"/>
              </a:rPr>
              <a:t>INTRODUCTION</a:t>
            </a:r>
          </a:p>
          <a:p>
            <a:pPr marL="457200" indent="-457200">
              <a:buFont typeface="+mj-lt"/>
              <a:buAutoNum type="arabicPeriod"/>
            </a:pPr>
            <a:endParaRPr lang="en-US" b="1" spc="50" dirty="0" smtClean="0">
              <a:ln w="11430"/>
            </a:endParaRPr>
          </a:p>
          <a:p>
            <a:pPr marL="457200" indent="-457200">
              <a:buFont typeface="+mj-lt"/>
              <a:buAutoNum type="arabicPeriod"/>
            </a:pPr>
            <a:r>
              <a:rPr lang="en-US" b="1" spc="50" dirty="0" smtClean="0">
                <a:ln w="11430"/>
              </a:rPr>
              <a:t>WHY WE CHOOSE THIS PROJECT?</a:t>
            </a:r>
          </a:p>
          <a:p>
            <a:pPr marL="457200" indent="-457200">
              <a:buFont typeface="+mj-lt"/>
              <a:buAutoNum type="arabicPeriod"/>
            </a:pPr>
            <a:endParaRPr lang="en-US" b="1" spc="50" dirty="0" smtClean="0">
              <a:ln w="11430"/>
            </a:endParaRPr>
          </a:p>
          <a:p>
            <a:pPr marL="457200" indent="-457200">
              <a:buFont typeface="+mj-lt"/>
              <a:buAutoNum type="arabicPeriod"/>
            </a:pPr>
            <a:r>
              <a:rPr lang="en-US" b="1" spc="50" dirty="0" smtClean="0">
                <a:ln w="11430"/>
              </a:rPr>
              <a:t>APPLICATION  MODEL</a:t>
            </a:r>
          </a:p>
          <a:p>
            <a:pPr marL="457200" indent="-457200">
              <a:buFont typeface="+mj-lt"/>
              <a:buAutoNum type="arabicPeriod"/>
            </a:pPr>
            <a:endParaRPr lang="en-US" b="1" spc="50" dirty="0" smtClean="0">
              <a:ln w="11430"/>
            </a:endParaRPr>
          </a:p>
          <a:p>
            <a:pPr marL="457200" indent="-457200">
              <a:buFont typeface="+mj-lt"/>
              <a:buAutoNum type="arabicPeriod"/>
            </a:pPr>
            <a:r>
              <a:rPr lang="en-US" b="1" spc="50" dirty="0" smtClean="0">
                <a:ln w="11430"/>
              </a:rPr>
              <a:t>WORKING OF APPLICATION</a:t>
            </a:r>
          </a:p>
          <a:p>
            <a:pPr marL="457200" indent="-457200">
              <a:buFont typeface="+mj-lt"/>
              <a:buAutoNum type="arabicPeriod"/>
            </a:pPr>
            <a:endParaRPr lang="en-US" b="1" spc="50" dirty="0" smtClean="0">
              <a:ln w="11430"/>
            </a:endParaRPr>
          </a:p>
          <a:p>
            <a:pPr marL="457200" indent="-457200">
              <a:buFont typeface="+mj-lt"/>
              <a:buAutoNum type="arabicPeriod"/>
            </a:pPr>
            <a:r>
              <a:rPr lang="en-US" b="1" spc="50" dirty="0" smtClean="0">
                <a:ln w="11430"/>
              </a:rPr>
              <a:t>FEATURES OF APPLICATION</a:t>
            </a:r>
          </a:p>
          <a:p>
            <a:pPr marL="457200" indent="-457200">
              <a:buFont typeface="+mj-lt"/>
              <a:buAutoNum type="arabicPeriod"/>
            </a:pPr>
            <a:endParaRPr lang="en-US" b="1" spc="50" dirty="0" smtClean="0">
              <a:ln w="11430"/>
            </a:endParaRPr>
          </a:p>
          <a:p>
            <a:pPr marL="457200" indent="-457200">
              <a:buFont typeface="+mj-lt"/>
              <a:buAutoNum type="arabicPeriod"/>
            </a:pPr>
            <a:r>
              <a:rPr lang="en-US" b="1" spc="50" dirty="0" smtClean="0">
                <a:ln w="11430"/>
              </a:rPr>
              <a:t>TECHNOLOGY</a:t>
            </a:r>
          </a:p>
          <a:p>
            <a:pPr marL="457200" indent="-457200">
              <a:buFont typeface="+mj-lt"/>
              <a:buAutoNum type="arabicPeriod"/>
            </a:pPr>
            <a:endParaRPr lang="en-US" b="1" spc="50" dirty="0" smtClean="0">
              <a:ln w="11430"/>
            </a:endParaRPr>
          </a:p>
          <a:p>
            <a:pPr marL="457200" indent="-457200">
              <a:buFont typeface="+mj-lt"/>
              <a:buAutoNum type="arabicPeriod"/>
            </a:pPr>
            <a:r>
              <a:rPr lang="en-US" b="1" spc="50" dirty="0" smtClean="0">
                <a:ln w="11430"/>
              </a:rPr>
              <a:t>CONCLUSION</a:t>
            </a:r>
          </a:p>
          <a:p>
            <a:pPr marL="457200" indent="-457200">
              <a:buFont typeface="+mj-lt"/>
              <a:buAutoNum type="arabicPeriod"/>
            </a:pPr>
            <a:endParaRPr lang="en-US" b="1" spc="50" dirty="0" smtClean="0">
              <a:ln w="11430"/>
            </a:endParaRPr>
          </a:p>
          <a:p>
            <a:pPr marL="457200" indent="-457200">
              <a:buFont typeface="+mj-lt"/>
              <a:buAutoNum type="arabicPeriod"/>
            </a:pPr>
            <a:r>
              <a:rPr lang="en-US" b="1" spc="50" dirty="0" smtClean="0">
                <a:ln w="11430"/>
              </a:rPr>
              <a:t>REFERENCES</a:t>
            </a:r>
          </a:p>
          <a:p>
            <a:pPr marL="457200" indent="-457200">
              <a:buFont typeface="+mj-lt"/>
              <a:buAutoNum type="arabicPeriod"/>
            </a:pPr>
            <a:endParaRPr lang="en-US" b="1" spc="50" dirty="0" smtClean="0">
              <a:ln w="11430"/>
            </a:endParaRPr>
          </a:p>
          <a:p>
            <a:pPr marL="457200" indent="-457200">
              <a:buFont typeface="+mj-lt"/>
              <a:buAutoNum type="arabicPeriod"/>
            </a:pPr>
            <a:r>
              <a:rPr lang="en-US" b="1" spc="50" dirty="0" smtClean="0">
                <a:ln w="11430"/>
              </a:rPr>
              <a:t>VOTE OF THANKS </a:t>
            </a:r>
          </a:p>
          <a:p>
            <a:pPr marL="457200" indent="-457200">
              <a:buFont typeface="+mj-lt"/>
              <a:buAutoNum type="arabicPeriod"/>
            </a:pPr>
            <a:endParaRPr lang="en-US" b="1" spc="50" dirty="0" smtClean="0">
              <a:ln w="11430"/>
            </a:endParaRPr>
          </a:p>
        </p:txBody>
      </p:sp>
      <p:sp>
        <p:nvSpPr>
          <p:cNvPr id="5" name="Rectangle 4"/>
          <p:cNvSpPr/>
          <p:nvPr/>
        </p:nvSpPr>
        <p:spPr>
          <a:xfrm>
            <a:off x="2914926" y="188640"/>
            <a:ext cx="2512226" cy="584775"/>
          </a:xfrm>
          <a:prstGeom prst="rect">
            <a:avLst/>
          </a:prstGeom>
        </p:spPr>
        <p:txBody>
          <a:bodyPr wrap="none">
            <a:spAutoFit/>
          </a:bodyPr>
          <a:lstStyle/>
          <a:p>
            <a:pPr algn="ctr"/>
            <a:r>
              <a:rPr lang="en-IN" sz="3200" b="1" u="sng" dirty="0" smtClean="0">
                <a:solidFill>
                  <a:srgbClr val="FF0000"/>
                </a:solidFill>
                <a:cs typeface="Arial" pitchFamily="34" charset="0"/>
              </a:rPr>
              <a:t>OVERVIEW </a:t>
            </a:r>
          </a:p>
        </p:txBody>
      </p:sp>
      <p:sp>
        <p:nvSpPr>
          <p:cNvPr id="28674" name="AutoShape 2" descr="Image result for android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Image result for android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4577" name="Picture 1" descr="C:\Users\Admin\Desktop\images (1).png"/>
          <p:cNvPicPr>
            <a:picLocks noChangeAspect="1" noChangeArrowheads="1"/>
          </p:cNvPicPr>
          <p:nvPr/>
        </p:nvPicPr>
        <p:blipFill>
          <a:blip r:embed="rId2"/>
          <a:srcRect/>
          <a:stretch>
            <a:fillRect/>
          </a:stretch>
        </p:blipFill>
        <p:spPr bwMode="auto">
          <a:xfrm>
            <a:off x="6715140" y="2071678"/>
            <a:ext cx="1800225" cy="2543175"/>
          </a:xfrm>
          <a:prstGeom prst="rect">
            <a:avLst/>
          </a:prstGeom>
          <a:noFill/>
        </p:spPr>
      </p:pic>
    </p:spTree>
  </p:cSld>
  <p:clrMapOvr>
    <a:masterClrMapping/>
  </p:clrMapOvr>
  <p:transition spd="slow">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0"/>
            <a:ext cx="7563690" cy="7048083"/>
          </a:xfrm>
          <a:prstGeom prst="rect">
            <a:avLst/>
          </a:prstGeom>
        </p:spPr>
        <p:txBody>
          <a:bodyPr wrap="square">
            <a:spAutoFit/>
          </a:bodyPr>
          <a:lstStyle/>
          <a:p>
            <a:r>
              <a:rPr lang="en-IN" sz="2000" b="1" dirty="0" smtClean="0">
                <a:solidFill>
                  <a:schemeClr val="accent1"/>
                </a:solidFill>
                <a:latin typeface="Century Gothic" panose="020B0502020202020204" pitchFamily="34" charset="0"/>
                <a:cs typeface="Arial" pitchFamily="34" charset="0"/>
              </a:rPr>
              <a:t> </a:t>
            </a:r>
            <a:endParaRPr lang="en-IN" sz="2000" b="1" u="sng" dirty="0" smtClean="0">
              <a:solidFill>
                <a:schemeClr val="accent1"/>
              </a:solidFill>
              <a:latin typeface="Century Gothic" panose="020B0502020202020204" pitchFamily="34" charset="0"/>
              <a:cs typeface="Arial" pitchFamily="34" charset="0"/>
            </a:endParaRPr>
          </a:p>
          <a:p>
            <a:pPr algn="ctr"/>
            <a:r>
              <a:rPr lang="en-IN" sz="3200" b="1" u="sng" dirty="0" smtClean="0">
                <a:solidFill>
                  <a:srgbClr val="FF0000"/>
                </a:solidFill>
                <a:cs typeface="Arial" pitchFamily="34" charset="0"/>
              </a:rPr>
              <a:t>INTRODUCTION</a:t>
            </a:r>
          </a:p>
          <a:p>
            <a:pPr marL="457200" indent="-457200"/>
            <a:r>
              <a:rPr lang="en-IN" sz="2000" dirty="0" smtClean="0"/>
              <a:t>        </a:t>
            </a:r>
          </a:p>
          <a:p>
            <a:pPr marL="457200" indent="-457200">
              <a:buFont typeface="Arial" pitchFamily="34" charset="0"/>
              <a:buChar char="•"/>
            </a:pPr>
            <a:r>
              <a:rPr lang="en-IN" sz="3200" b="1" dirty="0" err="1" smtClean="0"/>
              <a:t>Medihist</a:t>
            </a:r>
            <a:r>
              <a:rPr lang="en-IN" sz="3200" b="1" dirty="0" smtClean="0"/>
              <a:t> is a website that stores the history of medical </a:t>
            </a:r>
            <a:r>
              <a:rPr lang="en-IN" sz="3200" b="1" dirty="0" smtClean="0"/>
              <a:t>record </a:t>
            </a:r>
            <a:r>
              <a:rPr lang="en-IN" sz="3200" b="1" dirty="0" smtClean="0"/>
              <a:t>. </a:t>
            </a:r>
            <a:r>
              <a:rPr lang="en-IN" sz="3200" dirty="0" smtClean="0"/>
              <a:t>You can keep as many records as you need in a single purchase. Use it for a spouse or aging parents. Use it to keep immunization records for your children. Use it to look after a special needs child. It's never been easier to keep up with the health of your whole </a:t>
            </a:r>
            <a:r>
              <a:rPr lang="en-IN" sz="3200" dirty="0" smtClean="0"/>
              <a:t>family.</a:t>
            </a:r>
          </a:p>
          <a:p>
            <a:pPr marL="457200" indent="-457200"/>
            <a:r>
              <a:rPr lang="en-IN" sz="2000" dirty="0" smtClean="0"/>
              <a:t>        </a:t>
            </a:r>
          </a:p>
          <a:p>
            <a:pPr marL="457200" indent="-457200"/>
            <a:endParaRPr lang="en-US" sz="2000" dirty="0" smtClean="0">
              <a:latin typeface="Century Gothic" panose="020B0502020202020204" pitchFamily="34" charset="0"/>
            </a:endParaRPr>
          </a:p>
          <a:p>
            <a:pPr marL="457200" indent="-457200">
              <a:buFont typeface="Arial" panose="020B0604020202020204" pitchFamily="34" charset="0"/>
              <a:buChar char="•"/>
            </a:pPr>
            <a:endParaRPr lang="en-US" sz="2000" b="1" u="sng" dirty="0">
              <a:solidFill>
                <a:schemeClr val="accent1"/>
              </a:solidFill>
              <a:latin typeface="Century Gothic" panose="020B0502020202020204" pitchFamily="34" charset="0"/>
              <a:cs typeface="Arial" pitchFamily="34" charset="0"/>
            </a:endParaRPr>
          </a:p>
        </p:txBody>
      </p:sp>
    </p:spTree>
  </p:cSld>
  <p:clrMapOvr>
    <a:masterClrMapping/>
  </p:clrMapOvr>
  <p:transition spd="slow">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0"/>
            <a:ext cx="7920880" cy="6124754"/>
          </a:xfrm>
          <a:prstGeom prst="rect">
            <a:avLst/>
          </a:prstGeom>
        </p:spPr>
        <p:txBody>
          <a:bodyPr wrap="square">
            <a:spAutoFit/>
          </a:bodyPr>
          <a:lstStyle/>
          <a:p>
            <a:r>
              <a:rPr lang="en-IN" sz="2400" b="1" dirty="0" smtClean="0">
                <a:solidFill>
                  <a:schemeClr val="accent1"/>
                </a:solidFill>
                <a:latin typeface="Century Gothic" panose="020B0502020202020204" pitchFamily="34" charset="0"/>
                <a:cs typeface="Arial" pitchFamily="34" charset="0"/>
              </a:rPr>
              <a:t> </a:t>
            </a:r>
            <a:endParaRPr lang="en-IN" sz="2400" b="1" u="sng" dirty="0" smtClean="0">
              <a:solidFill>
                <a:schemeClr val="accent1"/>
              </a:solidFill>
              <a:latin typeface="Century Gothic" panose="020B0502020202020204" pitchFamily="34" charset="0"/>
              <a:cs typeface="Arial" pitchFamily="34" charset="0"/>
            </a:endParaRPr>
          </a:p>
          <a:p>
            <a:pPr marL="457200" indent="-457200" algn="ctr"/>
            <a:r>
              <a:rPr lang="en-IN" sz="2800" b="1" u="sng" dirty="0" smtClean="0">
                <a:solidFill>
                  <a:srgbClr val="FF0000"/>
                </a:solidFill>
                <a:cs typeface="Arial" pitchFamily="34" charset="0"/>
              </a:rPr>
              <a:t>WHY WE CHOOSE THIS PROJECT</a:t>
            </a:r>
            <a:endParaRPr lang="en-IN" sz="2800" b="1" u="sng" dirty="0" smtClean="0">
              <a:solidFill>
                <a:srgbClr val="FF0000"/>
              </a:solidFill>
              <a:cs typeface="Arial" pitchFamily="34" charset="0"/>
            </a:endParaRPr>
          </a:p>
          <a:p>
            <a:pPr marL="457200" indent="-457200"/>
            <a:r>
              <a:rPr lang="en-IN" sz="2400" dirty="0" smtClean="0"/>
              <a:t>      </a:t>
            </a:r>
            <a:endParaRPr lang="en-US" sz="2000" dirty="0" smtClean="0">
              <a:latin typeface="Century Gothic" panose="020B0502020202020204" pitchFamily="34" charset="0"/>
            </a:endParaRPr>
          </a:p>
          <a:p>
            <a:pPr marL="457200" indent="-457200">
              <a:buFont typeface="Arial" panose="020B0604020202020204" pitchFamily="34" charset="0"/>
              <a:buChar char="•"/>
            </a:pPr>
            <a:r>
              <a:rPr lang="en-IN" sz="2800" b="1" dirty="0" smtClean="0"/>
              <a:t>In </a:t>
            </a:r>
            <a:r>
              <a:rPr lang="en-IN" sz="2800" b="1" dirty="0" err="1" smtClean="0"/>
              <a:t>Medihist</a:t>
            </a:r>
            <a:r>
              <a:rPr lang="en-IN" sz="2800" b="1" dirty="0" smtClean="0"/>
              <a:t> </a:t>
            </a:r>
            <a:r>
              <a:rPr lang="en-IN" sz="2800" b="1" dirty="0" smtClean="0"/>
              <a:t>data  is </a:t>
            </a:r>
            <a:r>
              <a:rPr lang="en-IN" sz="2800" b="1" dirty="0" smtClean="0"/>
              <a:t>stored right on your device, not on remote servers.</a:t>
            </a:r>
            <a:r>
              <a:rPr lang="en-IN" sz="2800" dirty="0" smtClean="0"/>
              <a:t> So you don't need to worry about who can see your data at the other end of the line. In fact, My Medical does not connect to the Internet at all and doesn't send out any private or diagnostic information, making it as secure as possible.</a:t>
            </a:r>
            <a:r>
              <a:rPr lang="en-IN" sz="2800" b="1" dirty="0" smtClean="0"/>
              <a:t> </a:t>
            </a:r>
            <a:r>
              <a:rPr lang="en-IN" sz="2800" b="1" dirty="0" smtClean="0"/>
              <a:t>Need not carry certain </a:t>
            </a:r>
            <a:r>
              <a:rPr lang="en-IN" sz="2800" b="1" dirty="0" smtClean="0"/>
              <a:t>parts of your </a:t>
            </a:r>
            <a:r>
              <a:rPr lang="en-IN" sz="2800" b="1" dirty="0" smtClean="0"/>
              <a:t>information every time and can be accessed  from any  where.</a:t>
            </a:r>
          </a:p>
          <a:p>
            <a:pPr marL="457200" indent="-457200">
              <a:buFont typeface="Arial" panose="020B0604020202020204" pitchFamily="34" charset="0"/>
              <a:buChar char="•"/>
            </a:pPr>
            <a:endParaRPr lang="en-IN" sz="3200" dirty="0" smtClean="0"/>
          </a:p>
        </p:txBody>
      </p:sp>
    </p:spTree>
  </p:cSld>
  <p:clrMapOvr>
    <a:masterClrMapping/>
  </p:clrMapOvr>
  <p:transition spd="slow">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flipH="1">
            <a:off x="395536" y="1268760"/>
            <a:ext cx="8463315" cy="4955203"/>
          </a:xfrm>
          <a:prstGeom prst="rect">
            <a:avLst/>
          </a:prstGeom>
          <a:noFill/>
        </p:spPr>
        <p:txBody>
          <a:bodyPr wrap="square" rtlCol="0">
            <a:spAutoFit/>
          </a:bodyPr>
          <a:lstStyle/>
          <a:p>
            <a:pPr marL="457200" indent="-457200">
              <a:buFont typeface="Arial" pitchFamily="34" charset="0"/>
              <a:buChar char="•"/>
            </a:pPr>
            <a:r>
              <a:rPr lang="en-IN" sz="3200" b="1" dirty="0" err="1" smtClean="0"/>
              <a:t>Medihist</a:t>
            </a:r>
            <a:r>
              <a:rPr lang="en-IN" sz="3200" b="1" dirty="0" smtClean="0"/>
              <a:t> </a:t>
            </a:r>
            <a:r>
              <a:rPr lang="en-IN" sz="3200" dirty="0" smtClean="0"/>
              <a:t>devotes </a:t>
            </a:r>
            <a:r>
              <a:rPr lang="en-IN" sz="3200" dirty="0" smtClean="0"/>
              <a:t>an entire area to extra files that can be attached to your record. Not only that, you can tie files to particular items anywhere within your information</a:t>
            </a:r>
            <a:r>
              <a:rPr lang="en-IN" sz="3200" dirty="0" smtClean="0"/>
              <a:t>.</a:t>
            </a:r>
          </a:p>
          <a:p>
            <a:pPr marL="457200" indent="-457200">
              <a:buFont typeface="Arial" pitchFamily="34" charset="0"/>
              <a:buChar char="•"/>
            </a:pPr>
            <a:endParaRPr lang="en-IN" sz="3200" dirty="0" smtClean="0"/>
          </a:p>
          <a:p>
            <a:pPr marL="457200" indent="-457200">
              <a:buFont typeface="Arial" pitchFamily="34" charset="0"/>
              <a:buChar char="•"/>
            </a:pPr>
            <a:r>
              <a:rPr lang="en-IN" sz="3200" dirty="0" smtClean="0"/>
              <a:t> </a:t>
            </a:r>
            <a:r>
              <a:rPr lang="en-IN" sz="3200" dirty="0" smtClean="0"/>
              <a:t>So add a picture of the pill next to a medication. Keep a copy of your insurance card alongside a provider's contact information.</a:t>
            </a:r>
            <a:endParaRPr lang="en-US" sz="3200" dirty="0" smtClean="0">
              <a:latin typeface="Century Gothic" panose="020B0502020202020204" pitchFamily="34" charset="0"/>
            </a:endParaRPr>
          </a:p>
          <a:p>
            <a:pPr>
              <a:buFont typeface="Arial" pitchFamily="34" charset="0"/>
              <a:buChar char="•"/>
            </a:pPr>
            <a:endParaRPr lang="en-US" sz="2800" dirty="0"/>
          </a:p>
        </p:txBody>
      </p:sp>
      <p:sp>
        <p:nvSpPr>
          <p:cNvPr id="5" name="Rectangle 4"/>
          <p:cNvSpPr/>
          <p:nvPr/>
        </p:nvSpPr>
        <p:spPr>
          <a:xfrm>
            <a:off x="1651997" y="260648"/>
            <a:ext cx="4257512" cy="523220"/>
          </a:xfrm>
          <a:prstGeom prst="rect">
            <a:avLst/>
          </a:prstGeom>
        </p:spPr>
        <p:txBody>
          <a:bodyPr wrap="none">
            <a:spAutoFit/>
          </a:bodyPr>
          <a:lstStyle/>
          <a:p>
            <a:pPr algn="ctr"/>
            <a:r>
              <a:rPr lang="en-IN" sz="2800" b="1" u="sng" dirty="0" smtClean="0">
                <a:solidFill>
                  <a:srgbClr val="FF0000"/>
                </a:solidFill>
                <a:cs typeface="Arial" pitchFamily="34" charset="0"/>
              </a:rPr>
              <a:t>WORKING OF </a:t>
            </a:r>
            <a:r>
              <a:rPr lang="en-IN" sz="2800" b="1" u="sng" dirty="0" smtClean="0">
                <a:solidFill>
                  <a:srgbClr val="FF0000"/>
                </a:solidFill>
                <a:cs typeface="Arial" pitchFamily="34" charset="0"/>
              </a:rPr>
              <a:t>WEBSITE</a:t>
            </a:r>
            <a:endParaRPr lang="en-IN" sz="2800" b="1" u="sng" dirty="0">
              <a:solidFill>
                <a:srgbClr val="FF0000"/>
              </a:solidFill>
              <a:cs typeface="Arial" pitchFamily="34" charset="0"/>
            </a:endParaRPr>
          </a:p>
        </p:txBody>
      </p:sp>
    </p:spTree>
  </p:cSld>
  <p:clrMapOvr>
    <a:masterClrMapping/>
  </p:clrMapOvr>
  <p:transition spd="slow">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1357298"/>
            <a:ext cx="5660910" cy="4524315"/>
          </a:xfrm>
          <a:prstGeom prst="rect">
            <a:avLst/>
          </a:prstGeom>
          <a:noFill/>
        </p:spPr>
        <p:txBody>
          <a:bodyPr wrap="square" rtlCol="0">
            <a:spAutoFit/>
          </a:bodyPr>
          <a:lstStyle/>
          <a:p>
            <a:pPr>
              <a:buFont typeface="Arial" pitchFamily="34" charset="0"/>
              <a:buChar char="•"/>
            </a:pPr>
            <a:r>
              <a:rPr lang="en-IN" sz="2400" dirty="0" smtClean="0"/>
              <a:t>Secure access of confidential </a:t>
            </a:r>
            <a:r>
              <a:rPr lang="en-IN" sz="2400" dirty="0" smtClean="0"/>
              <a:t>data.</a:t>
            </a:r>
          </a:p>
          <a:p>
            <a:pPr>
              <a:buFont typeface="Arial" pitchFamily="34" charset="0"/>
              <a:buChar char="•"/>
            </a:pPr>
            <a:endParaRPr lang="en-IN" sz="2400" dirty="0" smtClean="0"/>
          </a:p>
          <a:p>
            <a:pPr>
              <a:buFont typeface="Arial" pitchFamily="34" charset="0"/>
              <a:buChar char="•"/>
            </a:pPr>
            <a:r>
              <a:rPr lang="en-IN" sz="2400" dirty="0" smtClean="0"/>
              <a:t>24 X 7 </a:t>
            </a:r>
            <a:r>
              <a:rPr lang="en-IN" sz="2400" dirty="0" smtClean="0"/>
              <a:t>availability.</a:t>
            </a:r>
            <a:endParaRPr lang="en-IN" sz="2400" dirty="0" smtClean="0"/>
          </a:p>
          <a:p>
            <a:pPr>
              <a:buFont typeface="Arial" pitchFamily="34" charset="0"/>
              <a:buChar char="•"/>
            </a:pPr>
            <a:endParaRPr lang="en-IN" sz="2400" dirty="0" smtClean="0"/>
          </a:p>
          <a:p>
            <a:pPr>
              <a:buFont typeface="Arial" pitchFamily="34" charset="0"/>
              <a:buChar char="•"/>
            </a:pPr>
            <a:r>
              <a:rPr lang="en-IN" sz="2400" dirty="0" smtClean="0"/>
              <a:t>Reports </a:t>
            </a:r>
            <a:r>
              <a:rPr lang="en-IN" sz="2400" dirty="0" smtClean="0"/>
              <a:t>exportable in .XLS, .</a:t>
            </a:r>
            <a:r>
              <a:rPr lang="en-IN" sz="2400" dirty="0" smtClean="0"/>
              <a:t>PDF.</a:t>
            </a:r>
            <a:endParaRPr lang="en-IN" sz="2400" dirty="0" smtClean="0"/>
          </a:p>
          <a:p>
            <a:pPr>
              <a:buFont typeface="Arial" pitchFamily="34" charset="0"/>
              <a:buChar char="•"/>
            </a:pPr>
            <a:endParaRPr lang="en-IN" sz="2400" dirty="0" smtClean="0"/>
          </a:p>
          <a:p>
            <a:pPr>
              <a:buFont typeface="Arial" pitchFamily="34" charset="0"/>
              <a:buChar char="•"/>
            </a:pPr>
            <a:r>
              <a:rPr lang="en-IN" sz="2400" dirty="0" smtClean="0"/>
              <a:t>Create</a:t>
            </a:r>
            <a:r>
              <a:rPr lang="en-IN" sz="2400" dirty="0" smtClean="0"/>
              <a:t>, Update and delete accountants detail after </a:t>
            </a:r>
            <a:r>
              <a:rPr lang="en-IN" sz="2400" dirty="0" smtClean="0"/>
              <a:t>login.</a:t>
            </a:r>
          </a:p>
          <a:p>
            <a:pPr>
              <a:buFont typeface="Arial" pitchFamily="34" charset="0"/>
              <a:buChar char="•"/>
            </a:pPr>
            <a:endParaRPr lang="en-IN" sz="2400" dirty="0" smtClean="0"/>
          </a:p>
          <a:p>
            <a:pPr>
              <a:buFont typeface="Arial" pitchFamily="34" charset="0"/>
              <a:buChar char="•"/>
            </a:pPr>
            <a:r>
              <a:rPr lang="en-IN" sz="2400" dirty="0" smtClean="0"/>
              <a:t>Notification and reminder can also be given.</a:t>
            </a:r>
            <a:endParaRPr lang="en-IN" sz="2400" dirty="0" smtClean="0"/>
          </a:p>
          <a:p>
            <a:endParaRPr lang="en-IN" sz="2400" dirty="0" smtClean="0"/>
          </a:p>
        </p:txBody>
      </p:sp>
      <p:sp>
        <p:nvSpPr>
          <p:cNvPr id="2" name="Rectangle 1"/>
          <p:cNvSpPr/>
          <p:nvPr/>
        </p:nvSpPr>
        <p:spPr>
          <a:xfrm>
            <a:off x="1761018" y="362101"/>
            <a:ext cx="5904657" cy="523220"/>
          </a:xfrm>
          <a:prstGeom prst="rect">
            <a:avLst/>
          </a:prstGeom>
        </p:spPr>
        <p:txBody>
          <a:bodyPr wrap="square">
            <a:spAutoFit/>
          </a:bodyPr>
          <a:lstStyle/>
          <a:p>
            <a:pPr algn="ctr"/>
            <a:r>
              <a:rPr lang="en-IN" sz="2800" b="1" u="sng" dirty="0" smtClean="0">
                <a:solidFill>
                  <a:srgbClr val="FF0000"/>
                </a:solidFill>
                <a:latin typeface="Century Gothic" panose="020B0502020202020204" pitchFamily="34" charset="0"/>
                <a:cs typeface="Arial" pitchFamily="34" charset="0"/>
              </a:rPr>
              <a:t>FEATURES OF THE </a:t>
            </a:r>
            <a:r>
              <a:rPr lang="en-IN" sz="2800" b="1" u="sng" dirty="0" smtClean="0">
                <a:solidFill>
                  <a:srgbClr val="FF0000"/>
                </a:solidFill>
                <a:cs typeface="Arial" pitchFamily="34" charset="0"/>
              </a:rPr>
              <a:t>WEBSITE </a:t>
            </a:r>
            <a:endParaRPr lang="en-IN" sz="2800" b="1" u="sng" dirty="0">
              <a:solidFill>
                <a:srgbClr val="FF0000"/>
              </a:solidFill>
              <a:latin typeface="Century Gothic" panose="020B0502020202020204" pitchFamily="34" charset="0"/>
              <a:cs typeface="Arial" pitchFamily="34" charset="0"/>
            </a:endParaRPr>
          </a:p>
        </p:txBody>
      </p:sp>
      <p:pic>
        <p:nvPicPr>
          <p:cNvPr id="39938" name="Picture 2" descr="C:\Users\Admin\Desktop\24-7-logo-small.png"/>
          <p:cNvPicPr>
            <a:picLocks noChangeAspect="1" noChangeArrowheads="1"/>
          </p:cNvPicPr>
          <p:nvPr/>
        </p:nvPicPr>
        <p:blipFill>
          <a:blip r:embed="rId2"/>
          <a:srcRect/>
          <a:stretch>
            <a:fillRect/>
          </a:stretch>
        </p:blipFill>
        <p:spPr bwMode="auto">
          <a:xfrm>
            <a:off x="6572264" y="1285860"/>
            <a:ext cx="1619250" cy="1381125"/>
          </a:xfrm>
          <a:prstGeom prst="rect">
            <a:avLst/>
          </a:prstGeom>
          <a:noFill/>
        </p:spPr>
      </p:pic>
      <p:pic>
        <p:nvPicPr>
          <p:cNvPr id="39939" name="Picture 3" descr="C:\Users\Admin\Desktop\images.png"/>
          <p:cNvPicPr>
            <a:picLocks noChangeAspect="1" noChangeArrowheads="1"/>
          </p:cNvPicPr>
          <p:nvPr/>
        </p:nvPicPr>
        <p:blipFill>
          <a:blip r:embed="rId3"/>
          <a:srcRect/>
          <a:stretch>
            <a:fillRect/>
          </a:stretch>
        </p:blipFill>
        <p:spPr bwMode="auto">
          <a:xfrm>
            <a:off x="6715140" y="3357562"/>
            <a:ext cx="1876425" cy="657225"/>
          </a:xfrm>
          <a:prstGeom prst="rect">
            <a:avLst/>
          </a:prstGeom>
          <a:noFill/>
        </p:spPr>
      </p:pic>
    </p:spTree>
  </p:cSld>
  <p:clrMapOvr>
    <a:masterClrMapping/>
  </p:clrMapOvr>
  <p:transition spd="slow">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1556792"/>
            <a:ext cx="8572528" cy="5693866"/>
          </a:xfrm>
          <a:prstGeom prst="rect">
            <a:avLst/>
          </a:prstGeom>
          <a:noFill/>
        </p:spPr>
        <p:txBody>
          <a:bodyPr wrap="square" rtlCol="0">
            <a:spAutoFit/>
          </a:bodyPr>
          <a:lstStyle/>
          <a:p>
            <a:pPr marL="285750" indent="-285750">
              <a:buFont typeface="Arial" panose="020B0604020202020204" pitchFamily="34" charset="0"/>
              <a:buChar char="•"/>
            </a:pPr>
            <a:r>
              <a:rPr lang="en-IN" sz="3200" dirty="0" smtClean="0"/>
              <a:t>   Platform : </a:t>
            </a:r>
            <a:r>
              <a:rPr lang="en-IN" sz="3200" dirty="0" err="1" smtClean="0"/>
              <a:t>netbeans</a:t>
            </a:r>
            <a:r>
              <a:rPr lang="en-IN" sz="3200" dirty="0" smtClean="0"/>
              <a:t>       </a:t>
            </a:r>
            <a:endParaRPr lang="en-IN" sz="3200" dirty="0" smtClean="0"/>
          </a:p>
          <a:p>
            <a:pPr marL="285750" indent="-285750">
              <a:buFont typeface="Arial" panose="020B0604020202020204" pitchFamily="34" charset="0"/>
              <a:buChar char="•"/>
            </a:pPr>
            <a:endParaRPr lang="en-IN" sz="3200" dirty="0" smtClean="0"/>
          </a:p>
          <a:p>
            <a:pPr marL="285750" indent="-285750">
              <a:buFont typeface="Arial" panose="020B0604020202020204" pitchFamily="34" charset="0"/>
              <a:buChar char="•"/>
            </a:pPr>
            <a:r>
              <a:rPr lang="en-IN" sz="3200" dirty="0" smtClean="0"/>
              <a:t>  Java  1.8</a:t>
            </a:r>
          </a:p>
          <a:p>
            <a:pPr marL="285750" indent="-285750"/>
            <a:endParaRPr lang="en-IN" sz="3200" dirty="0" smtClean="0"/>
          </a:p>
          <a:p>
            <a:pPr marL="285750" indent="-285750">
              <a:buFont typeface="Arial" panose="020B0604020202020204" pitchFamily="34" charset="0"/>
              <a:buChar char="•"/>
            </a:pPr>
            <a:r>
              <a:rPr lang="en-IN" sz="3200" dirty="0" smtClean="0"/>
              <a:t>   </a:t>
            </a:r>
            <a:r>
              <a:rPr lang="en-IN" sz="3200" dirty="0" err="1" smtClean="0"/>
              <a:t>XML,servlet,html</a:t>
            </a:r>
            <a:r>
              <a:rPr lang="en-IN" sz="3200" dirty="0" smtClean="0"/>
              <a:t> 5,css 3</a:t>
            </a:r>
            <a:endParaRPr lang="en-IN" sz="3200" dirty="0" smtClean="0"/>
          </a:p>
          <a:p>
            <a:pPr marL="285750" indent="-285750">
              <a:buFont typeface="Arial" panose="020B0604020202020204" pitchFamily="34" charset="0"/>
              <a:buChar char="•"/>
            </a:pPr>
            <a:endParaRPr lang="en-IN" sz="3200" dirty="0" smtClean="0"/>
          </a:p>
          <a:p>
            <a:pPr marL="285750" indent="-285750">
              <a:buFont typeface="Arial" panose="020B0604020202020204" pitchFamily="34" charset="0"/>
              <a:buChar char="•"/>
            </a:pPr>
            <a:r>
              <a:rPr lang="en-IN" sz="3200" dirty="0" smtClean="0"/>
              <a:t>  Database : </a:t>
            </a:r>
            <a:r>
              <a:rPr lang="en-IN" sz="3200" dirty="0" smtClean="0"/>
              <a:t>oracle 11g</a:t>
            </a:r>
            <a:endParaRPr lang="en-IN" sz="3200" dirty="0" smtClean="0"/>
          </a:p>
          <a:p>
            <a:pPr marL="285750" indent="-285750">
              <a:buFont typeface="Arial" panose="020B0604020202020204" pitchFamily="34" charset="0"/>
              <a:buChar char="•"/>
            </a:pPr>
            <a:endParaRPr lang="en-IN" sz="3200" dirty="0" smtClean="0">
              <a:latin typeface="Century Gothic" panose="020B0502020202020204" pitchFamily="34" charset="0"/>
            </a:endParaRPr>
          </a:p>
          <a:p>
            <a:pPr marL="285750" indent="-285750"/>
            <a:endParaRPr lang="en-IN" dirty="0" smtClean="0">
              <a:latin typeface="Century Gothic" panose="020B0502020202020204" pitchFamily="34" charset="0"/>
            </a:endParaRPr>
          </a:p>
          <a:p>
            <a:pPr>
              <a:buFont typeface="Courier New" pitchFamily="49" charset="0"/>
              <a:buChar char="o"/>
            </a:pPr>
            <a:endParaRPr lang="en-IN" dirty="0" smtClean="0">
              <a:latin typeface="Century Gothic" panose="020B0502020202020204" pitchFamily="34" charset="0"/>
            </a:endParaRPr>
          </a:p>
          <a:p>
            <a:pPr>
              <a:buFont typeface="Courier New" pitchFamily="49" charset="0"/>
              <a:buChar char="o"/>
            </a:pPr>
            <a:endParaRPr lang="en-IN" dirty="0" smtClean="0">
              <a:latin typeface="Century Gothic" panose="020B0502020202020204" pitchFamily="34" charset="0"/>
            </a:endParaRPr>
          </a:p>
          <a:p>
            <a:pPr marL="285750" indent="-285750">
              <a:buFont typeface="Arial" panose="020B0604020202020204" pitchFamily="34" charset="0"/>
              <a:buChar char="•"/>
            </a:pPr>
            <a:endParaRPr lang="en-IN" dirty="0" smtClean="0">
              <a:latin typeface="Century Gothic" panose="020B0502020202020204" pitchFamily="34" charset="0"/>
            </a:endParaRPr>
          </a:p>
          <a:p>
            <a:endParaRPr lang="en-IN" dirty="0" smtClean="0"/>
          </a:p>
          <a:p>
            <a:endParaRPr lang="en-IN" dirty="0"/>
          </a:p>
        </p:txBody>
      </p:sp>
      <p:sp>
        <p:nvSpPr>
          <p:cNvPr id="3" name="Rectangle 2"/>
          <p:cNvSpPr/>
          <p:nvPr/>
        </p:nvSpPr>
        <p:spPr>
          <a:xfrm>
            <a:off x="2195736" y="260648"/>
            <a:ext cx="4370107" cy="523220"/>
          </a:xfrm>
          <a:prstGeom prst="rect">
            <a:avLst/>
          </a:prstGeom>
        </p:spPr>
        <p:txBody>
          <a:bodyPr wrap="none">
            <a:spAutoFit/>
          </a:bodyPr>
          <a:lstStyle/>
          <a:p>
            <a:pPr algn="ctr"/>
            <a:r>
              <a:rPr lang="en-IN" sz="2800" b="1" u="sng" dirty="0" smtClean="0">
                <a:solidFill>
                  <a:srgbClr val="FF0000"/>
                </a:solidFill>
                <a:latin typeface="Century Gothic" panose="020B0502020202020204" pitchFamily="34" charset="0"/>
                <a:cs typeface="Arial" pitchFamily="34" charset="0"/>
              </a:rPr>
              <a:t>REQUIRED TECHNOLOGY</a:t>
            </a:r>
            <a:endParaRPr lang="en-IN" sz="2800" b="1" u="sng" dirty="0">
              <a:solidFill>
                <a:srgbClr val="FF0000"/>
              </a:solidFill>
              <a:latin typeface="Century Gothic" panose="020B0502020202020204" pitchFamily="34" charset="0"/>
              <a:cs typeface="Arial" pitchFamily="34" charset="0"/>
            </a:endParaRPr>
          </a:p>
        </p:txBody>
      </p:sp>
    </p:spTree>
  </p:cSld>
  <p:clrMapOvr>
    <a:masterClrMapping/>
  </p:clrMapOvr>
  <p:transition spd="slow">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980728"/>
            <a:ext cx="8280920" cy="4893647"/>
          </a:xfrm>
          <a:prstGeom prst="rect">
            <a:avLst/>
          </a:prstGeom>
        </p:spPr>
        <p:txBody>
          <a:bodyPr wrap="square">
            <a:spAutoFit/>
          </a:bodyPr>
          <a:lstStyle/>
          <a:p>
            <a:pPr lvl="1" algn="just" fontAlgn="base">
              <a:spcBef>
                <a:spcPct val="0"/>
              </a:spcBef>
              <a:spcAft>
                <a:spcPct val="0"/>
              </a:spcAft>
            </a:pPr>
            <a:endParaRPr lang="en-US" sz="2400" dirty="0" smtClean="0">
              <a:latin typeface="Arial" pitchFamily="34" charset="0"/>
              <a:cs typeface="Arial" pitchFamily="34" charset="0"/>
            </a:endParaRPr>
          </a:p>
          <a:p>
            <a:pPr lvl="0" algn="just" eaLnBrk="0" fontAlgn="base" hangingPunct="0">
              <a:spcBef>
                <a:spcPct val="0"/>
              </a:spcBef>
              <a:spcAft>
                <a:spcPct val="0"/>
              </a:spcAft>
              <a:buFont typeface="Arial" pitchFamily="34" charset="0"/>
              <a:buChar char="•"/>
            </a:pPr>
            <a:r>
              <a:rPr lang="en-US" sz="2400" dirty="0" smtClean="0">
                <a:latin typeface="Times New Roman" pitchFamily="18" charset="0"/>
                <a:ea typeface="Calibri" pitchFamily="34" charset="0"/>
                <a:cs typeface="Times New Roman" pitchFamily="18" charset="0"/>
              </a:rPr>
              <a:t> This application is </a:t>
            </a:r>
            <a:r>
              <a:rPr lang="en-US" sz="2400" dirty="0" smtClean="0">
                <a:latin typeface="Times New Roman" pitchFamily="18" charset="0"/>
                <a:ea typeface="Calibri" pitchFamily="34" charset="0"/>
                <a:cs typeface="Times New Roman" pitchFamily="18" charset="0"/>
              </a:rPr>
              <a:t>used for medical </a:t>
            </a:r>
            <a:r>
              <a:rPr lang="en-US" sz="2400" dirty="0" smtClean="0">
                <a:latin typeface="Times New Roman" pitchFamily="18" charset="0"/>
                <a:ea typeface="Calibri" pitchFamily="34" charset="0"/>
                <a:cs typeface="Times New Roman" pitchFamily="18" charset="0"/>
              </a:rPr>
              <a:t>history. It can be used to </a:t>
            </a:r>
            <a:r>
              <a:rPr lang="en-US" sz="2400" dirty="0" err="1" smtClean="0">
                <a:latin typeface="Times New Roman" pitchFamily="18" charset="0"/>
                <a:ea typeface="Calibri" pitchFamily="34" charset="0"/>
                <a:cs typeface="Times New Roman" pitchFamily="18" charset="0"/>
              </a:rPr>
              <a:t>search,store</a:t>
            </a:r>
            <a:r>
              <a:rPr lang="en-US" sz="2400" dirty="0" smtClean="0">
                <a:latin typeface="Times New Roman" pitchFamily="18" charset="0"/>
                <a:ea typeface="Calibri" pitchFamily="34" charset="0"/>
                <a:cs typeface="Times New Roman" pitchFamily="18" charset="0"/>
              </a:rPr>
              <a:t> </a:t>
            </a:r>
            <a:r>
              <a:rPr lang="en-US" sz="2400" dirty="0" err="1" smtClean="0">
                <a:latin typeface="Times New Roman" pitchFamily="18" charset="0"/>
                <a:ea typeface="Calibri" pitchFamily="34" charset="0"/>
                <a:cs typeface="Times New Roman" pitchFamily="18" charset="0"/>
              </a:rPr>
              <a:t>periscribed</a:t>
            </a:r>
            <a:r>
              <a:rPr lang="en-US" sz="2400" dirty="0" smtClean="0">
                <a:latin typeface="Times New Roman" pitchFamily="18" charset="0"/>
                <a:ea typeface="Calibri" pitchFamily="34" charset="0"/>
                <a:cs typeface="Times New Roman" pitchFamily="18" charset="0"/>
              </a:rPr>
              <a:t> </a:t>
            </a:r>
            <a:r>
              <a:rPr lang="en-US" sz="2400" dirty="0" err="1" smtClean="0">
                <a:latin typeface="Times New Roman" pitchFamily="18" charset="0"/>
                <a:ea typeface="Calibri" pitchFamily="34" charset="0"/>
                <a:cs typeface="Times New Roman" pitchFamily="18" charset="0"/>
              </a:rPr>
              <a:t>medicine,reports</a:t>
            </a:r>
            <a:r>
              <a:rPr lang="en-US" sz="2400" dirty="0" smtClean="0">
                <a:latin typeface="Times New Roman" pitchFamily="18" charset="0"/>
                <a:ea typeface="Calibri" pitchFamily="34" charset="0"/>
                <a:cs typeface="Times New Roman" pitchFamily="18" charset="0"/>
              </a:rPr>
              <a:t> of </a:t>
            </a:r>
            <a:r>
              <a:rPr lang="en-US" sz="2400" dirty="0" err="1" smtClean="0">
                <a:latin typeface="Times New Roman" pitchFamily="18" charset="0"/>
                <a:ea typeface="Calibri" pitchFamily="34" charset="0"/>
                <a:cs typeface="Times New Roman" pitchFamily="18" charset="0"/>
              </a:rPr>
              <a:t>tests,results</a:t>
            </a:r>
            <a:r>
              <a:rPr lang="en-US" sz="2400" dirty="0" smtClean="0">
                <a:latin typeface="Times New Roman" pitchFamily="18" charset="0"/>
                <a:ea typeface="Calibri" pitchFamily="34" charset="0"/>
                <a:cs typeface="Times New Roman" pitchFamily="18" charset="0"/>
              </a:rPr>
              <a:t> </a:t>
            </a:r>
            <a:r>
              <a:rPr lang="en-US" sz="2400" dirty="0" smtClean="0">
                <a:latin typeface="Times New Roman" pitchFamily="18" charset="0"/>
                <a:ea typeface="Calibri" pitchFamily="34" charset="0"/>
                <a:cs typeface="Times New Roman" pitchFamily="18" charset="0"/>
              </a:rPr>
              <a:t>various </a:t>
            </a:r>
            <a:r>
              <a:rPr lang="en-US" sz="2400" dirty="0" smtClean="0">
                <a:latin typeface="Times New Roman" pitchFamily="18" charset="0"/>
                <a:ea typeface="Calibri" pitchFamily="34" charset="0"/>
                <a:cs typeface="Times New Roman" pitchFamily="18" charset="0"/>
              </a:rPr>
              <a:t> </a:t>
            </a:r>
            <a:r>
              <a:rPr lang="en-US" sz="2400" dirty="0" smtClean="0">
                <a:latin typeface="Times New Roman" pitchFamily="18" charset="0"/>
                <a:ea typeface="Calibri" pitchFamily="34" charset="0"/>
                <a:cs typeface="Times New Roman" pitchFamily="18" charset="0"/>
              </a:rPr>
              <a:t>and their related information </a:t>
            </a:r>
            <a:r>
              <a:rPr lang="en-US" sz="2400" dirty="0" smtClean="0">
                <a:latin typeface="Times New Roman" pitchFamily="18" charset="0"/>
                <a:ea typeface="Calibri" pitchFamily="34" charset="0"/>
                <a:cs typeface="Times New Roman" pitchFamily="18" charset="0"/>
              </a:rPr>
              <a:t>of particular </a:t>
            </a:r>
            <a:r>
              <a:rPr lang="en-US" sz="2400" dirty="0" err="1" smtClean="0">
                <a:latin typeface="Times New Roman" pitchFamily="18" charset="0"/>
                <a:ea typeface="Calibri" pitchFamily="34" charset="0"/>
                <a:cs typeface="Times New Roman" pitchFamily="18" charset="0"/>
              </a:rPr>
              <a:t>persons,family</a:t>
            </a:r>
            <a:r>
              <a:rPr lang="en-US" sz="2400" dirty="0" smtClean="0">
                <a:latin typeface="Times New Roman" pitchFamily="18" charset="0"/>
                <a:ea typeface="Calibri" pitchFamily="34" charset="0"/>
                <a:cs typeface="Times New Roman" pitchFamily="18" charset="0"/>
              </a:rPr>
              <a:t>.</a:t>
            </a:r>
            <a:endParaRPr lang="en-US" sz="2400" dirty="0" smtClean="0">
              <a:latin typeface="Times New Roman" pitchFamily="18" charset="0"/>
              <a:ea typeface="Calibri" pitchFamily="34" charset="0"/>
              <a:cs typeface="Times New Roman" pitchFamily="18" charset="0"/>
            </a:endParaRPr>
          </a:p>
          <a:p>
            <a:pPr lvl="0" algn="just" eaLnBrk="0" fontAlgn="base" hangingPunct="0">
              <a:spcBef>
                <a:spcPct val="0"/>
              </a:spcBef>
              <a:spcAft>
                <a:spcPct val="0"/>
              </a:spcAft>
            </a:pPr>
            <a:r>
              <a:rPr lang="en-US" sz="2400" dirty="0" smtClean="0">
                <a:latin typeface="Times New Roman" pitchFamily="18" charset="0"/>
                <a:ea typeface="Calibri" pitchFamily="34" charset="0"/>
                <a:cs typeface="Times New Roman" pitchFamily="18" charset="0"/>
              </a:rPr>
              <a:t> </a:t>
            </a:r>
          </a:p>
          <a:p>
            <a:pPr lvl="0" algn="just" eaLnBrk="0" fontAlgn="base" hangingPunct="0">
              <a:spcBef>
                <a:spcPct val="0"/>
              </a:spcBef>
              <a:spcAft>
                <a:spcPct val="0"/>
              </a:spcAft>
              <a:buFont typeface="Arial" pitchFamily="34" charset="0"/>
              <a:buChar char="•"/>
            </a:pPr>
            <a:r>
              <a:rPr lang="en-US" sz="2400" dirty="0" smtClean="0">
                <a:latin typeface="Times New Roman" pitchFamily="18" charset="0"/>
                <a:ea typeface="Calibri" pitchFamily="34" charset="0"/>
                <a:cs typeface="Times New Roman" pitchFamily="18" charset="0"/>
              </a:rPr>
              <a:t> This is an advantage when compared to existing system because a single </a:t>
            </a:r>
            <a:r>
              <a:rPr lang="en-US" sz="2400" dirty="0" err="1" smtClean="0">
                <a:latin typeface="Times New Roman" pitchFamily="18" charset="0"/>
                <a:ea typeface="Calibri" pitchFamily="34" charset="0"/>
                <a:cs typeface="Times New Roman" pitchFamily="18" charset="0"/>
              </a:rPr>
              <a:t>peerson</a:t>
            </a:r>
            <a:r>
              <a:rPr lang="en-US" sz="2400" dirty="0" smtClean="0">
                <a:latin typeface="Times New Roman" pitchFamily="18" charset="0"/>
                <a:ea typeface="Calibri" pitchFamily="34" charset="0"/>
                <a:cs typeface="Times New Roman" pitchFamily="18" charset="0"/>
              </a:rPr>
              <a:t> cant keep all information and used whenever required .</a:t>
            </a:r>
            <a:r>
              <a:rPr lang="en-US" sz="2400" dirty="0" smtClean="0">
                <a:latin typeface="Times New Roman" pitchFamily="18" charset="0"/>
                <a:ea typeface="Calibri" pitchFamily="34" charset="0"/>
                <a:cs typeface="Times New Roman" pitchFamily="18" charset="0"/>
              </a:rPr>
              <a:t> </a:t>
            </a:r>
            <a:endParaRPr lang="en-US" sz="2400" dirty="0" smtClean="0">
              <a:latin typeface="Times New Roman" pitchFamily="18" charset="0"/>
              <a:ea typeface="Calibri" pitchFamily="34" charset="0"/>
              <a:cs typeface="Times New Roman" pitchFamily="18" charset="0"/>
            </a:endParaRPr>
          </a:p>
          <a:p>
            <a:pPr lvl="0" algn="just" eaLnBrk="0" fontAlgn="base" hangingPunct="0">
              <a:spcBef>
                <a:spcPct val="0"/>
              </a:spcBef>
              <a:spcAft>
                <a:spcPct val="0"/>
              </a:spcAft>
              <a:buFont typeface="Arial" pitchFamily="34" charset="0"/>
              <a:buChar char="•"/>
            </a:pPr>
            <a:endParaRPr lang="en-US" sz="2400" dirty="0" smtClean="0">
              <a:latin typeface="Times New Roman" pitchFamily="18" charset="0"/>
              <a:ea typeface="Calibri" pitchFamily="34" charset="0"/>
              <a:cs typeface="Times New Roman" pitchFamily="18" charset="0"/>
            </a:endParaRPr>
          </a:p>
          <a:p>
            <a:pPr lvl="0" algn="just" eaLnBrk="0" fontAlgn="base" hangingPunct="0">
              <a:spcBef>
                <a:spcPct val="0"/>
              </a:spcBef>
              <a:spcAft>
                <a:spcPct val="0"/>
              </a:spcAft>
              <a:buFont typeface="Arial" pitchFamily="34" charset="0"/>
              <a:buChar char="•"/>
            </a:pPr>
            <a:r>
              <a:rPr lang="en-US" sz="2400" dirty="0" smtClean="0">
                <a:latin typeface="Times New Roman" pitchFamily="18" charset="0"/>
                <a:ea typeface="Calibri" pitchFamily="34" charset="0"/>
                <a:cs typeface="Times New Roman" pitchFamily="18" charset="0"/>
              </a:rPr>
              <a:t> As this is a </a:t>
            </a:r>
            <a:r>
              <a:rPr lang="en-US" sz="2400" dirty="0" smtClean="0">
                <a:latin typeface="Times New Roman" pitchFamily="18" charset="0"/>
                <a:ea typeface="Calibri" pitchFamily="34" charset="0"/>
                <a:cs typeface="Times New Roman" pitchFamily="18" charset="0"/>
              </a:rPr>
              <a:t>internet</a:t>
            </a:r>
            <a:r>
              <a:rPr lang="en-US" sz="2400" dirty="0" smtClean="0">
                <a:latin typeface="Times New Roman" pitchFamily="18" charset="0"/>
                <a:ea typeface="Calibri" pitchFamily="34" charset="0"/>
                <a:cs typeface="Times New Roman" pitchFamily="18" charset="0"/>
              </a:rPr>
              <a:t> </a:t>
            </a:r>
            <a:r>
              <a:rPr lang="en-US" sz="2400" dirty="0" smtClean="0">
                <a:latin typeface="Times New Roman" pitchFamily="18" charset="0"/>
                <a:ea typeface="Calibri" pitchFamily="34" charset="0"/>
                <a:cs typeface="Times New Roman" pitchFamily="18" charset="0"/>
              </a:rPr>
              <a:t>application one can easily search for required </a:t>
            </a:r>
            <a:r>
              <a:rPr lang="en-US" sz="2400" dirty="0" err="1" smtClean="0">
                <a:latin typeface="Times New Roman" pitchFamily="18" charset="0"/>
                <a:ea typeface="Calibri" pitchFamily="34" charset="0"/>
                <a:cs typeface="Times New Roman" pitchFamily="18" charset="0"/>
              </a:rPr>
              <a:t>information.This</a:t>
            </a:r>
            <a:r>
              <a:rPr lang="en-US" sz="2400" dirty="0" smtClean="0">
                <a:latin typeface="Times New Roman" pitchFamily="18" charset="0"/>
                <a:ea typeface="Calibri" pitchFamily="34" charset="0"/>
                <a:cs typeface="Times New Roman" pitchFamily="18" charset="0"/>
              </a:rPr>
              <a:t> makes this application efficient, convenient and easy to use along with providing maximum user satisfaction which is the key aspect for any developer.</a:t>
            </a:r>
            <a:endParaRPr lang="en-US" sz="2400" dirty="0" smtClean="0">
              <a:latin typeface="Arial" pitchFamily="34" charset="0"/>
              <a:cs typeface="Arial" pitchFamily="34" charset="0"/>
            </a:endParaRPr>
          </a:p>
        </p:txBody>
      </p:sp>
      <p:sp>
        <p:nvSpPr>
          <p:cNvPr id="4" name="Rectangle 3"/>
          <p:cNvSpPr/>
          <p:nvPr/>
        </p:nvSpPr>
        <p:spPr>
          <a:xfrm>
            <a:off x="2828491" y="476672"/>
            <a:ext cx="2555508" cy="523220"/>
          </a:xfrm>
          <a:prstGeom prst="rect">
            <a:avLst/>
          </a:prstGeom>
        </p:spPr>
        <p:txBody>
          <a:bodyPr wrap="none">
            <a:spAutoFit/>
          </a:bodyPr>
          <a:lstStyle/>
          <a:p>
            <a:pPr algn="ctr"/>
            <a:r>
              <a:rPr lang="en-IN" sz="2800" b="1" u="sng" dirty="0" smtClean="0">
                <a:solidFill>
                  <a:srgbClr val="FF0000"/>
                </a:solidFill>
                <a:latin typeface="Century Gothic" panose="020B0502020202020204" pitchFamily="34" charset="0"/>
                <a:cs typeface="Arial" pitchFamily="34" charset="0"/>
              </a:rPr>
              <a:t>CONCLUSION</a:t>
            </a:r>
            <a:endParaRPr lang="en-IN" sz="2800" b="1" u="sng" dirty="0">
              <a:solidFill>
                <a:srgbClr val="FF0000"/>
              </a:solidFill>
              <a:latin typeface="Century Gothic" panose="020B0502020202020204" pitchFamily="34" charset="0"/>
              <a:cs typeface="Arial" pitchFamily="34" charset="0"/>
            </a:endParaRPr>
          </a:p>
        </p:txBody>
      </p:sp>
    </p:spTree>
  </p:cSld>
  <p:clrMapOvr>
    <a:masterClrMapping/>
  </p:clrMapOvr>
  <p:transition spd="slow">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556792"/>
            <a:ext cx="8136904" cy="2308324"/>
          </a:xfrm>
          <a:prstGeom prst="rect">
            <a:avLst/>
          </a:prstGeom>
        </p:spPr>
        <p:txBody>
          <a:bodyPr wrap="square">
            <a:spAutoFit/>
          </a:bodyPr>
          <a:lstStyle/>
          <a:p>
            <a:r>
              <a:rPr lang="en-US" dirty="0" smtClean="0"/>
              <a:t> </a:t>
            </a:r>
          </a:p>
          <a:p>
            <a:pPr lvl="0">
              <a:buFont typeface="Arial" pitchFamily="34" charset="0"/>
              <a:buChar char="•"/>
            </a:pPr>
            <a:r>
              <a:rPr lang="en-US" dirty="0" smtClean="0"/>
              <a:t> Herbert Schildt.2008 ,”Java Complete Reference”, Tata McGraw-Hill , </a:t>
            </a:r>
          </a:p>
          <a:p>
            <a:r>
              <a:rPr lang="en-US" dirty="0" smtClean="0"/>
              <a:t>  7</a:t>
            </a:r>
            <a:r>
              <a:rPr lang="en-US" baseline="30000" dirty="0" smtClean="0"/>
              <a:t>th</a:t>
            </a:r>
            <a:r>
              <a:rPr lang="en-US" dirty="0" smtClean="0"/>
              <a:t> Edition, pp.177-180 .</a:t>
            </a:r>
          </a:p>
          <a:p>
            <a:pPr lvl="0"/>
            <a:endParaRPr lang="en-US" dirty="0" smtClean="0"/>
          </a:p>
          <a:p>
            <a:r>
              <a:rPr lang="en-US" dirty="0" smtClean="0"/>
              <a:t> </a:t>
            </a:r>
          </a:p>
          <a:p>
            <a:r>
              <a:rPr lang="en-US" b="1" dirty="0" smtClean="0"/>
              <a:t>WEBSITES</a:t>
            </a:r>
            <a:r>
              <a:rPr lang="en-US" b="1" dirty="0" smtClean="0"/>
              <a:t>:  1) www.javatpoint.com </a:t>
            </a:r>
            <a:endParaRPr lang="en-US" b="1" dirty="0" smtClean="0"/>
          </a:p>
          <a:p>
            <a:r>
              <a:rPr lang="en-US" b="1" dirty="0" smtClean="0"/>
              <a:t> </a:t>
            </a:r>
            <a:r>
              <a:rPr lang="en-US" b="1" dirty="0" smtClean="0"/>
              <a:t>                        2)</a:t>
            </a:r>
            <a:r>
              <a:rPr lang="en-IN" dirty="0" smtClean="0"/>
              <a:t> www.</a:t>
            </a:r>
            <a:r>
              <a:rPr lang="en-IN" b="1" dirty="0" smtClean="0"/>
              <a:t>w3schools</a:t>
            </a:r>
            <a:r>
              <a:rPr lang="en-IN" dirty="0" smtClean="0"/>
              <a:t>.com </a:t>
            </a:r>
            <a:r>
              <a:rPr lang="en-US" b="1" dirty="0" smtClean="0"/>
              <a:t>	</a:t>
            </a:r>
            <a:r>
              <a:rPr lang="en-US" dirty="0" smtClean="0"/>
              <a:t>			</a:t>
            </a:r>
          </a:p>
          <a:p>
            <a:endParaRPr lang="en-US" dirty="0" smtClean="0"/>
          </a:p>
        </p:txBody>
      </p:sp>
      <p:sp>
        <p:nvSpPr>
          <p:cNvPr id="3" name="Rectangle 2"/>
          <p:cNvSpPr/>
          <p:nvPr/>
        </p:nvSpPr>
        <p:spPr>
          <a:xfrm>
            <a:off x="1907704" y="764704"/>
            <a:ext cx="4572000" cy="523220"/>
          </a:xfrm>
          <a:prstGeom prst="rect">
            <a:avLst/>
          </a:prstGeom>
        </p:spPr>
        <p:txBody>
          <a:bodyPr>
            <a:spAutoFit/>
          </a:bodyPr>
          <a:lstStyle/>
          <a:p>
            <a:pPr algn="ctr"/>
            <a:r>
              <a:rPr lang="en-IN" sz="2800" b="1" u="sng" dirty="0" smtClean="0">
                <a:solidFill>
                  <a:srgbClr val="FF0000"/>
                </a:solidFill>
                <a:latin typeface="Century Gothic" panose="020B0502020202020204" pitchFamily="34" charset="0"/>
                <a:cs typeface="Arial" pitchFamily="34" charset="0"/>
              </a:rPr>
              <a:t>REFERENCES</a:t>
            </a:r>
            <a:endParaRPr lang="en-IN" sz="2800" b="1" u="sng" dirty="0">
              <a:solidFill>
                <a:srgbClr val="FF0000"/>
              </a:solidFill>
              <a:latin typeface="Century Gothic" panose="020B0502020202020204" pitchFamily="34" charset="0"/>
              <a:cs typeface="Arial" pitchFamily="34" charset="0"/>
            </a:endParaRPr>
          </a:p>
        </p:txBody>
      </p:sp>
    </p:spTree>
  </p:cSld>
  <p:clrMapOvr>
    <a:masterClrMapping/>
  </p:clrMapOvr>
  <p:transition spd="slow">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1072</TotalTime>
  <Words>440</Words>
  <Application>Microsoft Office PowerPoint</Application>
  <PresentationFormat>On-screen Show (4:3)</PresentationFormat>
  <Paragraphs>79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Namrata</dc:creator>
  <cp:lastModifiedBy>Admin</cp:lastModifiedBy>
  <cp:revision>109</cp:revision>
  <dcterms:created xsi:type="dcterms:W3CDTF">2016-02-20T12:54:10Z</dcterms:created>
  <dcterms:modified xsi:type="dcterms:W3CDTF">2016-11-17T09:27:42Z</dcterms:modified>
</cp:coreProperties>
</file>