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2" r:id="rId2"/>
    <p:sldId id="560" r:id="rId3"/>
    <p:sldId id="561" r:id="rId4"/>
    <p:sldId id="518" r:id="rId5"/>
    <p:sldId id="520" r:id="rId6"/>
    <p:sldId id="536" r:id="rId7"/>
    <p:sldId id="257" r:id="rId8"/>
    <p:sldId id="258" r:id="rId9"/>
    <p:sldId id="400" r:id="rId10"/>
    <p:sldId id="572" r:id="rId11"/>
    <p:sldId id="573" r:id="rId12"/>
    <p:sldId id="568" r:id="rId13"/>
    <p:sldId id="569" r:id="rId14"/>
    <p:sldId id="570" r:id="rId15"/>
    <p:sldId id="564" r:id="rId16"/>
    <p:sldId id="565" r:id="rId17"/>
    <p:sldId id="566" r:id="rId18"/>
    <p:sldId id="563" r:id="rId19"/>
    <p:sldId id="5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C598-CAE7-4A09-BB6E-E8D5818DD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2430B-3540-4B19-87B6-842DA8C46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D53D4-7401-4499-AC61-9140F494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1836-4F2B-4D60-B275-0642733F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D2ADE-BCD2-440F-AA17-505FE86EA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0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0891-A0F3-454C-A1D5-FB6F4991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9FBA0-75E0-4257-B18F-A9AF97A5C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CCA1-63D8-40B3-A85F-88D087FB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43A9C-8FC6-405C-A278-60D6A0F6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2D8B-33AC-4CA7-9C0E-954D082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63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830CC-B9C1-4A76-8A33-5A5B01562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5D0EE-3A95-44A4-8D9C-89C1650A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B39A-5C04-4253-A176-705E463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B6DB7-40C0-4CF2-B317-E151728A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4E7F-F628-4519-85D7-7FE264FE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2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6B04-D288-4E76-8A2A-F7169E39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9D-FA7B-42DC-B753-0C6BF2C6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1B92-AFCD-4FB0-9241-9414E5F6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29E7-7F81-4036-B6FB-FAF3A4F7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1BAF0-8BEB-4F8D-AD68-05B52B51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7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F3D0-2B8C-481B-9A43-FFCAFB17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EB1E-4B9C-4AB2-A850-B5F3E5E6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CA91-24C1-4FB0-90F8-28BB1684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62DF8-DD60-498E-BDE0-E4431D17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3F35-B8DA-43D0-8354-D6A7F0B7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38B9-A56E-4090-ADDC-EF5628F0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D952-E7E6-4E38-8EE7-8596EDC93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16FB-3620-4AD1-91FB-9BB91F4DF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78CCF-2C16-4E9B-A50D-431014F7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8E790-DB71-449D-A61C-34F32710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2C4E9-3884-4CC5-935B-FEF416E6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8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6FF2-54CF-46D7-804C-A6135491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035AB-9490-482E-99B0-20A6BD999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36827-020C-466C-8355-465E5CB03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F92AD-A31F-41C9-910F-A91E3CFEA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B892B-2A1C-43CF-A198-07C89A3E2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3B6E2-4443-4F85-BF6D-4CC1B79C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DB85F-A099-422E-AF15-0AD6825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D3A5B-45DE-4DEC-9153-56B751D8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4211-3613-4010-9A89-86F7996F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10A79-824C-45AD-B30B-39581D83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D637A-FB1F-436B-BC35-8D2F0846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62ECA-EA6E-45D2-82E5-6CA02354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9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86253-B045-4868-8EAF-552E2A3F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F725D-5E3D-49DA-B7D0-6ABAC462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C394A-4B4B-4BAE-9E29-F59A5410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EFB0-DAEF-423E-B747-D8DF0533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B069-A477-4012-9526-8C033D47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18715-B603-4194-995C-88CBC660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B19D-6C2C-4098-81EE-3AEC5203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504E1-761D-4CC2-B1DF-4759E1EA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1942-A905-4BC1-8B71-23129880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39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8615-22BA-405B-85FD-B0936395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AC7D-FC48-4036-8FA1-E13048888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19AC1-2430-4770-80E9-29BA96CC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6B50D-A602-45D4-8B58-5AECF85F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83CC4-D0D1-402B-9AA8-BFB8F377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990E2-2851-4D49-9DF4-7F381500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7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51DDF-F076-466B-851C-2C90B955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A975-078F-4342-A990-50244678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AB38-66FA-48BD-A6ED-EEFAC0E97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A67C-7E08-48C9-B443-7E9332747514}" type="datetimeFigureOut">
              <a:rPr lang="en-IN" smtClean="0"/>
              <a:t>22-05-2020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2016-84A3-49AC-B2A5-226E0967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6102-2BF0-40B2-8F54-FC8F6A594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E01AA-38BA-44CE-AF69-B4CBE72B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77300" cy="44376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Enterprise Applications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62885" y="1951148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62883" y="1227785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2882" y="2695976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33479" y="2695976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62885" y="3440802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33482" y="3440802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07107" y="3440802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62885" y="4237146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Client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33482" y="4211388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907107" y="4211388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351947" y="4211388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62882" y="4969094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Mobility Client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33479" y="4969094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907104" y="4969094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351944" y="4969094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Services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62881" y="5726800"/>
            <a:ext cx="1970467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Wearable's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33478" y="5726800"/>
            <a:ext cx="6988933" cy="55379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173599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2917-7B02-406D-B10C-18F2A0CB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6" y="356332"/>
            <a:ext cx="7759944" cy="434975"/>
          </a:xfrm>
        </p:spPr>
        <p:txBody>
          <a:bodyPr>
            <a:normAutofit/>
          </a:bodyPr>
          <a:lstStyle/>
          <a:p>
            <a:r>
              <a:rPr lang="en-US" sz="2000" b="1" dirty="0"/>
              <a:t>Web App Deployment Architecture – Segregation Of Responsibility (SRP)</a:t>
            </a:r>
            <a:endParaRPr lang="en-IN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51F56-0314-4F6B-B3D0-1FEE96CF33F1}"/>
              </a:ext>
            </a:extLst>
          </p:cNvPr>
          <p:cNvSpPr/>
          <p:nvPr/>
        </p:nvSpPr>
        <p:spPr>
          <a:xfrm>
            <a:off x="649164" y="2914433"/>
            <a:ext cx="1125415" cy="72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I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CD25304-92BD-4108-9D46-AE66D1B1FB31}"/>
              </a:ext>
            </a:extLst>
          </p:cNvPr>
          <p:cNvSpPr/>
          <p:nvPr/>
        </p:nvSpPr>
        <p:spPr>
          <a:xfrm>
            <a:off x="3631222" y="2101362"/>
            <a:ext cx="1688123" cy="200464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n-IN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09677F0D-1038-4143-B497-EC944B9518F0}"/>
              </a:ext>
            </a:extLst>
          </p:cNvPr>
          <p:cNvSpPr/>
          <p:nvPr/>
        </p:nvSpPr>
        <p:spPr>
          <a:xfrm>
            <a:off x="6629400" y="2101362"/>
            <a:ext cx="1688123" cy="200464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Server</a:t>
            </a:r>
            <a:endParaRPr lang="en-IN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0669DCC-FCAB-4950-BB2E-178F12B0F193}"/>
              </a:ext>
            </a:extLst>
          </p:cNvPr>
          <p:cNvSpPr/>
          <p:nvPr/>
        </p:nvSpPr>
        <p:spPr>
          <a:xfrm>
            <a:off x="9744807" y="2101362"/>
            <a:ext cx="1688123" cy="200464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A1C78-C9C1-48F7-AFD3-E9D1E5222872}"/>
              </a:ext>
            </a:extLst>
          </p:cNvPr>
          <p:cNvSpPr/>
          <p:nvPr/>
        </p:nvSpPr>
        <p:spPr>
          <a:xfrm>
            <a:off x="3345476" y="4457266"/>
            <a:ext cx="2530719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Handles HTTP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Generates HTTP Response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5CFD4D-D51F-4C71-A066-BF8F5715A232}"/>
              </a:ext>
            </a:extLst>
          </p:cNvPr>
          <p:cNvSpPr/>
          <p:nvPr/>
        </p:nvSpPr>
        <p:spPr>
          <a:xfrm>
            <a:off x="6208101" y="4821013"/>
            <a:ext cx="2530719" cy="116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Handles Multiple users accessing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Spawns multiple instances of our Entity/ Biz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 added services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Memory Mgmt.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 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Fault Tolerance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BE1E9-39FF-4356-B8F3-EB927E81E012}"/>
              </a:ext>
            </a:extLst>
          </p:cNvPr>
          <p:cNvSpPr/>
          <p:nvPr/>
        </p:nvSpPr>
        <p:spPr>
          <a:xfrm>
            <a:off x="495299" y="4457266"/>
            <a:ext cx="2530719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Renders the HTML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4FFC34-EB76-4E17-B5DF-77457F2C17C3}"/>
              </a:ext>
            </a:extLst>
          </p:cNvPr>
          <p:cNvSpPr/>
          <p:nvPr/>
        </p:nvSpPr>
        <p:spPr>
          <a:xfrm>
            <a:off x="9006985" y="4630330"/>
            <a:ext cx="2530719" cy="116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Data Persistence &amp; CRUD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3C229A-EC82-4265-A4DD-B32EC39C18F2}"/>
              </a:ext>
            </a:extLst>
          </p:cNvPr>
          <p:cNvCxnSpPr>
            <a:cxnSpLocks/>
          </p:cNvCxnSpPr>
          <p:nvPr/>
        </p:nvCxnSpPr>
        <p:spPr>
          <a:xfrm>
            <a:off x="1940169" y="3042139"/>
            <a:ext cx="1134208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7A6D66-4501-42EF-9A0D-D3AC5B48B2FF}"/>
              </a:ext>
            </a:extLst>
          </p:cNvPr>
          <p:cNvCxnSpPr>
            <a:cxnSpLocks/>
          </p:cNvCxnSpPr>
          <p:nvPr/>
        </p:nvCxnSpPr>
        <p:spPr>
          <a:xfrm>
            <a:off x="5407268" y="2984988"/>
            <a:ext cx="1134208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998A84-9903-49ED-A38E-363508D8D0E1}"/>
              </a:ext>
            </a:extLst>
          </p:cNvPr>
          <p:cNvCxnSpPr>
            <a:cxnSpLocks/>
          </p:cNvCxnSpPr>
          <p:nvPr/>
        </p:nvCxnSpPr>
        <p:spPr>
          <a:xfrm>
            <a:off x="8493370" y="3011366"/>
            <a:ext cx="1134208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7DE2F4-0425-4823-9294-D1C70C292D0F}"/>
              </a:ext>
            </a:extLst>
          </p:cNvPr>
          <p:cNvCxnSpPr>
            <a:cxnSpLocks/>
          </p:cNvCxnSpPr>
          <p:nvPr/>
        </p:nvCxnSpPr>
        <p:spPr>
          <a:xfrm flipH="1">
            <a:off x="2004646" y="3560885"/>
            <a:ext cx="101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030035-E25B-4192-B154-BC1C2BF704F0}"/>
              </a:ext>
            </a:extLst>
          </p:cNvPr>
          <p:cNvCxnSpPr>
            <a:cxnSpLocks/>
          </p:cNvCxnSpPr>
          <p:nvPr/>
        </p:nvCxnSpPr>
        <p:spPr>
          <a:xfrm flipH="1">
            <a:off x="5466617" y="3528647"/>
            <a:ext cx="101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AE4135-53E1-4009-A0D0-A231224360B9}"/>
              </a:ext>
            </a:extLst>
          </p:cNvPr>
          <p:cNvCxnSpPr>
            <a:cxnSpLocks/>
          </p:cNvCxnSpPr>
          <p:nvPr/>
        </p:nvCxnSpPr>
        <p:spPr>
          <a:xfrm flipH="1">
            <a:off x="8499230" y="3555024"/>
            <a:ext cx="101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2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2917-7B02-406D-B10C-18F2A0CB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6" y="356332"/>
            <a:ext cx="7759944" cy="434975"/>
          </a:xfrm>
        </p:spPr>
        <p:txBody>
          <a:bodyPr>
            <a:normAutofit/>
          </a:bodyPr>
          <a:lstStyle/>
          <a:p>
            <a:r>
              <a:rPr lang="en-US" sz="2000" b="1" dirty="0"/>
              <a:t>Web App Deployment Architecture – Segregation Of Responsibility (SRP)</a:t>
            </a:r>
            <a:endParaRPr lang="en-IN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51F56-0314-4F6B-B3D0-1FEE96CF33F1}"/>
              </a:ext>
            </a:extLst>
          </p:cNvPr>
          <p:cNvSpPr/>
          <p:nvPr/>
        </p:nvSpPr>
        <p:spPr>
          <a:xfrm>
            <a:off x="649164" y="2914433"/>
            <a:ext cx="1125415" cy="7297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IN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CD25304-92BD-4108-9D46-AE66D1B1FB31}"/>
              </a:ext>
            </a:extLst>
          </p:cNvPr>
          <p:cNvSpPr/>
          <p:nvPr/>
        </p:nvSpPr>
        <p:spPr>
          <a:xfrm>
            <a:off x="3631222" y="2101362"/>
            <a:ext cx="1688123" cy="200464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  <a:endParaRPr lang="en-IN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09677F0D-1038-4143-B497-EC944B9518F0}"/>
              </a:ext>
            </a:extLst>
          </p:cNvPr>
          <p:cNvSpPr/>
          <p:nvPr/>
        </p:nvSpPr>
        <p:spPr>
          <a:xfrm>
            <a:off x="6629400" y="2101362"/>
            <a:ext cx="1688123" cy="200464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Server</a:t>
            </a:r>
            <a:endParaRPr lang="en-IN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90669DCC-FCAB-4950-BB2E-178F12B0F193}"/>
              </a:ext>
            </a:extLst>
          </p:cNvPr>
          <p:cNvSpPr/>
          <p:nvPr/>
        </p:nvSpPr>
        <p:spPr>
          <a:xfrm>
            <a:off x="9744807" y="2101362"/>
            <a:ext cx="1688123" cy="2004646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A1C78-C9C1-48F7-AFD3-E9D1E5222872}"/>
              </a:ext>
            </a:extLst>
          </p:cNvPr>
          <p:cNvSpPr/>
          <p:nvPr/>
        </p:nvSpPr>
        <p:spPr>
          <a:xfrm>
            <a:off x="3345476" y="4457266"/>
            <a:ext cx="2530719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Handles HTTP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Generates HTTP Response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5CFD4D-D51F-4C71-A066-BF8F5715A232}"/>
              </a:ext>
            </a:extLst>
          </p:cNvPr>
          <p:cNvSpPr/>
          <p:nvPr/>
        </p:nvSpPr>
        <p:spPr>
          <a:xfrm>
            <a:off x="6208101" y="4821013"/>
            <a:ext cx="2530719" cy="116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Handles Multiple users accessing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Spawns multiple instances of our Entity/ Biz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 added services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Memory Mgmt.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Obj 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Fault Tolerance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BE1E9-39FF-4356-B8F3-EB927E81E012}"/>
              </a:ext>
            </a:extLst>
          </p:cNvPr>
          <p:cNvSpPr/>
          <p:nvPr/>
        </p:nvSpPr>
        <p:spPr>
          <a:xfrm>
            <a:off x="495299" y="4457266"/>
            <a:ext cx="2530719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Renders the HTML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SPA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4FFC34-EB76-4E17-B5DF-77457F2C17C3}"/>
              </a:ext>
            </a:extLst>
          </p:cNvPr>
          <p:cNvSpPr/>
          <p:nvPr/>
        </p:nvSpPr>
        <p:spPr>
          <a:xfrm>
            <a:off x="9006985" y="4630330"/>
            <a:ext cx="2530719" cy="1166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Handle Data Persistence &amp; CRUD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3C229A-EC82-4265-A4DD-B32EC39C18F2}"/>
              </a:ext>
            </a:extLst>
          </p:cNvPr>
          <p:cNvCxnSpPr>
            <a:cxnSpLocks/>
          </p:cNvCxnSpPr>
          <p:nvPr/>
        </p:nvCxnSpPr>
        <p:spPr>
          <a:xfrm>
            <a:off x="1940169" y="3042139"/>
            <a:ext cx="1134208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7A6D66-4501-42EF-9A0D-D3AC5B48B2FF}"/>
              </a:ext>
            </a:extLst>
          </p:cNvPr>
          <p:cNvCxnSpPr>
            <a:cxnSpLocks/>
          </p:cNvCxnSpPr>
          <p:nvPr/>
        </p:nvCxnSpPr>
        <p:spPr>
          <a:xfrm>
            <a:off x="5407268" y="2984988"/>
            <a:ext cx="1134208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998A84-9903-49ED-A38E-363508D8D0E1}"/>
              </a:ext>
            </a:extLst>
          </p:cNvPr>
          <p:cNvCxnSpPr>
            <a:cxnSpLocks/>
          </p:cNvCxnSpPr>
          <p:nvPr/>
        </p:nvCxnSpPr>
        <p:spPr>
          <a:xfrm>
            <a:off x="8493370" y="3011366"/>
            <a:ext cx="1134208" cy="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7DE2F4-0425-4823-9294-D1C70C292D0F}"/>
              </a:ext>
            </a:extLst>
          </p:cNvPr>
          <p:cNvCxnSpPr>
            <a:cxnSpLocks/>
          </p:cNvCxnSpPr>
          <p:nvPr/>
        </p:nvCxnSpPr>
        <p:spPr>
          <a:xfrm flipH="1">
            <a:off x="2004646" y="3560885"/>
            <a:ext cx="101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030035-E25B-4192-B154-BC1C2BF704F0}"/>
              </a:ext>
            </a:extLst>
          </p:cNvPr>
          <p:cNvCxnSpPr>
            <a:cxnSpLocks/>
          </p:cNvCxnSpPr>
          <p:nvPr/>
        </p:nvCxnSpPr>
        <p:spPr>
          <a:xfrm flipH="1">
            <a:off x="5466617" y="3528647"/>
            <a:ext cx="101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AE4135-53E1-4009-A0D0-A231224360B9}"/>
              </a:ext>
            </a:extLst>
          </p:cNvPr>
          <p:cNvCxnSpPr>
            <a:cxnSpLocks/>
          </p:cNvCxnSpPr>
          <p:nvPr/>
        </p:nvCxnSpPr>
        <p:spPr>
          <a:xfrm flipH="1">
            <a:off x="8499230" y="3555024"/>
            <a:ext cx="10155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A68928F-67CE-4A0F-8648-58F97A2E6784}"/>
              </a:ext>
            </a:extLst>
          </p:cNvPr>
          <p:cNvSpPr/>
          <p:nvPr/>
        </p:nvSpPr>
        <p:spPr>
          <a:xfrm>
            <a:off x="477715" y="1397541"/>
            <a:ext cx="1462454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Angular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React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FBE96-049F-4A60-889D-3AF5A68729F3}"/>
              </a:ext>
            </a:extLst>
          </p:cNvPr>
          <p:cNvSpPr/>
          <p:nvPr/>
        </p:nvSpPr>
        <p:spPr>
          <a:xfrm>
            <a:off x="3631222" y="1520634"/>
            <a:ext cx="1462454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NGniX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ExpressJS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NodeJS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18669-4189-496B-A068-50F9AD1EA75C}"/>
              </a:ext>
            </a:extLst>
          </p:cNvPr>
          <p:cNvSpPr/>
          <p:nvPr/>
        </p:nvSpPr>
        <p:spPr>
          <a:xfrm>
            <a:off x="6742233" y="1406769"/>
            <a:ext cx="1462454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NodeJS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D45E13-3F0F-4669-8C3C-0E7E4527A897}"/>
              </a:ext>
            </a:extLst>
          </p:cNvPr>
          <p:cNvSpPr/>
          <p:nvPr/>
        </p:nvSpPr>
        <p:spPr>
          <a:xfrm>
            <a:off x="9970476" y="1427571"/>
            <a:ext cx="1462454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NodeJS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7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2917-7B02-406D-B10C-18F2A0CB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49162" cy="434975"/>
          </a:xfrm>
        </p:spPr>
        <p:txBody>
          <a:bodyPr>
            <a:normAutofit/>
          </a:bodyPr>
          <a:lstStyle/>
          <a:p>
            <a:r>
              <a:rPr lang="en-US" sz="2000" b="1" dirty="0"/>
              <a:t>PM2 – NLB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B9E3D-373A-402E-97F9-EB63D6146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3" y="1096474"/>
            <a:ext cx="11049000" cy="4981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679255-0A9F-474E-9F4D-EB306C5B6C27}"/>
              </a:ext>
            </a:extLst>
          </p:cNvPr>
          <p:cNvSpPr/>
          <p:nvPr/>
        </p:nvSpPr>
        <p:spPr>
          <a:xfrm>
            <a:off x="4563207" y="2980592"/>
            <a:ext cx="861647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7CF8-FA26-4C5A-80FF-7C19F1DD4710}"/>
              </a:ext>
            </a:extLst>
          </p:cNvPr>
          <p:cNvSpPr/>
          <p:nvPr/>
        </p:nvSpPr>
        <p:spPr>
          <a:xfrm>
            <a:off x="6403730" y="4522177"/>
            <a:ext cx="861647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PM2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8475-9884-44EF-96D3-9DB2D84BF848}"/>
              </a:ext>
            </a:extLst>
          </p:cNvPr>
          <p:cNvSpPr/>
          <p:nvPr/>
        </p:nvSpPr>
        <p:spPr>
          <a:xfrm>
            <a:off x="5487865" y="5117489"/>
            <a:ext cx="2530719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NLB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Network Load Balancing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across servers in the cluster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4508A-F93F-485D-9EC8-E0D7D5214A14}"/>
              </a:ext>
            </a:extLst>
          </p:cNvPr>
          <p:cNvSpPr/>
          <p:nvPr/>
        </p:nvSpPr>
        <p:spPr>
          <a:xfrm>
            <a:off x="10240110" y="1711203"/>
            <a:ext cx="1614854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Scalability for multiple requests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AA2373-B84F-4DEE-AD3C-B4D5995F5DF7}"/>
              </a:ext>
            </a:extLst>
          </p:cNvPr>
          <p:cNvSpPr/>
          <p:nvPr/>
        </p:nvSpPr>
        <p:spPr>
          <a:xfrm>
            <a:off x="3229705" y="2879480"/>
            <a:ext cx="1333501" cy="97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NGniX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5499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2917-7B02-406D-B10C-18F2A0CB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35262" cy="434975"/>
          </a:xfrm>
        </p:spPr>
        <p:txBody>
          <a:bodyPr>
            <a:normAutofit/>
          </a:bodyPr>
          <a:lstStyle/>
          <a:p>
            <a:r>
              <a:rPr lang="en-US" sz="2000" b="1" dirty="0"/>
              <a:t>PM2 – Process Manager – Manages Multiple Process of our App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B9E3D-373A-402E-97F9-EB63D6146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3" y="1096474"/>
            <a:ext cx="11049000" cy="49815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679255-0A9F-474E-9F4D-EB306C5B6C27}"/>
              </a:ext>
            </a:extLst>
          </p:cNvPr>
          <p:cNvSpPr/>
          <p:nvPr/>
        </p:nvSpPr>
        <p:spPr>
          <a:xfrm>
            <a:off x="4563207" y="2980592"/>
            <a:ext cx="861647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7CF8-FA26-4C5A-80FF-7C19F1DD4710}"/>
              </a:ext>
            </a:extLst>
          </p:cNvPr>
          <p:cNvSpPr/>
          <p:nvPr/>
        </p:nvSpPr>
        <p:spPr>
          <a:xfrm>
            <a:off x="6403730" y="4522177"/>
            <a:ext cx="861647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B220C-10B6-4B20-80D3-DAD4E0BBF801}"/>
              </a:ext>
            </a:extLst>
          </p:cNvPr>
          <p:cNvSpPr/>
          <p:nvPr/>
        </p:nvSpPr>
        <p:spPr>
          <a:xfrm>
            <a:off x="6072554" y="4075052"/>
            <a:ext cx="1462454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PM2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CEBA1-853F-480E-AD6E-1CCEFFCFCECC}"/>
              </a:ext>
            </a:extLst>
          </p:cNvPr>
          <p:cNvSpPr/>
          <p:nvPr/>
        </p:nvSpPr>
        <p:spPr>
          <a:xfrm>
            <a:off x="5487865" y="4703519"/>
            <a:ext cx="2530719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Façade with separate port to connect to Web apps running on multiple Node Servers as a cluster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5D2029-E926-4EC7-B3D4-BD4AD309A5F8}"/>
              </a:ext>
            </a:extLst>
          </p:cNvPr>
          <p:cNvSpPr/>
          <p:nvPr/>
        </p:nvSpPr>
        <p:spPr>
          <a:xfrm>
            <a:off x="10240110" y="4855919"/>
            <a:ext cx="1614854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one server goes down , PM2 routes to the others int the cluster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95D808-74D8-4B42-AA43-E0E6895556A7}"/>
              </a:ext>
            </a:extLst>
          </p:cNvPr>
          <p:cNvSpPr/>
          <p:nvPr/>
        </p:nvSpPr>
        <p:spPr>
          <a:xfrm>
            <a:off x="10240110" y="1711203"/>
            <a:ext cx="1614854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Scalability for multiple requests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0B4C75-CCE6-43E7-99C4-C4C36190DB63}"/>
              </a:ext>
            </a:extLst>
          </p:cNvPr>
          <p:cNvSpPr/>
          <p:nvPr/>
        </p:nvSpPr>
        <p:spPr>
          <a:xfrm>
            <a:off x="3229705" y="2879480"/>
            <a:ext cx="1333501" cy="9759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NGniX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29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2917-7B02-406D-B10C-18F2A0CB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4338" cy="43497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NgNix</a:t>
            </a:r>
            <a:r>
              <a:rPr lang="en-US" sz="2000" b="1" dirty="0"/>
              <a:t> - Reverse Proxy with PM2 - Security</a:t>
            </a:r>
            <a:endParaRPr lang="en-IN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79255-0A9F-474E-9F4D-EB306C5B6C27}"/>
              </a:ext>
            </a:extLst>
          </p:cNvPr>
          <p:cNvSpPr/>
          <p:nvPr/>
        </p:nvSpPr>
        <p:spPr>
          <a:xfrm>
            <a:off x="4563207" y="2980592"/>
            <a:ext cx="861647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B7CF8-FA26-4C5A-80FF-7C19F1DD4710}"/>
              </a:ext>
            </a:extLst>
          </p:cNvPr>
          <p:cNvSpPr/>
          <p:nvPr/>
        </p:nvSpPr>
        <p:spPr>
          <a:xfrm>
            <a:off x="8116031" y="4598217"/>
            <a:ext cx="861647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PM2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EA8475-9884-44EF-96D3-9DB2D84BF848}"/>
              </a:ext>
            </a:extLst>
          </p:cNvPr>
          <p:cNvSpPr/>
          <p:nvPr/>
        </p:nvSpPr>
        <p:spPr>
          <a:xfrm>
            <a:off x="7281494" y="4985283"/>
            <a:ext cx="2530719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and Private IP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Segregation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3C0F7-51E1-452B-BC75-2D064ABD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740512"/>
            <a:ext cx="7137888" cy="27260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2858E2-6FB2-4DF2-90A9-4D015681BBE7}"/>
              </a:ext>
            </a:extLst>
          </p:cNvPr>
          <p:cNvSpPr/>
          <p:nvPr/>
        </p:nvSpPr>
        <p:spPr>
          <a:xfrm>
            <a:off x="5569191" y="4686345"/>
            <a:ext cx="861647" cy="2989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NgNix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14EDA-5DA6-446C-8410-404A319CF41A}"/>
              </a:ext>
            </a:extLst>
          </p:cNvPr>
          <p:cNvSpPr/>
          <p:nvPr/>
        </p:nvSpPr>
        <p:spPr>
          <a:xfrm>
            <a:off x="4910507" y="5028766"/>
            <a:ext cx="2530719" cy="7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Reverse Proxy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DE6646-4F8A-4EF5-8E3C-C6AA6D732783}"/>
              </a:ext>
            </a:extLst>
          </p:cNvPr>
          <p:cNvSpPr/>
          <p:nvPr/>
        </p:nvSpPr>
        <p:spPr>
          <a:xfrm>
            <a:off x="5318976" y="2734408"/>
            <a:ext cx="1333501" cy="7913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NGniX</a:t>
            </a:r>
            <a:endParaRPr lang="en-IN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93DB9F-0A70-424E-8AEC-27E1DF1C633E}"/>
              </a:ext>
            </a:extLst>
          </p:cNvPr>
          <p:cNvSpPr/>
          <p:nvPr/>
        </p:nvSpPr>
        <p:spPr>
          <a:xfrm>
            <a:off x="7880102" y="2615586"/>
            <a:ext cx="1333501" cy="9759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PM2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234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1DC-9BC3-49F8-9565-9AEF5B83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0223" cy="707537"/>
          </a:xfrm>
        </p:spPr>
        <p:txBody>
          <a:bodyPr>
            <a:normAutofit/>
          </a:bodyPr>
          <a:lstStyle/>
          <a:p>
            <a:r>
              <a:rPr lang="en-US" sz="2800" b="1" dirty="0"/>
              <a:t>Sync v/s Async</a:t>
            </a:r>
            <a:endParaRPr lang="en-IN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EEAEB4-7AC8-43F7-8706-36D5DB0F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2" y="1825626"/>
            <a:ext cx="3927231" cy="1911106"/>
          </a:xfrm>
        </p:spPr>
        <p:txBody>
          <a:bodyPr/>
          <a:lstStyle/>
          <a:p>
            <a:r>
              <a:rPr lang="en-US" dirty="0"/>
              <a:t>Print “Start”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=10;i&lt;20;i++) { //}</a:t>
            </a:r>
          </a:p>
          <a:p>
            <a:r>
              <a:rPr lang="en-US" dirty="0"/>
              <a:t>Print “End”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E09404-7DAF-40AC-BA24-002277891003}"/>
              </a:ext>
            </a:extLst>
          </p:cNvPr>
          <p:cNvSpPr txBox="1">
            <a:spLocks/>
          </p:cNvSpPr>
          <p:nvPr/>
        </p:nvSpPr>
        <p:spPr>
          <a:xfrm>
            <a:off x="996461" y="4272819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10 </a:t>
            </a: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 20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End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78A49-9C8E-488F-9BD9-B30DD726D3AF}"/>
              </a:ext>
            </a:extLst>
          </p:cNvPr>
          <p:cNvSpPr txBox="1">
            <a:spLocks/>
          </p:cNvSpPr>
          <p:nvPr/>
        </p:nvSpPr>
        <p:spPr>
          <a:xfrm>
            <a:off x="1673469" y="1072662"/>
            <a:ext cx="3250223" cy="70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Sync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2899A1-ADB6-4530-B844-72BE7C54D286}"/>
              </a:ext>
            </a:extLst>
          </p:cNvPr>
          <p:cNvSpPr txBox="1">
            <a:spLocks/>
          </p:cNvSpPr>
          <p:nvPr/>
        </p:nvSpPr>
        <p:spPr>
          <a:xfrm>
            <a:off x="8103577" y="1118089"/>
            <a:ext cx="3250223" cy="70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Async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D87C31-CE76-4B32-A778-87DCED8F6B29}"/>
              </a:ext>
            </a:extLst>
          </p:cNvPr>
          <p:cNvSpPr txBox="1">
            <a:spLocks/>
          </p:cNvSpPr>
          <p:nvPr/>
        </p:nvSpPr>
        <p:spPr>
          <a:xfrm>
            <a:off x="7312270" y="1780199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Print “Start”</a:t>
            </a:r>
          </a:p>
          <a:p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=10;i&lt;20;i++) { //}</a:t>
            </a:r>
          </a:p>
          <a:p>
            <a:r>
              <a:rPr lang="en-US" dirty="0"/>
              <a:t>Print “End”</a:t>
            </a:r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7D2ED6-6E23-4921-8608-5BBBB40E7041}"/>
              </a:ext>
            </a:extLst>
          </p:cNvPr>
          <p:cNvSpPr txBox="1">
            <a:spLocks/>
          </p:cNvSpPr>
          <p:nvPr/>
        </p:nvSpPr>
        <p:spPr>
          <a:xfrm>
            <a:off x="7312269" y="4227392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Start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10  20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AB1C08-AE16-4119-AECF-F3CC1DDB15A8}"/>
              </a:ext>
            </a:extLst>
          </p:cNvPr>
          <p:cNvSpPr txBox="1">
            <a:spLocks/>
          </p:cNvSpPr>
          <p:nvPr/>
        </p:nvSpPr>
        <p:spPr>
          <a:xfrm>
            <a:off x="1269025" y="3528403"/>
            <a:ext cx="8824549" cy="70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7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1DC-9BC3-49F8-9565-9AEF5B83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0223" cy="707537"/>
          </a:xfrm>
        </p:spPr>
        <p:txBody>
          <a:bodyPr>
            <a:normAutofit/>
          </a:bodyPr>
          <a:lstStyle/>
          <a:p>
            <a:r>
              <a:rPr lang="en-US" sz="2800" b="1" dirty="0"/>
              <a:t>Sync v/s Async</a:t>
            </a:r>
            <a:endParaRPr lang="en-IN" sz="28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EEAEB4-7AC8-43F7-8706-36D5DB0F9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3927231" cy="1911106"/>
          </a:xfrm>
        </p:spPr>
        <p:txBody>
          <a:bodyPr/>
          <a:lstStyle/>
          <a:p>
            <a:r>
              <a:rPr lang="en-US" dirty="0"/>
              <a:t>Render UI </a:t>
            </a:r>
          </a:p>
          <a:p>
            <a:r>
              <a:rPr lang="en-US" dirty="0" err="1"/>
              <a:t>getDataFromDB</a:t>
            </a:r>
            <a:r>
              <a:rPr lang="en-US" dirty="0"/>
              <a:t>() {// }</a:t>
            </a:r>
          </a:p>
          <a:p>
            <a:r>
              <a:rPr lang="en-US" dirty="0"/>
              <a:t>Render UI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E09404-7DAF-40AC-BA24-002277891003}"/>
              </a:ext>
            </a:extLst>
          </p:cNvPr>
          <p:cNvSpPr txBox="1">
            <a:spLocks/>
          </p:cNvSpPr>
          <p:nvPr/>
        </p:nvSpPr>
        <p:spPr>
          <a:xfrm>
            <a:off x="838198" y="4272819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E78A49-9C8E-488F-9BD9-B30DD726D3AF}"/>
              </a:ext>
            </a:extLst>
          </p:cNvPr>
          <p:cNvSpPr txBox="1">
            <a:spLocks/>
          </p:cNvSpPr>
          <p:nvPr/>
        </p:nvSpPr>
        <p:spPr>
          <a:xfrm>
            <a:off x="1515206" y="1072662"/>
            <a:ext cx="3250223" cy="70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Sync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2899A1-ADB6-4530-B844-72BE7C54D286}"/>
              </a:ext>
            </a:extLst>
          </p:cNvPr>
          <p:cNvSpPr txBox="1">
            <a:spLocks/>
          </p:cNvSpPr>
          <p:nvPr/>
        </p:nvSpPr>
        <p:spPr>
          <a:xfrm>
            <a:off x="7945314" y="1118089"/>
            <a:ext cx="3250223" cy="70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Async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D87C31-CE76-4B32-A778-87DCED8F6B29}"/>
              </a:ext>
            </a:extLst>
          </p:cNvPr>
          <p:cNvSpPr txBox="1">
            <a:spLocks/>
          </p:cNvSpPr>
          <p:nvPr/>
        </p:nvSpPr>
        <p:spPr>
          <a:xfrm>
            <a:off x="7154007" y="1780199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Render UI </a:t>
            </a:r>
          </a:p>
          <a:p>
            <a:r>
              <a:rPr lang="en-US" dirty="0" err="1"/>
              <a:t>getDataFromDB</a:t>
            </a:r>
            <a:r>
              <a:rPr lang="en-US" dirty="0"/>
              <a:t>() {// }</a:t>
            </a:r>
          </a:p>
          <a:p>
            <a:r>
              <a:rPr lang="en-US" dirty="0"/>
              <a:t>Render UI</a:t>
            </a:r>
            <a:endParaRPr lang="en-IN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34EE6D-2868-4ECD-84A7-ECBD081DA5EB}"/>
              </a:ext>
            </a:extLst>
          </p:cNvPr>
          <p:cNvSpPr txBox="1">
            <a:spLocks/>
          </p:cNvSpPr>
          <p:nvPr/>
        </p:nvSpPr>
        <p:spPr>
          <a:xfrm>
            <a:off x="990598" y="4425219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UI Rendered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Retrieve Data From DB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UI freezes / disabled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Data Returned from the DB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UI Enabled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6CC61A-5135-4879-A3E4-2B37A834BACD}"/>
              </a:ext>
            </a:extLst>
          </p:cNvPr>
          <p:cNvSpPr txBox="1">
            <a:spLocks/>
          </p:cNvSpPr>
          <p:nvPr/>
        </p:nvSpPr>
        <p:spPr>
          <a:xfrm>
            <a:off x="6866790" y="4312140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8AA07A8-DA93-4DA5-AC54-7D19BC0659B6}"/>
              </a:ext>
            </a:extLst>
          </p:cNvPr>
          <p:cNvSpPr txBox="1">
            <a:spLocks/>
          </p:cNvSpPr>
          <p:nvPr/>
        </p:nvSpPr>
        <p:spPr>
          <a:xfrm>
            <a:off x="7019190" y="4272819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UI Rendered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Retrieve Data From DB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UI Enabled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Data Returned from the DB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3C21A1-EC7E-4F9C-A9AE-2E30B1A3C29C}"/>
              </a:ext>
            </a:extLst>
          </p:cNvPr>
          <p:cNvSpPr txBox="1">
            <a:spLocks/>
          </p:cNvSpPr>
          <p:nvPr/>
        </p:nvSpPr>
        <p:spPr>
          <a:xfrm>
            <a:off x="1110762" y="3528403"/>
            <a:ext cx="8824549" cy="70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5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1DC-9BC3-49F8-9565-9AEF5B83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50223" cy="707537"/>
          </a:xfrm>
        </p:spPr>
        <p:txBody>
          <a:bodyPr>
            <a:normAutofit/>
          </a:bodyPr>
          <a:lstStyle/>
          <a:p>
            <a:r>
              <a:rPr lang="en-US" sz="2800" b="1" dirty="0"/>
              <a:t>Async Callbacks</a:t>
            </a:r>
            <a:endParaRPr lang="en-IN" sz="2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E09404-7DAF-40AC-BA24-002277891003}"/>
              </a:ext>
            </a:extLst>
          </p:cNvPr>
          <p:cNvSpPr txBox="1">
            <a:spLocks/>
          </p:cNvSpPr>
          <p:nvPr/>
        </p:nvSpPr>
        <p:spPr>
          <a:xfrm>
            <a:off x="838198" y="4272819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D87C31-CE76-4B32-A778-87DCED8F6B29}"/>
              </a:ext>
            </a:extLst>
          </p:cNvPr>
          <p:cNvSpPr txBox="1">
            <a:spLocks/>
          </p:cNvSpPr>
          <p:nvPr/>
        </p:nvSpPr>
        <p:spPr>
          <a:xfrm>
            <a:off x="1969476" y="1553675"/>
            <a:ext cx="9111761" cy="1911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Render UI </a:t>
            </a:r>
          </a:p>
          <a:p>
            <a:r>
              <a:rPr lang="en-US" dirty="0" err="1"/>
              <a:t>getDataFromDB</a:t>
            </a:r>
            <a:r>
              <a:rPr lang="en-US" dirty="0"/>
              <a:t>( callback()=&gt;{</a:t>
            </a:r>
          </a:p>
          <a:p>
            <a:r>
              <a:rPr lang="en-US" dirty="0"/>
              <a:t>      //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callback executed once data is returned from the DB </a:t>
            </a:r>
          </a:p>
          <a:p>
            <a:r>
              <a:rPr lang="en-US" dirty="0"/>
              <a:t>) };</a:t>
            </a:r>
          </a:p>
          <a:p>
            <a:r>
              <a:rPr lang="en-US" dirty="0"/>
              <a:t>Render UI</a:t>
            </a:r>
            <a:endParaRPr lang="en-I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6CC61A-5135-4879-A3E4-2B37A834BACD}"/>
              </a:ext>
            </a:extLst>
          </p:cNvPr>
          <p:cNvSpPr txBox="1">
            <a:spLocks/>
          </p:cNvSpPr>
          <p:nvPr/>
        </p:nvSpPr>
        <p:spPr>
          <a:xfrm>
            <a:off x="6866790" y="4312140"/>
            <a:ext cx="3927231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8AA07A8-DA93-4DA5-AC54-7D19BC0659B6}"/>
              </a:ext>
            </a:extLst>
          </p:cNvPr>
          <p:cNvSpPr txBox="1">
            <a:spLocks/>
          </p:cNvSpPr>
          <p:nvPr/>
        </p:nvSpPr>
        <p:spPr>
          <a:xfrm>
            <a:off x="2098431" y="4483956"/>
            <a:ext cx="8853852" cy="191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UI Rendered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Retrieve Data From DB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B050"/>
                </a:solidFill>
              </a:rPr>
              <a:t>UI Enabled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Data Returned from the DB </a:t>
            </a:r>
            <a:r>
              <a:rPr lang="en-US" sz="2000" dirty="0">
                <a:solidFill>
                  <a:srgbClr val="00B050"/>
                </a:solidFill>
              </a:rPr>
              <a:t>(</a:t>
            </a:r>
            <a:r>
              <a:rPr 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Notified via the callback function</a:t>
            </a:r>
            <a:r>
              <a:rPr lang="en-US" sz="20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80F0FB-89E3-4795-B6C6-33C53DC60D3B}"/>
              </a:ext>
            </a:extLst>
          </p:cNvPr>
          <p:cNvSpPr txBox="1">
            <a:spLocks/>
          </p:cNvSpPr>
          <p:nvPr/>
        </p:nvSpPr>
        <p:spPr>
          <a:xfrm>
            <a:off x="1128346" y="3747234"/>
            <a:ext cx="8824549" cy="70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Output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2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1DC-9BC3-49F8-9565-9AEF5B83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Sync v/s Async</a:t>
            </a:r>
            <a:endParaRPr lang="en-I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C732D-F336-4C0C-A2ED-258E70505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35" y="1780808"/>
            <a:ext cx="74199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75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1DC-9BC3-49F8-9565-9AEF5B83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LIFO</a:t>
            </a:r>
            <a:endParaRPr lang="en-IN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979CA-2C12-4D8E-A299-0520F273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21" y="1774213"/>
            <a:ext cx="5667055" cy="30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2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#Digital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924" y="1231416"/>
            <a:ext cx="7250806" cy="5414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68275"/>
            <a:ext cx="28479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0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3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9" name="Picture 5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42" y="1633470"/>
            <a:ext cx="5446734" cy="417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36870" y="1449977"/>
            <a:ext cx="3291840" cy="2129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" y="1271588"/>
            <a:ext cx="10922147" cy="471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3550" y="260223"/>
            <a:ext cx="4128630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4" dirty="0"/>
              <a:t>What </a:t>
            </a:r>
            <a:r>
              <a:rPr spc="-105" dirty="0"/>
              <a:t>is</a:t>
            </a:r>
            <a:r>
              <a:rPr spc="-405" dirty="0"/>
              <a:t> </a:t>
            </a:r>
            <a:r>
              <a:rPr spc="-105" dirty="0"/>
              <a:t>Node.js?</a:t>
            </a:r>
          </a:p>
        </p:txBody>
      </p:sp>
      <p:sp>
        <p:nvSpPr>
          <p:cNvPr id="3" name="object 3"/>
          <p:cNvSpPr/>
          <p:nvPr/>
        </p:nvSpPr>
        <p:spPr>
          <a:xfrm>
            <a:off x="4745735" y="664084"/>
            <a:ext cx="2699766" cy="190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97005" y="865823"/>
            <a:ext cx="2222183" cy="2481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spc="-124" dirty="0">
                <a:solidFill>
                  <a:srgbClr val="7E7E7E"/>
                </a:solidFill>
                <a:latin typeface="Arial Black"/>
                <a:cs typeface="Arial Black"/>
              </a:rPr>
              <a:t>V8 </a:t>
            </a:r>
            <a:r>
              <a:rPr sz="1500" b="1" spc="-188" dirty="0">
                <a:solidFill>
                  <a:srgbClr val="7E7E7E"/>
                </a:solidFill>
                <a:latin typeface="Arial Black"/>
                <a:cs typeface="Arial Black"/>
              </a:rPr>
              <a:t>JAVASCRIPT</a:t>
            </a:r>
            <a:r>
              <a:rPr sz="1500" b="1" spc="-120" dirty="0">
                <a:solidFill>
                  <a:srgbClr val="7E7E7E"/>
                </a:solidFill>
                <a:latin typeface="Arial Black"/>
                <a:cs typeface="Arial Black"/>
              </a:rPr>
              <a:t> ENGINE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9773" y="2039113"/>
            <a:ext cx="2779776" cy="277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7233" y="2490407"/>
            <a:ext cx="3987641" cy="7939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700" spc="-53" dirty="0">
                <a:latin typeface="Arial"/>
                <a:cs typeface="Arial"/>
              </a:rPr>
              <a:t>V8 </a:t>
            </a:r>
            <a:r>
              <a:rPr sz="1700" dirty="0">
                <a:latin typeface="Arial"/>
                <a:cs typeface="Arial"/>
              </a:rPr>
              <a:t>is </a:t>
            </a:r>
            <a:r>
              <a:rPr sz="1700" spc="38" dirty="0">
                <a:latin typeface="Arial"/>
                <a:cs typeface="Arial"/>
              </a:rPr>
              <a:t>an </a:t>
            </a:r>
            <a:r>
              <a:rPr sz="1700" spc="60" dirty="0">
                <a:latin typeface="Arial"/>
                <a:cs typeface="Arial"/>
              </a:rPr>
              <a:t>open </a:t>
            </a:r>
            <a:r>
              <a:rPr sz="1700" spc="23" dirty="0">
                <a:latin typeface="Arial"/>
                <a:cs typeface="Arial"/>
              </a:rPr>
              <a:t>source </a:t>
            </a:r>
            <a:r>
              <a:rPr sz="1700" spc="-30" dirty="0">
                <a:latin typeface="Arial"/>
                <a:cs typeface="Arial"/>
              </a:rPr>
              <a:t>JavaScript </a:t>
            </a:r>
            <a:r>
              <a:rPr sz="1700" dirty="0">
                <a:latin typeface="Arial"/>
                <a:cs typeface="Arial"/>
              </a:rPr>
              <a:t>Engine  </a:t>
            </a:r>
            <a:r>
              <a:rPr sz="1700" spc="38" dirty="0">
                <a:latin typeface="Arial"/>
                <a:cs typeface="Arial"/>
              </a:rPr>
              <a:t>developed </a:t>
            </a:r>
            <a:r>
              <a:rPr sz="1700" spc="23" dirty="0">
                <a:latin typeface="Arial"/>
                <a:cs typeface="Arial"/>
              </a:rPr>
              <a:t>by </a:t>
            </a:r>
            <a:r>
              <a:rPr sz="1700" spc="11" dirty="0">
                <a:latin typeface="Arial"/>
                <a:cs typeface="Arial"/>
              </a:rPr>
              <a:t>Google </a:t>
            </a:r>
            <a:r>
              <a:rPr sz="1700" spc="94" dirty="0">
                <a:latin typeface="Arial"/>
                <a:cs typeface="Arial"/>
              </a:rPr>
              <a:t>for</a:t>
            </a:r>
            <a:r>
              <a:rPr sz="1700" spc="-289" dirty="0">
                <a:latin typeface="Arial"/>
                <a:cs typeface="Arial"/>
              </a:rPr>
              <a:t> </a:t>
            </a:r>
            <a:r>
              <a:rPr sz="1700" spc="38" dirty="0">
                <a:latin typeface="Arial"/>
                <a:cs typeface="Arial"/>
              </a:rPr>
              <a:t>its Chrome </a:t>
            </a:r>
            <a:r>
              <a:rPr sz="1700" spc="56" dirty="0">
                <a:latin typeface="Arial"/>
                <a:cs typeface="Arial"/>
              </a:rPr>
              <a:t>web  </a:t>
            </a:r>
            <a:r>
              <a:rPr sz="1700" spc="41" dirty="0">
                <a:latin typeface="Arial"/>
                <a:cs typeface="Arial"/>
              </a:rPr>
              <a:t>browser.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233" y="3862292"/>
            <a:ext cx="3995261" cy="53235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700" spc="-53" dirty="0">
                <a:latin typeface="Arial"/>
                <a:cs typeface="Arial"/>
              </a:rPr>
              <a:t>V8 </a:t>
            </a:r>
            <a:r>
              <a:rPr sz="1700" spc="38" dirty="0">
                <a:latin typeface="Arial"/>
                <a:cs typeface="Arial"/>
              </a:rPr>
              <a:t>compiles </a:t>
            </a:r>
            <a:r>
              <a:rPr sz="1700" spc="-30" dirty="0">
                <a:latin typeface="Arial"/>
                <a:cs typeface="Arial"/>
              </a:rPr>
              <a:t>JavaScript </a:t>
            </a:r>
            <a:r>
              <a:rPr sz="1700" spc="94" dirty="0">
                <a:latin typeface="Arial"/>
                <a:cs typeface="Arial"/>
              </a:rPr>
              <a:t>to </a:t>
            </a:r>
            <a:r>
              <a:rPr sz="1700" spc="41" dirty="0">
                <a:latin typeface="Arial"/>
                <a:cs typeface="Arial"/>
              </a:rPr>
              <a:t>native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41" dirty="0">
                <a:latin typeface="Arial"/>
                <a:cs typeface="Arial"/>
              </a:rPr>
              <a:t>machine  </a:t>
            </a:r>
            <a:r>
              <a:rPr sz="1700" spc="19" dirty="0">
                <a:latin typeface="Arial"/>
                <a:cs typeface="Arial"/>
              </a:rPr>
              <a:t>code.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4326" y="2215133"/>
            <a:ext cx="0" cy="2426970"/>
          </a:xfrm>
          <a:custGeom>
            <a:avLst/>
            <a:gdLst/>
            <a:ahLst/>
            <a:cxnLst/>
            <a:rect l="l" t="t" r="r" b="b"/>
            <a:pathLst>
              <a:path h="3235960">
                <a:moveTo>
                  <a:pt x="0" y="0"/>
                </a:moveTo>
                <a:lnTo>
                  <a:pt x="0" y="3235579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63280" y="2215133"/>
            <a:ext cx="0" cy="2426970"/>
          </a:xfrm>
          <a:custGeom>
            <a:avLst/>
            <a:gdLst/>
            <a:ahLst/>
            <a:cxnLst/>
            <a:rect l="l" t="t" r="r" b="b"/>
            <a:pathLst>
              <a:path h="3235960">
                <a:moveTo>
                  <a:pt x="0" y="0"/>
                </a:moveTo>
                <a:lnTo>
                  <a:pt x="0" y="3235579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2316" y="2739771"/>
            <a:ext cx="144018" cy="14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22316" y="3955923"/>
            <a:ext cx="144018" cy="1440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1271" y="2735199"/>
            <a:ext cx="144018" cy="1440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1271" y="3951350"/>
            <a:ext cx="144018" cy="144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79320" y="2682240"/>
            <a:ext cx="3098959" cy="53235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700" spc="-4" dirty="0">
                <a:latin typeface="Arial"/>
                <a:cs typeface="Arial"/>
              </a:rPr>
              <a:t>The </a:t>
            </a:r>
            <a:r>
              <a:rPr sz="1700" spc="-53" dirty="0">
                <a:latin typeface="Arial"/>
                <a:cs typeface="Arial"/>
              </a:rPr>
              <a:t>V8 </a:t>
            </a:r>
            <a:r>
              <a:rPr sz="1700" spc="30" dirty="0">
                <a:latin typeface="Arial"/>
                <a:cs typeface="Arial"/>
              </a:rPr>
              <a:t>engine </a:t>
            </a:r>
            <a:r>
              <a:rPr sz="1700" dirty="0">
                <a:latin typeface="Arial"/>
                <a:cs typeface="Arial"/>
              </a:rPr>
              <a:t>is </a:t>
            </a:r>
            <a:r>
              <a:rPr sz="1700" spc="41" dirty="0">
                <a:latin typeface="Arial"/>
                <a:cs typeface="Arial"/>
              </a:rPr>
              <a:t>extremely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26" dirty="0">
                <a:latin typeface="Arial"/>
                <a:cs typeface="Arial"/>
              </a:rPr>
              <a:t>fast.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4457" y="3746849"/>
            <a:ext cx="3365659" cy="79396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1700" spc="-53" dirty="0">
                <a:latin typeface="Arial"/>
                <a:cs typeface="Arial"/>
              </a:rPr>
              <a:t>V8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19" dirty="0">
                <a:latin typeface="Arial"/>
                <a:cs typeface="Arial"/>
              </a:rPr>
              <a:t>focuses</a:t>
            </a:r>
            <a:r>
              <a:rPr sz="1700" spc="-19" dirty="0">
                <a:latin typeface="Arial"/>
                <a:cs typeface="Arial"/>
              </a:rPr>
              <a:t> </a:t>
            </a:r>
            <a:r>
              <a:rPr sz="1700" spc="79" dirty="0">
                <a:latin typeface="Arial"/>
                <a:cs typeface="Arial"/>
              </a:rPr>
              <a:t>on</a:t>
            </a:r>
            <a:r>
              <a:rPr sz="1700" spc="-38" dirty="0">
                <a:latin typeface="Arial"/>
                <a:cs typeface="Arial"/>
              </a:rPr>
              <a:t> </a:t>
            </a:r>
            <a:r>
              <a:rPr sz="1700" spc="68" dirty="0">
                <a:latin typeface="Arial"/>
                <a:cs typeface="Arial"/>
              </a:rPr>
              <a:t>the</a:t>
            </a:r>
            <a:r>
              <a:rPr sz="1700" spc="-34" dirty="0">
                <a:latin typeface="Arial"/>
                <a:cs typeface="Arial"/>
              </a:rPr>
              <a:t> </a:t>
            </a:r>
            <a:r>
              <a:rPr sz="1700" spc="26" dirty="0">
                <a:latin typeface="Arial"/>
                <a:cs typeface="Arial"/>
              </a:rPr>
              <a:t>web,</a:t>
            </a:r>
            <a:r>
              <a:rPr sz="1700" spc="-19" dirty="0">
                <a:latin typeface="Arial"/>
                <a:cs typeface="Arial"/>
              </a:rPr>
              <a:t> </a:t>
            </a:r>
            <a:r>
              <a:rPr sz="1700" spc="11" dirty="0">
                <a:latin typeface="Arial"/>
                <a:cs typeface="Arial"/>
              </a:rPr>
              <a:t>so</a:t>
            </a:r>
            <a:r>
              <a:rPr sz="1700" spc="-34" dirty="0">
                <a:latin typeface="Arial"/>
                <a:cs typeface="Arial"/>
              </a:rPr>
              <a:t> </a:t>
            </a:r>
            <a:r>
              <a:rPr sz="1700" spc="83" dirty="0">
                <a:latin typeface="Arial"/>
                <a:cs typeface="Arial"/>
              </a:rPr>
              <a:t>it</a:t>
            </a:r>
            <a:r>
              <a:rPr sz="1700" spc="-23" dirty="0">
                <a:latin typeface="Arial"/>
                <a:cs typeface="Arial"/>
              </a:rPr>
              <a:t> </a:t>
            </a:r>
            <a:r>
              <a:rPr sz="1700" spc="56" dirty="0">
                <a:latin typeface="Arial"/>
                <a:cs typeface="Arial"/>
              </a:rPr>
              <a:t>works  </a:t>
            </a:r>
            <a:r>
              <a:rPr sz="1700" spc="45" dirty="0">
                <a:latin typeface="Arial"/>
                <a:cs typeface="Arial"/>
              </a:rPr>
              <a:t>well </a:t>
            </a:r>
            <a:r>
              <a:rPr sz="1700" spc="79" dirty="0">
                <a:latin typeface="Arial"/>
                <a:cs typeface="Arial"/>
              </a:rPr>
              <a:t>with </a:t>
            </a:r>
            <a:r>
              <a:rPr sz="1700" spc="-109" dirty="0">
                <a:latin typeface="Arial"/>
                <a:cs typeface="Arial"/>
              </a:rPr>
              <a:t>HTTP, </a:t>
            </a:r>
            <a:r>
              <a:rPr sz="1700" spc="-53" dirty="0">
                <a:latin typeface="Arial"/>
                <a:cs typeface="Arial"/>
              </a:rPr>
              <a:t>DNS, </a:t>
            </a:r>
            <a:r>
              <a:rPr sz="1700" spc="56" dirty="0">
                <a:latin typeface="Arial"/>
                <a:cs typeface="Arial"/>
              </a:rPr>
              <a:t>and</a:t>
            </a:r>
            <a:r>
              <a:rPr sz="1700" spc="-71" dirty="0">
                <a:latin typeface="Arial"/>
                <a:cs typeface="Arial"/>
              </a:rPr>
              <a:t> </a:t>
            </a:r>
            <a:r>
              <a:rPr sz="1700" spc="-161" dirty="0">
                <a:latin typeface="Arial"/>
                <a:cs typeface="Arial"/>
              </a:rPr>
              <a:t>TCP.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56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71544-2014-480A-8C4F-6AF15E145806}"/>
              </a:ext>
            </a:extLst>
          </p:cNvPr>
          <p:cNvCxnSpPr/>
          <p:nvPr/>
        </p:nvCxnSpPr>
        <p:spPr>
          <a:xfrm>
            <a:off x="5829300" y="61546"/>
            <a:ext cx="87923" cy="679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47236-0FC5-4FEE-8051-08C40705DEA7}"/>
              </a:ext>
            </a:extLst>
          </p:cNvPr>
          <p:cNvSpPr/>
          <p:nvPr/>
        </p:nvSpPr>
        <p:spPr>
          <a:xfrm>
            <a:off x="1793630" y="158262"/>
            <a:ext cx="1565031" cy="483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6221E7-3AE5-4A2C-A839-3EB560B61372}"/>
              </a:ext>
            </a:extLst>
          </p:cNvPr>
          <p:cNvSpPr/>
          <p:nvPr/>
        </p:nvSpPr>
        <p:spPr>
          <a:xfrm>
            <a:off x="8030307" y="158262"/>
            <a:ext cx="1565031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2F6335-61E6-425E-AA34-E1941F44B29B}"/>
              </a:ext>
            </a:extLst>
          </p:cNvPr>
          <p:cNvSpPr/>
          <p:nvPr/>
        </p:nvSpPr>
        <p:spPr>
          <a:xfrm>
            <a:off x="7787053" y="2217127"/>
            <a:ext cx="2192216" cy="242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JBoss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1FEFC-EA27-45F2-9F74-1CF8015027E1}"/>
              </a:ext>
            </a:extLst>
          </p:cNvPr>
          <p:cNvSpPr/>
          <p:nvPr/>
        </p:nvSpPr>
        <p:spPr>
          <a:xfrm>
            <a:off x="1657349" y="2217126"/>
            <a:ext cx="2192216" cy="242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24375-7C08-43CF-92DF-3B09138AC85E}"/>
              </a:ext>
            </a:extLst>
          </p:cNvPr>
          <p:cNvCxnSpPr/>
          <p:nvPr/>
        </p:nvCxnSpPr>
        <p:spPr>
          <a:xfrm>
            <a:off x="4299438" y="2628900"/>
            <a:ext cx="301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EC8ED4-9944-42F6-8988-E16B0C5DFDD7}"/>
              </a:ext>
            </a:extLst>
          </p:cNvPr>
          <p:cNvCxnSpPr>
            <a:cxnSpLocks/>
          </p:cNvCxnSpPr>
          <p:nvPr/>
        </p:nvCxnSpPr>
        <p:spPr>
          <a:xfrm flipH="1">
            <a:off x="4456234" y="3827585"/>
            <a:ext cx="2746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CD4698-07F5-4A59-8F62-1A360D2DC250}"/>
              </a:ext>
            </a:extLst>
          </p:cNvPr>
          <p:cNvSpPr/>
          <p:nvPr/>
        </p:nvSpPr>
        <p:spPr>
          <a:xfrm>
            <a:off x="5134707" y="1975337"/>
            <a:ext cx="1565031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  <a:endParaRPr lang="en-IN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ADC4A7-D328-48C4-8CA5-B56E48FBFF27}"/>
              </a:ext>
            </a:extLst>
          </p:cNvPr>
          <p:cNvSpPr/>
          <p:nvPr/>
        </p:nvSpPr>
        <p:spPr>
          <a:xfrm>
            <a:off x="5134707" y="3991707"/>
            <a:ext cx="1565031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  <a:endParaRPr lang="en-IN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E14BF6-D524-4031-BA55-0312674CF645}"/>
              </a:ext>
            </a:extLst>
          </p:cNvPr>
          <p:cNvSpPr/>
          <p:nvPr/>
        </p:nvSpPr>
        <p:spPr>
          <a:xfrm>
            <a:off x="9170377" y="1847848"/>
            <a:ext cx="2662604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HTML,CSS,IMG,DATA,JS</a:t>
            </a:r>
            <a:endParaRPr lang="en-IN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396EB1-5EE0-43C1-A4DF-93E0B51417DF}"/>
              </a:ext>
            </a:extLst>
          </p:cNvPr>
          <p:cNvSpPr/>
          <p:nvPr/>
        </p:nvSpPr>
        <p:spPr>
          <a:xfrm>
            <a:off x="171450" y="1989989"/>
            <a:ext cx="2662604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HTML,CSS,IMG,DATA,JS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878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371544-2014-480A-8C4F-6AF15E145806}"/>
              </a:ext>
            </a:extLst>
          </p:cNvPr>
          <p:cNvCxnSpPr/>
          <p:nvPr/>
        </p:nvCxnSpPr>
        <p:spPr>
          <a:xfrm>
            <a:off x="5829300" y="61546"/>
            <a:ext cx="87923" cy="6796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47236-0FC5-4FEE-8051-08C40705DEA7}"/>
              </a:ext>
            </a:extLst>
          </p:cNvPr>
          <p:cNvSpPr/>
          <p:nvPr/>
        </p:nvSpPr>
        <p:spPr>
          <a:xfrm>
            <a:off x="1793630" y="158262"/>
            <a:ext cx="1565031" cy="483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6221E7-3AE5-4A2C-A839-3EB560B61372}"/>
              </a:ext>
            </a:extLst>
          </p:cNvPr>
          <p:cNvSpPr/>
          <p:nvPr/>
        </p:nvSpPr>
        <p:spPr>
          <a:xfrm>
            <a:off x="8030307" y="158262"/>
            <a:ext cx="1565031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2F6335-61E6-425E-AA34-E1941F44B29B}"/>
              </a:ext>
            </a:extLst>
          </p:cNvPr>
          <p:cNvSpPr/>
          <p:nvPr/>
        </p:nvSpPr>
        <p:spPr>
          <a:xfrm>
            <a:off x="7787053" y="2217127"/>
            <a:ext cx="2192216" cy="242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 Sphere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JBoss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Tomcat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1FEFC-EA27-45F2-9F74-1CF8015027E1}"/>
              </a:ext>
            </a:extLst>
          </p:cNvPr>
          <p:cNvSpPr/>
          <p:nvPr/>
        </p:nvSpPr>
        <p:spPr>
          <a:xfrm>
            <a:off x="1657349" y="2217126"/>
            <a:ext cx="2192216" cy="242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endParaRPr lang="en-IN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24375-7C08-43CF-92DF-3B09138AC85E}"/>
              </a:ext>
            </a:extLst>
          </p:cNvPr>
          <p:cNvCxnSpPr/>
          <p:nvPr/>
        </p:nvCxnSpPr>
        <p:spPr>
          <a:xfrm>
            <a:off x="4299438" y="2628900"/>
            <a:ext cx="3015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EC8ED4-9944-42F6-8988-E16B0C5DFDD7}"/>
              </a:ext>
            </a:extLst>
          </p:cNvPr>
          <p:cNvCxnSpPr>
            <a:cxnSpLocks/>
          </p:cNvCxnSpPr>
          <p:nvPr/>
        </p:nvCxnSpPr>
        <p:spPr>
          <a:xfrm flipH="1">
            <a:off x="4456234" y="3827585"/>
            <a:ext cx="2746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CD4698-07F5-4A59-8F62-1A360D2DC250}"/>
              </a:ext>
            </a:extLst>
          </p:cNvPr>
          <p:cNvSpPr/>
          <p:nvPr/>
        </p:nvSpPr>
        <p:spPr>
          <a:xfrm>
            <a:off x="5134707" y="1975337"/>
            <a:ext cx="1565031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  <a:endParaRPr lang="en-IN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ADC4A7-D328-48C4-8CA5-B56E48FBFF27}"/>
              </a:ext>
            </a:extLst>
          </p:cNvPr>
          <p:cNvSpPr/>
          <p:nvPr/>
        </p:nvSpPr>
        <p:spPr>
          <a:xfrm>
            <a:off x="5134707" y="3991707"/>
            <a:ext cx="1565031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  <a:endParaRPr lang="en-IN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CE14BF6-D524-4031-BA55-0312674CF645}"/>
              </a:ext>
            </a:extLst>
          </p:cNvPr>
          <p:cNvSpPr/>
          <p:nvPr/>
        </p:nvSpPr>
        <p:spPr>
          <a:xfrm>
            <a:off x="9170377" y="1847848"/>
            <a:ext cx="2662604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HTML,CSS,IMG,DATA,JS</a:t>
            </a:r>
            <a:endParaRPr lang="en-IN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396EB1-5EE0-43C1-A4DF-93E0B51417DF}"/>
              </a:ext>
            </a:extLst>
          </p:cNvPr>
          <p:cNvSpPr/>
          <p:nvPr/>
        </p:nvSpPr>
        <p:spPr>
          <a:xfrm>
            <a:off x="496764" y="1941631"/>
            <a:ext cx="1626578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191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47236-0FC5-4FEE-8051-08C40705DEA7}"/>
              </a:ext>
            </a:extLst>
          </p:cNvPr>
          <p:cNvSpPr/>
          <p:nvPr/>
        </p:nvSpPr>
        <p:spPr>
          <a:xfrm>
            <a:off x="829406" y="749944"/>
            <a:ext cx="1565031" cy="4835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6221E7-3AE5-4A2C-A839-3EB560B61372}"/>
              </a:ext>
            </a:extLst>
          </p:cNvPr>
          <p:cNvSpPr/>
          <p:nvPr/>
        </p:nvSpPr>
        <p:spPr>
          <a:xfrm>
            <a:off x="8156329" y="721768"/>
            <a:ext cx="1565031" cy="4835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Server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2F6335-61E6-425E-AA34-E1941F44B29B}"/>
              </a:ext>
            </a:extLst>
          </p:cNvPr>
          <p:cNvSpPr/>
          <p:nvPr/>
        </p:nvSpPr>
        <p:spPr>
          <a:xfrm>
            <a:off x="7842737" y="2244959"/>
            <a:ext cx="2192216" cy="2423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Npm</a:t>
            </a:r>
            <a:r>
              <a:rPr lang="en-US" b="1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ExpressJS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91FEFC-EA27-45F2-9F74-1CF8015027E1}"/>
              </a:ext>
            </a:extLst>
          </p:cNvPr>
          <p:cNvSpPr/>
          <p:nvPr/>
        </p:nvSpPr>
        <p:spPr>
          <a:xfrm>
            <a:off x="529003" y="6066676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HTML 5</a:t>
            </a:r>
            <a:endParaRPr lang="en-IN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ADC4A7-D328-48C4-8CA5-B56E48FBFF27}"/>
              </a:ext>
            </a:extLst>
          </p:cNvPr>
          <p:cNvSpPr/>
          <p:nvPr/>
        </p:nvSpPr>
        <p:spPr>
          <a:xfrm>
            <a:off x="515815" y="158261"/>
            <a:ext cx="5860805" cy="4835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MER/AN = MongoDB, Express, React/Angular , NodeJS</a:t>
            </a:r>
            <a:endParaRPr lang="en-IN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071429-5C34-45CD-844B-CBC60D054FF0}"/>
              </a:ext>
            </a:extLst>
          </p:cNvPr>
          <p:cNvSpPr/>
          <p:nvPr/>
        </p:nvSpPr>
        <p:spPr>
          <a:xfrm>
            <a:off x="515815" y="5476139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CSS 3</a:t>
            </a:r>
            <a:endParaRPr lang="en-IN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378B12-443F-4A7A-A94E-FF447084AFC1}"/>
              </a:ext>
            </a:extLst>
          </p:cNvPr>
          <p:cNvSpPr/>
          <p:nvPr/>
        </p:nvSpPr>
        <p:spPr>
          <a:xfrm>
            <a:off x="515814" y="4883001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DOM</a:t>
            </a:r>
            <a:endParaRPr lang="en-IN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B102D9B-FFBE-4432-A133-8F24D5DE1D47}"/>
              </a:ext>
            </a:extLst>
          </p:cNvPr>
          <p:cNvSpPr/>
          <p:nvPr/>
        </p:nvSpPr>
        <p:spPr>
          <a:xfrm>
            <a:off x="515814" y="4278190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  <a:endParaRPr lang="en-IN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91E54D-61DD-47CA-AF31-EFCAEFB48E2C}"/>
              </a:ext>
            </a:extLst>
          </p:cNvPr>
          <p:cNvSpPr/>
          <p:nvPr/>
        </p:nvSpPr>
        <p:spPr>
          <a:xfrm>
            <a:off x="531933" y="3707429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JQuery</a:t>
            </a:r>
            <a:endParaRPr lang="en-IN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C73ED6-0DDB-491A-AECF-05BD5652E558}"/>
              </a:ext>
            </a:extLst>
          </p:cNvPr>
          <p:cNvSpPr/>
          <p:nvPr/>
        </p:nvSpPr>
        <p:spPr>
          <a:xfrm>
            <a:off x="531933" y="3147649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BootStrap</a:t>
            </a:r>
            <a:endParaRPr lang="en-IN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EDE04E-72CB-46D0-83A3-DCF007B3A353}"/>
              </a:ext>
            </a:extLst>
          </p:cNvPr>
          <p:cNvSpPr/>
          <p:nvPr/>
        </p:nvSpPr>
        <p:spPr>
          <a:xfrm>
            <a:off x="515815" y="2581286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JSX = JS+HTML</a:t>
            </a:r>
          </a:p>
          <a:p>
            <a:pPr algn="ctr"/>
            <a:r>
              <a:rPr lang="en-US" b="1" dirty="0"/>
              <a:t>JavaScript XML</a:t>
            </a:r>
            <a:endParaRPr lang="en-IN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CF9D21-94CE-44BC-B5A3-49430391243A}"/>
              </a:ext>
            </a:extLst>
          </p:cNvPr>
          <p:cNvSpPr/>
          <p:nvPr/>
        </p:nvSpPr>
        <p:spPr>
          <a:xfrm>
            <a:off x="529003" y="2003171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TypeScript</a:t>
            </a:r>
            <a:endParaRPr lang="en-IN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59BC11-B22B-4821-BD4B-362A1F3518C5}"/>
              </a:ext>
            </a:extLst>
          </p:cNvPr>
          <p:cNvSpPr/>
          <p:nvPr/>
        </p:nvSpPr>
        <p:spPr>
          <a:xfrm>
            <a:off x="515813" y="1365369"/>
            <a:ext cx="2192216" cy="4835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React /Angular JS</a:t>
            </a:r>
            <a:endParaRPr lang="en-IN" b="1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64D607-6180-4805-ACFC-A121F4480548}"/>
              </a:ext>
            </a:extLst>
          </p:cNvPr>
          <p:cNvSpPr txBox="1">
            <a:spLocks/>
          </p:cNvSpPr>
          <p:nvPr/>
        </p:nvSpPr>
        <p:spPr>
          <a:xfrm>
            <a:off x="2721219" y="6123463"/>
            <a:ext cx="4158762" cy="3837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W3C standard for creating page structure / UI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Mobile Friendly</a:t>
            </a:r>
            <a:endParaRPr lang="en-IN" sz="12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F958489-CEDD-446E-877F-0116E40F7340}"/>
              </a:ext>
            </a:extLst>
          </p:cNvPr>
          <p:cNvSpPr txBox="1">
            <a:spLocks/>
          </p:cNvSpPr>
          <p:nvPr/>
        </p:nvSpPr>
        <p:spPr>
          <a:xfrm>
            <a:off x="2721219" y="5517385"/>
            <a:ext cx="4158762" cy="3837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W3C standard for styling the UI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Mobile Friendly</a:t>
            </a:r>
            <a:endParaRPr lang="en-IN" sz="12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762BBE5-0E4D-4720-ACEE-6C1677FF0CE2}"/>
              </a:ext>
            </a:extLst>
          </p:cNvPr>
          <p:cNvSpPr txBox="1">
            <a:spLocks/>
          </p:cNvSpPr>
          <p:nvPr/>
        </p:nvSpPr>
        <p:spPr>
          <a:xfrm>
            <a:off x="2708030" y="4864955"/>
            <a:ext cx="4659925" cy="510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W3C API for dynamically modifying the HTML on client side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Parser to convert HTML to tree structure for quick HTML element searches and modification</a:t>
            </a:r>
            <a:endParaRPr lang="en-IN" sz="16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9D7C3D6-E7E5-43FC-8A0F-59570733C7D5}"/>
              </a:ext>
            </a:extLst>
          </p:cNvPr>
          <p:cNvSpPr txBox="1">
            <a:spLocks/>
          </p:cNvSpPr>
          <p:nvPr/>
        </p:nvSpPr>
        <p:spPr>
          <a:xfrm>
            <a:off x="2721219" y="4266067"/>
            <a:ext cx="4659925" cy="483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ECMA standard for calling DOM API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Client browser only has JS runtime engine</a:t>
            </a:r>
            <a:endParaRPr lang="en-IN" sz="12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47E2919-3D19-4ED1-A9CA-168E4CD52195}"/>
              </a:ext>
            </a:extLst>
          </p:cNvPr>
          <p:cNvSpPr txBox="1">
            <a:spLocks/>
          </p:cNvSpPr>
          <p:nvPr/>
        </p:nvSpPr>
        <p:spPr>
          <a:xfrm>
            <a:off x="2751992" y="3721125"/>
            <a:ext cx="4659925" cy="483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Open Source Library, reduces no. of lines of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Higher probability of code executing on diff. browsers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Emits JavaScript into the browser</a:t>
            </a:r>
            <a:endParaRPr lang="en-IN" sz="14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89223A7-166E-4C81-B0F7-1442F84ED2EC}"/>
              </a:ext>
            </a:extLst>
          </p:cNvPr>
          <p:cNvSpPr txBox="1">
            <a:spLocks/>
          </p:cNvSpPr>
          <p:nvPr/>
        </p:nvSpPr>
        <p:spPr>
          <a:xfrm>
            <a:off x="10034953" y="2445738"/>
            <a:ext cx="2072054" cy="2523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dirty="0"/>
              <a:t>NODEJS: </a:t>
            </a:r>
          </a:p>
          <a:p>
            <a:pPr algn="l"/>
            <a:r>
              <a:rPr lang="en-US" sz="1100" dirty="0"/>
              <a:t>         Development environment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dirty="0" err="1"/>
              <a:t>ExpressJS</a:t>
            </a:r>
            <a:r>
              <a:rPr lang="en-US" sz="1100" b="1" dirty="0"/>
              <a:t>: </a:t>
            </a:r>
          </a:p>
          <a:p>
            <a:pPr algn="l"/>
            <a:r>
              <a:rPr lang="en-US" sz="1100" dirty="0"/>
              <a:t>         Configures NodeJS as a Web </a:t>
            </a:r>
          </a:p>
          <a:p>
            <a:pPr algn="l"/>
            <a:r>
              <a:rPr lang="en-US" sz="1100" dirty="0"/>
              <a:t>         Server for Deployment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dirty="0" err="1"/>
              <a:t>Npm</a:t>
            </a:r>
            <a:r>
              <a:rPr lang="en-US" sz="1100" b="1" dirty="0"/>
              <a:t> Modules</a:t>
            </a:r>
          </a:p>
          <a:p>
            <a:pPr algn="l"/>
            <a:r>
              <a:rPr lang="en-US" sz="1100" dirty="0"/>
              <a:t>         API to build SPA Apps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100" b="1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DF32FC57-6F5E-42F5-AF66-D954BFAF3E38}"/>
              </a:ext>
            </a:extLst>
          </p:cNvPr>
          <p:cNvSpPr txBox="1">
            <a:spLocks/>
          </p:cNvSpPr>
          <p:nvPr/>
        </p:nvSpPr>
        <p:spPr>
          <a:xfrm>
            <a:off x="2751991" y="3120889"/>
            <a:ext cx="4659925" cy="483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Created by Twitter . Open Source. Scaled UI to diff. screen sizes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Supports Responsive Web Design</a:t>
            </a:r>
            <a:endParaRPr lang="en-IN" sz="12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F211BE63-34E6-442E-B79B-DEBD51EA7120}"/>
              </a:ext>
            </a:extLst>
          </p:cNvPr>
          <p:cNvSpPr txBox="1">
            <a:spLocks/>
          </p:cNvSpPr>
          <p:nvPr/>
        </p:nvSpPr>
        <p:spPr>
          <a:xfrm>
            <a:off x="2751991" y="2576602"/>
            <a:ext cx="4659925" cy="483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Combines flexibility of JavaScript and HTML to render Views dynamically in React</a:t>
            </a:r>
            <a:endParaRPr lang="en-IN" sz="1200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E90E674-685E-435A-A854-08A5FA4340E1}"/>
              </a:ext>
            </a:extLst>
          </p:cNvPr>
          <p:cNvSpPr txBox="1">
            <a:spLocks/>
          </p:cNvSpPr>
          <p:nvPr/>
        </p:nvSpPr>
        <p:spPr>
          <a:xfrm>
            <a:off x="2751990" y="2060131"/>
            <a:ext cx="4659925" cy="483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ECMA Script Standard, created by Microsoft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Supports OOPS keywords, </a:t>
            </a:r>
            <a:r>
              <a:rPr lang="en-US" sz="1200" dirty="0" err="1"/>
              <a:t>eg.</a:t>
            </a:r>
            <a:r>
              <a:rPr lang="en-US" sz="1200" dirty="0"/>
              <a:t> Class, extends etc..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Provides compile time errors , Compiles into JS </a:t>
            </a:r>
            <a:endParaRPr lang="en-IN" sz="12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0B6673B-B862-44B3-B8BD-07562E58FACD}"/>
              </a:ext>
            </a:extLst>
          </p:cNvPr>
          <p:cNvSpPr txBox="1">
            <a:spLocks/>
          </p:cNvSpPr>
          <p:nvPr/>
        </p:nvSpPr>
        <p:spPr>
          <a:xfrm>
            <a:off x="2751990" y="1381473"/>
            <a:ext cx="4659925" cy="4835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Code is flexible to change &amp; maintainable based on MVC principle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Segregation od Concern into components. Build into JS</a:t>
            </a:r>
            <a:endParaRPr lang="en-IN" sz="12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6FC22D3-C318-485B-B7CF-6FEFA91A714A}"/>
              </a:ext>
            </a:extLst>
          </p:cNvPr>
          <p:cNvSpPr/>
          <p:nvPr/>
        </p:nvSpPr>
        <p:spPr>
          <a:xfrm>
            <a:off x="10835054" y="0"/>
            <a:ext cx="1482969" cy="3910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Lesson-01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91894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14590</TotalTime>
  <Words>748</Words>
  <Application>Microsoft Office PowerPoint</Application>
  <PresentationFormat>Widescreen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Wingdings</vt:lpstr>
      <vt:lpstr>Office Theme</vt:lpstr>
      <vt:lpstr>Enterprise Applications</vt:lpstr>
      <vt:lpstr>#Digital</vt:lpstr>
      <vt:lpstr>PowerPoint Presentation</vt:lpstr>
      <vt:lpstr>Standards</vt:lpstr>
      <vt:lpstr>JavaScript!</vt:lpstr>
      <vt:lpstr>What is Node.js?</vt:lpstr>
      <vt:lpstr>PowerPoint Presentation</vt:lpstr>
      <vt:lpstr>PowerPoint Presentation</vt:lpstr>
      <vt:lpstr>PowerPoint Presentation</vt:lpstr>
      <vt:lpstr>Web App Deployment Architecture – Segregation Of Responsibility (SRP)</vt:lpstr>
      <vt:lpstr>Web App Deployment Architecture – Segregation Of Responsibility (SRP)</vt:lpstr>
      <vt:lpstr>PM2 – NLB</vt:lpstr>
      <vt:lpstr>PM2 – Process Manager – Manages Multiple Process of our App</vt:lpstr>
      <vt:lpstr>NgNix - Reverse Proxy with PM2 - Security</vt:lpstr>
      <vt:lpstr>Sync v/s Async</vt:lpstr>
      <vt:lpstr>Sync v/s Async</vt:lpstr>
      <vt:lpstr>Async Callbacks</vt:lpstr>
      <vt:lpstr>Sync v/s Async</vt:lpstr>
      <vt:lpstr>LIFO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</dc:creator>
  <cp:lastModifiedBy>Joel</cp:lastModifiedBy>
  <cp:revision>690</cp:revision>
  <dcterms:created xsi:type="dcterms:W3CDTF">2020-04-11T12:52:29Z</dcterms:created>
  <dcterms:modified xsi:type="dcterms:W3CDTF">2020-05-22T06:35:48Z</dcterms:modified>
</cp:coreProperties>
</file>