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8E60-92DC-1C51-B976-1BE1F45CDC74}" v="31" dt="2024-12-01T14:13:1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38751-1E0E-4853-8511-6A803A10B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85107DDC-385C-43C6-A3A6-33A7E4D76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1. Plan</a:t>
          </a:r>
          <a:endParaRPr lang="en-US"/>
        </a:p>
      </dgm:t>
    </dgm:pt>
    <dgm:pt modelId="{07E1C5A4-8C97-412A-A851-20183D7FD04D}" type="parTrans" cxnId="{B6AE8637-88F9-4B02-A84D-5FD80A88915C}">
      <dgm:prSet/>
      <dgm:spPr/>
      <dgm:t>
        <a:bodyPr/>
        <a:lstStyle/>
        <a:p>
          <a:endParaRPr lang="en-US"/>
        </a:p>
      </dgm:t>
    </dgm:pt>
    <dgm:pt modelId="{BCF941B2-E2B1-424E-B15A-70B7CB493975}" type="sibTrans" cxnId="{B6AE8637-88F9-4B02-A84D-5FD80A88915C}">
      <dgm:prSet/>
      <dgm:spPr/>
      <dgm:t>
        <a:bodyPr/>
        <a:lstStyle/>
        <a:p>
          <a:endParaRPr lang="en-US"/>
        </a:p>
      </dgm:t>
    </dgm:pt>
    <dgm:pt modelId="{92350277-FC07-4D1F-B86A-47C802EE4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terraform plan command is a critical step in the workflow, ensuring accuracy and avoiding unintended changes to infrastructure.</a:t>
          </a:r>
        </a:p>
      </dgm:t>
    </dgm:pt>
    <dgm:pt modelId="{67984CDF-2D3B-4C6F-9D6B-11A0A1BD74CE}" type="parTrans" cxnId="{B87F9727-C3D8-458D-9841-5705A2261314}">
      <dgm:prSet/>
      <dgm:spPr/>
      <dgm:t>
        <a:bodyPr/>
        <a:lstStyle/>
        <a:p>
          <a:endParaRPr lang="en-US"/>
        </a:p>
      </dgm:t>
    </dgm:pt>
    <dgm:pt modelId="{D15CD7FA-2790-47F0-B9F0-E982B85AFB3E}" type="sibTrans" cxnId="{B87F9727-C3D8-458D-9841-5705A2261314}">
      <dgm:prSet/>
      <dgm:spPr/>
      <dgm:t>
        <a:bodyPr/>
        <a:lstStyle/>
        <a:p>
          <a:endParaRPr lang="en-US"/>
        </a:p>
      </dgm:t>
    </dgm:pt>
    <dgm:pt modelId="{6BDF83B8-5866-4A66-BAA9-D6E7ECA91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Purpose:</a:t>
          </a:r>
          <a:endParaRPr lang="en-US"/>
        </a:p>
      </dgm:t>
    </dgm:pt>
    <dgm:pt modelId="{E1D63922-AAE5-4CE5-91D5-322FA910A15C}" type="parTrans" cxnId="{F82FF4DD-1C15-4DC1-9763-1EE157425503}">
      <dgm:prSet/>
      <dgm:spPr/>
      <dgm:t>
        <a:bodyPr/>
        <a:lstStyle/>
        <a:p>
          <a:endParaRPr lang="en-US"/>
        </a:p>
      </dgm:t>
    </dgm:pt>
    <dgm:pt modelId="{D5D63EC9-035F-462F-8474-BA403A40FD47}" type="sibTrans" cxnId="{F82FF4DD-1C15-4DC1-9763-1EE157425503}">
      <dgm:prSet/>
      <dgm:spPr/>
      <dgm:t>
        <a:bodyPr/>
        <a:lstStyle/>
        <a:p>
          <a:endParaRPr lang="en-US"/>
        </a:p>
      </dgm:t>
    </dgm:pt>
    <dgm:pt modelId="{4412F9EB-8E21-4942-A6AC-9807BD930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preview the changes Terraform will make to your infrastructure based on the current state and configuration files.</a:t>
          </a:r>
        </a:p>
      </dgm:t>
    </dgm:pt>
    <dgm:pt modelId="{6C4E9341-F346-41BD-BF53-B40F48CBE889}" type="parTrans" cxnId="{5765AD6D-790E-49E8-A0FD-53E8CA599339}">
      <dgm:prSet/>
      <dgm:spPr/>
      <dgm:t>
        <a:bodyPr/>
        <a:lstStyle/>
        <a:p>
          <a:endParaRPr lang="en-US"/>
        </a:p>
      </dgm:t>
    </dgm:pt>
    <dgm:pt modelId="{F3E46396-F044-451D-9439-B3AF8C8C9072}" type="sibTrans" cxnId="{5765AD6D-790E-49E8-A0FD-53E8CA599339}">
      <dgm:prSet/>
      <dgm:spPr/>
      <dgm:t>
        <a:bodyPr/>
        <a:lstStyle/>
        <a:p>
          <a:endParaRPr lang="en-US"/>
        </a:p>
      </dgm:t>
    </dgm:pt>
    <dgm:pt modelId="{7D2AB158-CBF6-46DC-B23A-58959FD4AD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any misconfigurations or missing dependencies before applying the changes.</a:t>
          </a:r>
        </a:p>
      </dgm:t>
    </dgm:pt>
    <dgm:pt modelId="{80BF8EEF-0666-47F1-9043-F58690B4F7A0}" type="parTrans" cxnId="{C5B00FCB-2062-419B-BF29-505BD6146736}">
      <dgm:prSet/>
      <dgm:spPr/>
      <dgm:t>
        <a:bodyPr/>
        <a:lstStyle/>
        <a:p>
          <a:endParaRPr lang="en-US"/>
        </a:p>
      </dgm:t>
    </dgm:pt>
    <dgm:pt modelId="{FA42A589-8468-4E47-AC7A-56767A93286C}" type="sibTrans" cxnId="{C5B00FCB-2062-419B-BF29-505BD6146736}">
      <dgm:prSet/>
      <dgm:spPr/>
      <dgm:t>
        <a:bodyPr/>
        <a:lstStyle/>
        <a:p>
          <a:endParaRPr lang="en-US"/>
        </a:p>
      </dgm:t>
    </dgm:pt>
    <dgm:pt modelId="{9162D854-9111-4B0C-AC7A-62B23518F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Usage in My Project:</a:t>
          </a:r>
          <a:endParaRPr lang="en-US"/>
        </a:p>
      </dgm:t>
    </dgm:pt>
    <dgm:pt modelId="{85D2C7BD-856F-4C1C-ADBB-534F34085E31}" type="parTrans" cxnId="{20CD3F2B-9AEB-4A1D-BCDB-6066A964899F}">
      <dgm:prSet/>
      <dgm:spPr/>
      <dgm:t>
        <a:bodyPr/>
        <a:lstStyle/>
        <a:p>
          <a:endParaRPr lang="en-US"/>
        </a:p>
      </dgm:t>
    </dgm:pt>
    <dgm:pt modelId="{EB8F011D-926F-4063-B565-99397036A8FB}" type="sibTrans" cxnId="{20CD3F2B-9AEB-4A1D-BCDB-6066A964899F}">
      <dgm:prSet/>
      <dgm:spPr/>
      <dgm:t>
        <a:bodyPr/>
        <a:lstStyle/>
        <a:p>
          <a:endParaRPr lang="en-US"/>
        </a:p>
      </dgm:t>
    </dgm:pt>
    <dgm:pt modelId="{E90C9FA4-0819-47DD-AF68-BF574518B4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ran terraform plan after each modification to the .tf files.</a:t>
          </a:r>
          <a:br>
            <a:rPr lang="en-US"/>
          </a:br>
          <a:r>
            <a:rPr lang="en-US"/>
            <a:t>Plan: 10 to add, 0 to change, 0 to destroy.</a:t>
          </a:r>
        </a:p>
      </dgm:t>
    </dgm:pt>
    <dgm:pt modelId="{2118A5C9-2D73-4858-880A-6B97FDD2D66A}" type="parTrans" cxnId="{86C7A1BE-0115-4FAA-B2DD-7558F9D3180A}">
      <dgm:prSet/>
      <dgm:spPr/>
      <dgm:t>
        <a:bodyPr/>
        <a:lstStyle/>
        <a:p>
          <a:endParaRPr lang="en-US"/>
        </a:p>
      </dgm:t>
    </dgm:pt>
    <dgm:pt modelId="{B3649457-D1BD-482E-833D-8D8034CC692B}" type="sibTrans" cxnId="{86C7A1BE-0115-4FAA-B2DD-7558F9D3180A}">
      <dgm:prSet/>
      <dgm:spPr/>
      <dgm:t>
        <a:bodyPr/>
        <a:lstStyle/>
        <a:p>
          <a:endParaRPr lang="en-US"/>
        </a:p>
      </dgm:t>
    </dgm:pt>
    <dgm:pt modelId="{C5BE1EE8-72F4-45A6-8602-BF5C19D038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confirmed that new resources, such as the VPC, Subnets, and Route Tables, would be added without altering existing resources.</a:t>
          </a:r>
        </a:p>
      </dgm:t>
    </dgm:pt>
    <dgm:pt modelId="{632AAC93-5BB2-4B79-9504-E91D960A99B6}" type="parTrans" cxnId="{7474351C-C361-4546-A654-9AF42346C049}">
      <dgm:prSet/>
      <dgm:spPr/>
      <dgm:t>
        <a:bodyPr/>
        <a:lstStyle/>
        <a:p>
          <a:endParaRPr lang="en-US"/>
        </a:p>
      </dgm:t>
    </dgm:pt>
    <dgm:pt modelId="{E52F6083-DFF3-4741-B981-3139D568DD65}" type="sibTrans" cxnId="{7474351C-C361-4546-A654-9AF42346C049}">
      <dgm:prSet/>
      <dgm:spPr/>
      <dgm:t>
        <a:bodyPr/>
        <a:lstStyle/>
        <a:p>
          <a:endParaRPr lang="en-US"/>
        </a:p>
      </dgm:t>
    </dgm:pt>
    <dgm:pt modelId="{024D1C33-0DED-4FC4-87E0-2913C9A233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helped catch errors like conflicting arguments or resource dependencies early.</a:t>
          </a:r>
        </a:p>
      </dgm:t>
    </dgm:pt>
    <dgm:pt modelId="{AFC8596E-419E-454B-841A-C12883A3ECB0}" type="parTrans" cxnId="{994522A8-B4AB-471E-B342-B754A3CF36C3}">
      <dgm:prSet/>
      <dgm:spPr/>
      <dgm:t>
        <a:bodyPr/>
        <a:lstStyle/>
        <a:p>
          <a:endParaRPr lang="en-US"/>
        </a:p>
      </dgm:t>
    </dgm:pt>
    <dgm:pt modelId="{EB772E99-390F-4510-A355-2C4CB62FF47B}" type="sibTrans" cxnId="{994522A8-B4AB-471E-B342-B754A3CF36C3}">
      <dgm:prSet/>
      <dgm:spPr/>
      <dgm:t>
        <a:bodyPr/>
        <a:lstStyle/>
        <a:p>
          <a:endParaRPr lang="en-US"/>
        </a:p>
      </dgm:t>
    </dgm:pt>
    <dgm:pt modelId="{98C9C165-AD46-4F3D-8873-03CB3F725ECB}" type="pres">
      <dgm:prSet presAssocID="{98A38751-1E0E-4853-8511-6A803A10B274}" presName="root" presStyleCnt="0">
        <dgm:presLayoutVars>
          <dgm:dir/>
          <dgm:resizeHandles val="exact"/>
        </dgm:presLayoutVars>
      </dgm:prSet>
      <dgm:spPr/>
    </dgm:pt>
    <dgm:pt modelId="{416E5AE0-F286-4C94-816D-6B5BA1184ACD}" type="pres">
      <dgm:prSet presAssocID="{85107DDC-385C-43C6-A3A6-33A7E4D76E01}" presName="compNode" presStyleCnt="0"/>
      <dgm:spPr/>
    </dgm:pt>
    <dgm:pt modelId="{A4D7BA3C-DF55-4A61-A260-985DD64C2B36}" type="pres">
      <dgm:prSet presAssocID="{85107DDC-385C-43C6-A3A6-33A7E4D76E01}" presName="bgRect" presStyleLbl="bgShp" presStyleIdx="0" presStyleCnt="5"/>
      <dgm:spPr/>
    </dgm:pt>
    <dgm:pt modelId="{C76DC4EA-2EF3-4B1D-84B1-CA1DEA52FB49}" type="pres">
      <dgm:prSet presAssocID="{85107DDC-385C-43C6-A3A6-33A7E4D76E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CF1EA-5D46-4BC2-A302-5E029CED64B1}" type="pres">
      <dgm:prSet presAssocID="{85107DDC-385C-43C6-A3A6-33A7E4D76E01}" presName="spaceRect" presStyleCnt="0"/>
      <dgm:spPr/>
    </dgm:pt>
    <dgm:pt modelId="{E15876EF-B36E-4F63-BF3F-18DBBC546D01}" type="pres">
      <dgm:prSet presAssocID="{85107DDC-385C-43C6-A3A6-33A7E4D76E01}" presName="parTx" presStyleLbl="revTx" presStyleIdx="0" presStyleCnt="8">
        <dgm:presLayoutVars>
          <dgm:chMax val="0"/>
          <dgm:chPref val="0"/>
        </dgm:presLayoutVars>
      </dgm:prSet>
      <dgm:spPr/>
    </dgm:pt>
    <dgm:pt modelId="{B22F086A-1C0A-4417-AFA3-CCF0B0744310}" type="pres">
      <dgm:prSet presAssocID="{BCF941B2-E2B1-424E-B15A-70B7CB493975}" presName="sibTrans" presStyleCnt="0"/>
      <dgm:spPr/>
    </dgm:pt>
    <dgm:pt modelId="{E9FCDBA7-340E-4C79-AF0A-885A60D59345}" type="pres">
      <dgm:prSet presAssocID="{92350277-FC07-4D1F-B86A-47C802EE4B76}" presName="compNode" presStyleCnt="0"/>
      <dgm:spPr/>
    </dgm:pt>
    <dgm:pt modelId="{485D9708-B312-4FC5-97D7-87A4315F52DA}" type="pres">
      <dgm:prSet presAssocID="{92350277-FC07-4D1F-B86A-47C802EE4B76}" presName="bgRect" presStyleLbl="bgShp" presStyleIdx="1" presStyleCnt="5"/>
      <dgm:spPr/>
    </dgm:pt>
    <dgm:pt modelId="{946C2CC1-865B-412C-B200-360C4DDE9FEA}" type="pres">
      <dgm:prSet presAssocID="{92350277-FC07-4D1F-B86A-47C802EE4B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193C0E9-4117-49EE-BC84-C3DE7C547421}" type="pres">
      <dgm:prSet presAssocID="{92350277-FC07-4D1F-B86A-47C802EE4B76}" presName="spaceRect" presStyleCnt="0"/>
      <dgm:spPr/>
    </dgm:pt>
    <dgm:pt modelId="{F8338744-32FA-4C3A-B4DD-4BE217E6DD99}" type="pres">
      <dgm:prSet presAssocID="{92350277-FC07-4D1F-B86A-47C802EE4B76}" presName="parTx" presStyleLbl="revTx" presStyleIdx="1" presStyleCnt="8">
        <dgm:presLayoutVars>
          <dgm:chMax val="0"/>
          <dgm:chPref val="0"/>
        </dgm:presLayoutVars>
      </dgm:prSet>
      <dgm:spPr/>
    </dgm:pt>
    <dgm:pt modelId="{304F15D1-C8ED-41D8-BAB1-6232A891C57C}" type="pres">
      <dgm:prSet presAssocID="{D15CD7FA-2790-47F0-B9F0-E982B85AFB3E}" presName="sibTrans" presStyleCnt="0"/>
      <dgm:spPr/>
    </dgm:pt>
    <dgm:pt modelId="{8586B558-6A4E-46B7-92AF-A189FEDC42B7}" type="pres">
      <dgm:prSet presAssocID="{6BDF83B8-5866-4A66-BAA9-D6E7ECA91626}" presName="compNode" presStyleCnt="0"/>
      <dgm:spPr/>
    </dgm:pt>
    <dgm:pt modelId="{92BC427C-5522-4F3B-9FBC-F8C69B873F80}" type="pres">
      <dgm:prSet presAssocID="{6BDF83B8-5866-4A66-BAA9-D6E7ECA91626}" presName="bgRect" presStyleLbl="bgShp" presStyleIdx="2" presStyleCnt="5"/>
      <dgm:spPr/>
    </dgm:pt>
    <dgm:pt modelId="{FF3A7F61-BE60-4A02-B024-C7C08F08AC6B}" type="pres">
      <dgm:prSet presAssocID="{6BDF83B8-5866-4A66-BAA9-D6E7ECA916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0B00971-5636-42B0-A258-131BF7BE26CA}" type="pres">
      <dgm:prSet presAssocID="{6BDF83B8-5866-4A66-BAA9-D6E7ECA91626}" presName="spaceRect" presStyleCnt="0"/>
      <dgm:spPr/>
    </dgm:pt>
    <dgm:pt modelId="{329D2CEE-35AF-4F19-B86C-8D93FA418F4E}" type="pres">
      <dgm:prSet presAssocID="{6BDF83B8-5866-4A66-BAA9-D6E7ECA91626}" presName="parTx" presStyleLbl="revTx" presStyleIdx="2" presStyleCnt="8">
        <dgm:presLayoutVars>
          <dgm:chMax val="0"/>
          <dgm:chPref val="0"/>
        </dgm:presLayoutVars>
      </dgm:prSet>
      <dgm:spPr/>
    </dgm:pt>
    <dgm:pt modelId="{AF3C42F9-FC81-4887-9C48-608226B09DCC}" type="pres">
      <dgm:prSet presAssocID="{6BDF83B8-5866-4A66-BAA9-D6E7ECA91626}" presName="desTx" presStyleLbl="revTx" presStyleIdx="3" presStyleCnt="8">
        <dgm:presLayoutVars/>
      </dgm:prSet>
      <dgm:spPr/>
    </dgm:pt>
    <dgm:pt modelId="{92E40039-D21E-40CF-A9E6-5AAEDE4D7826}" type="pres">
      <dgm:prSet presAssocID="{D5D63EC9-035F-462F-8474-BA403A40FD47}" presName="sibTrans" presStyleCnt="0"/>
      <dgm:spPr/>
    </dgm:pt>
    <dgm:pt modelId="{E7BF2BAB-83EC-4C26-8EC0-12D6770CD4E1}" type="pres">
      <dgm:prSet presAssocID="{9162D854-9111-4B0C-AC7A-62B23518F995}" presName="compNode" presStyleCnt="0"/>
      <dgm:spPr/>
    </dgm:pt>
    <dgm:pt modelId="{7C846EB9-3663-4B08-B94D-86B1CAEAE0ED}" type="pres">
      <dgm:prSet presAssocID="{9162D854-9111-4B0C-AC7A-62B23518F995}" presName="bgRect" presStyleLbl="bgShp" presStyleIdx="3" presStyleCnt="5"/>
      <dgm:spPr/>
    </dgm:pt>
    <dgm:pt modelId="{B56EBB7B-E6BA-498F-A83C-6015CDE8EEF7}" type="pres">
      <dgm:prSet presAssocID="{9162D854-9111-4B0C-AC7A-62B23518F9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398D5650-6798-436B-AF27-0A4BEFD2CF85}" type="pres">
      <dgm:prSet presAssocID="{9162D854-9111-4B0C-AC7A-62B23518F995}" presName="spaceRect" presStyleCnt="0"/>
      <dgm:spPr/>
    </dgm:pt>
    <dgm:pt modelId="{B504EA5C-E8E8-4A67-BF66-ECB443F1C74C}" type="pres">
      <dgm:prSet presAssocID="{9162D854-9111-4B0C-AC7A-62B23518F995}" presName="parTx" presStyleLbl="revTx" presStyleIdx="4" presStyleCnt="8">
        <dgm:presLayoutVars>
          <dgm:chMax val="0"/>
          <dgm:chPref val="0"/>
        </dgm:presLayoutVars>
      </dgm:prSet>
      <dgm:spPr/>
    </dgm:pt>
    <dgm:pt modelId="{E9942322-D8B0-4974-BCAF-889FE98DA0B5}" type="pres">
      <dgm:prSet presAssocID="{9162D854-9111-4B0C-AC7A-62B23518F995}" presName="desTx" presStyleLbl="revTx" presStyleIdx="5" presStyleCnt="8">
        <dgm:presLayoutVars/>
      </dgm:prSet>
      <dgm:spPr/>
    </dgm:pt>
    <dgm:pt modelId="{46694B90-10D1-466B-AAEF-BBA8040F47A2}" type="pres">
      <dgm:prSet presAssocID="{EB8F011D-926F-4063-B565-99397036A8FB}" presName="sibTrans" presStyleCnt="0"/>
      <dgm:spPr/>
    </dgm:pt>
    <dgm:pt modelId="{94E7EC4C-EC24-4FE9-8A64-066AD1B0F433}" type="pres">
      <dgm:prSet presAssocID="{C5BE1EE8-72F4-45A6-8602-BF5C19D038B5}" presName="compNode" presStyleCnt="0"/>
      <dgm:spPr/>
    </dgm:pt>
    <dgm:pt modelId="{BB75ED0E-37B6-47B0-A956-E62B5682A2DC}" type="pres">
      <dgm:prSet presAssocID="{C5BE1EE8-72F4-45A6-8602-BF5C19D038B5}" presName="bgRect" presStyleLbl="bgShp" presStyleIdx="4" presStyleCnt="5"/>
      <dgm:spPr/>
    </dgm:pt>
    <dgm:pt modelId="{EF0B0A7C-E223-4739-9152-7B56BF8542A1}" type="pres">
      <dgm:prSet presAssocID="{C5BE1EE8-72F4-45A6-8602-BF5C19D038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2839240-AF8D-49FA-B623-5ED969D8BD7F}" type="pres">
      <dgm:prSet presAssocID="{C5BE1EE8-72F4-45A6-8602-BF5C19D038B5}" presName="spaceRect" presStyleCnt="0"/>
      <dgm:spPr/>
    </dgm:pt>
    <dgm:pt modelId="{B4C65917-6185-4A18-899E-0E105072DD6E}" type="pres">
      <dgm:prSet presAssocID="{C5BE1EE8-72F4-45A6-8602-BF5C19D038B5}" presName="parTx" presStyleLbl="revTx" presStyleIdx="6" presStyleCnt="8">
        <dgm:presLayoutVars>
          <dgm:chMax val="0"/>
          <dgm:chPref val="0"/>
        </dgm:presLayoutVars>
      </dgm:prSet>
      <dgm:spPr/>
    </dgm:pt>
    <dgm:pt modelId="{60707DCF-3E8F-42C8-9F9F-EBB95B4544EF}" type="pres">
      <dgm:prSet presAssocID="{C5BE1EE8-72F4-45A6-8602-BF5C19D038B5}" presName="desTx" presStyleLbl="revTx" presStyleIdx="7" presStyleCnt="8">
        <dgm:presLayoutVars/>
      </dgm:prSet>
      <dgm:spPr/>
    </dgm:pt>
  </dgm:ptLst>
  <dgm:cxnLst>
    <dgm:cxn modelId="{07849708-DB45-4783-A749-1D440DD5CC39}" type="presOf" srcId="{9162D854-9111-4B0C-AC7A-62B23518F995}" destId="{B504EA5C-E8E8-4A67-BF66-ECB443F1C74C}" srcOrd="0" destOrd="0" presId="urn:microsoft.com/office/officeart/2018/2/layout/IconVerticalSolidList"/>
    <dgm:cxn modelId="{DA31941A-95A5-4900-99E3-1335B2515740}" type="presOf" srcId="{C5BE1EE8-72F4-45A6-8602-BF5C19D038B5}" destId="{B4C65917-6185-4A18-899E-0E105072DD6E}" srcOrd="0" destOrd="0" presId="urn:microsoft.com/office/officeart/2018/2/layout/IconVerticalSolidList"/>
    <dgm:cxn modelId="{7474351C-C361-4546-A654-9AF42346C049}" srcId="{98A38751-1E0E-4853-8511-6A803A10B274}" destId="{C5BE1EE8-72F4-45A6-8602-BF5C19D038B5}" srcOrd="4" destOrd="0" parTransId="{632AAC93-5BB2-4B79-9504-E91D960A99B6}" sibTransId="{E52F6083-DFF3-4741-B981-3139D568DD65}"/>
    <dgm:cxn modelId="{8AF11C1F-8094-4E57-8D6E-B69BC7751B80}" type="presOf" srcId="{024D1C33-0DED-4FC4-87E0-2913C9A23330}" destId="{60707DCF-3E8F-42C8-9F9F-EBB95B4544EF}" srcOrd="0" destOrd="0" presId="urn:microsoft.com/office/officeart/2018/2/layout/IconVerticalSolidList"/>
    <dgm:cxn modelId="{AA261925-B5F1-46EE-9E60-9D3136863432}" type="presOf" srcId="{92350277-FC07-4D1F-B86A-47C802EE4B76}" destId="{F8338744-32FA-4C3A-B4DD-4BE217E6DD99}" srcOrd="0" destOrd="0" presId="urn:microsoft.com/office/officeart/2018/2/layout/IconVerticalSolidList"/>
    <dgm:cxn modelId="{B87F9727-C3D8-458D-9841-5705A2261314}" srcId="{98A38751-1E0E-4853-8511-6A803A10B274}" destId="{92350277-FC07-4D1F-B86A-47C802EE4B76}" srcOrd="1" destOrd="0" parTransId="{67984CDF-2D3B-4C6F-9D6B-11A0A1BD74CE}" sibTransId="{D15CD7FA-2790-47F0-B9F0-E982B85AFB3E}"/>
    <dgm:cxn modelId="{20CD3F2B-9AEB-4A1D-BCDB-6066A964899F}" srcId="{98A38751-1E0E-4853-8511-6A803A10B274}" destId="{9162D854-9111-4B0C-AC7A-62B23518F995}" srcOrd="3" destOrd="0" parTransId="{85D2C7BD-856F-4C1C-ADBB-534F34085E31}" sibTransId="{EB8F011D-926F-4063-B565-99397036A8FB}"/>
    <dgm:cxn modelId="{42D91E31-B0D1-40EE-9EF5-339F778978E9}" type="presOf" srcId="{E90C9FA4-0819-47DD-AF68-BF574518B47C}" destId="{E9942322-D8B0-4974-BCAF-889FE98DA0B5}" srcOrd="0" destOrd="0" presId="urn:microsoft.com/office/officeart/2018/2/layout/IconVerticalSolidList"/>
    <dgm:cxn modelId="{B6AE8637-88F9-4B02-A84D-5FD80A88915C}" srcId="{98A38751-1E0E-4853-8511-6A803A10B274}" destId="{85107DDC-385C-43C6-A3A6-33A7E4D76E01}" srcOrd="0" destOrd="0" parTransId="{07E1C5A4-8C97-412A-A851-20183D7FD04D}" sibTransId="{BCF941B2-E2B1-424E-B15A-70B7CB493975}"/>
    <dgm:cxn modelId="{5765AD6D-790E-49E8-A0FD-53E8CA599339}" srcId="{6BDF83B8-5866-4A66-BAA9-D6E7ECA91626}" destId="{4412F9EB-8E21-4942-A6AC-9807BD930E35}" srcOrd="0" destOrd="0" parTransId="{6C4E9341-F346-41BD-BF53-B40F48CBE889}" sibTransId="{F3E46396-F044-451D-9439-B3AF8C8C9072}"/>
    <dgm:cxn modelId="{59867670-C9DA-4C31-818B-1BC59A03670A}" type="presOf" srcId="{4412F9EB-8E21-4942-A6AC-9807BD930E35}" destId="{AF3C42F9-FC81-4887-9C48-608226B09DCC}" srcOrd="0" destOrd="0" presId="urn:microsoft.com/office/officeart/2018/2/layout/IconVerticalSolidList"/>
    <dgm:cxn modelId="{DC766B90-1D8D-4DED-9C80-CDA52171D797}" type="presOf" srcId="{98A38751-1E0E-4853-8511-6A803A10B274}" destId="{98C9C165-AD46-4F3D-8873-03CB3F725ECB}" srcOrd="0" destOrd="0" presId="urn:microsoft.com/office/officeart/2018/2/layout/IconVerticalSolidList"/>
    <dgm:cxn modelId="{697EB098-1B6B-4279-8F2E-560C3176DA01}" type="presOf" srcId="{85107DDC-385C-43C6-A3A6-33A7E4D76E01}" destId="{E15876EF-B36E-4F63-BF3F-18DBBC546D01}" srcOrd="0" destOrd="0" presId="urn:microsoft.com/office/officeart/2018/2/layout/IconVerticalSolidList"/>
    <dgm:cxn modelId="{994522A8-B4AB-471E-B342-B754A3CF36C3}" srcId="{C5BE1EE8-72F4-45A6-8602-BF5C19D038B5}" destId="{024D1C33-0DED-4FC4-87E0-2913C9A23330}" srcOrd="0" destOrd="0" parTransId="{AFC8596E-419E-454B-841A-C12883A3ECB0}" sibTransId="{EB772E99-390F-4510-A355-2C4CB62FF47B}"/>
    <dgm:cxn modelId="{86C7A1BE-0115-4FAA-B2DD-7558F9D3180A}" srcId="{9162D854-9111-4B0C-AC7A-62B23518F995}" destId="{E90C9FA4-0819-47DD-AF68-BF574518B47C}" srcOrd="0" destOrd="0" parTransId="{2118A5C9-2D73-4858-880A-6B97FDD2D66A}" sibTransId="{B3649457-D1BD-482E-833D-8D8034CC692B}"/>
    <dgm:cxn modelId="{C5B00FCB-2062-419B-BF29-505BD6146736}" srcId="{6BDF83B8-5866-4A66-BAA9-D6E7ECA91626}" destId="{7D2AB158-CBF6-46DC-B23A-58959FD4AD66}" srcOrd="1" destOrd="0" parTransId="{80BF8EEF-0666-47F1-9043-F58690B4F7A0}" sibTransId="{FA42A589-8468-4E47-AC7A-56767A93286C}"/>
    <dgm:cxn modelId="{F82FF4DD-1C15-4DC1-9763-1EE157425503}" srcId="{98A38751-1E0E-4853-8511-6A803A10B274}" destId="{6BDF83B8-5866-4A66-BAA9-D6E7ECA91626}" srcOrd="2" destOrd="0" parTransId="{E1D63922-AAE5-4CE5-91D5-322FA910A15C}" sibTransId="{D5D63EC9-035F-462F-8474-BA403A40FD47}"/>
    <dgm:cxn modelId="{D040B4EB-4786-4B41-8CCD-FC1DB1E0036D}" type="presOf" srcId="{6BDF83B8-5866-4A66-BAA9-D6E7ECA91626}" destId="{329D2CEE-35AF-4F19-B86C-8D93FA418F4E}" srcOrd="0" destOrd="0" presId="urn:microsoft.com/office/officeart/2018/2/layout/IconVerticalSolidList"/>
    <dgm:cxn modelId="{F3951DF2-C463-4D62-86F5-ED61FEF36878}" type="presOf" srcId="{7D2AB158-CBF6-46DC-B23A-58959FD4AD66}" destId="{AF3C42F9-FC81-4887-9C48-608226B09DCC}" srcOrd="0" destOrd="1" presId="urn:microsoft.com/office/officeart/2018/2/layout/IconVerticalSolidList"/>
    <dgm:cxn modelId="{173B7CF9-6B1F-4DDA-B5A1-BCCEAC6CD2D3}" type="presParOf" srcId="{98C9C165-AD46-4F3D-8873-03CB3F725ECB}" destId="{416E5AE0-F286-4C94-816D-6B5BA1184ACD}" srcOrd="0" destOrd="0" presId="urn:microsoft.com/office/officeart/2018/2/layout/IconVerticalSolidList"/>
    <dgm:cxn modelId="{51F70F8F-E361-49DC-A358-4905C671052D}" type="presParOf" srcId="{416E5AE0-F286-4C94-816D-6B5BA1184ACD}" destId="{A4D7BA3C-DF55-4A61-A260-985DD64C2B36}" srcOrd="0" destOrd="0" presId="urn:microsoft.com/office/officeart/2018/2/layout/IconVerticalSolidList"/>
    <dgm:cxn modelId="{E7C833BE-5E5E-429F-90D4-B97981CE8B63}" type="presParOf" srcId="{416E5AE0-F286-4C94-816D-6B5BA1184ACD}" destId="{C76DC4EA-2EF3-4B1D-84B1-CA1DEA52FB49}" srcOrd="1" destOrd="0" presId="urn:microsoft.com/office/officeart/2018/2/layout/IconVerticalSolidList"/>
    <dgm:cxn modelId="{6B9C4B47-68F5-450A-9ED0-8329E43F91C7}" type="presParOf" srcId="{416E5AE0-F286-4C94-816D-6B5BA1184ACD}" destId="{A37CF1EA-5D46-4BC2-A302-5E029CED64B1}" srcOrd="2" destOrd="0" presId="urn:microsoft.com/office/officeart/2018/2/layout/IconVerticalSolidList"/>
    <dgm:cxn modelId="{DC20F067-B28D-40CC-9673-E1D4E9FD361D}" type="presParOf" srcId="{416E5AE0-F286-4C94-816D-6B5BA1184ACD}" destId="{E15876EF-B36E-4F63-BF3F-18DBBC546D01}" srcOrd="3" destOrd="0" presId="urn:microsoft.com/office/officeart/2018/2/layout/IconVerticalSolidList"/>
    <dgm:cxn modelId="{AAF7AAE2-6BA0-4F58-88D3-BF46643EA672}" type="presParOf" srcId="{98C9C165-AD46-4F3D-8873-03CB3F725ECB}" destId="{B22F086A-1C0A-4417-AFA3-CCF0B0744310}" srcOrd="1" destOrd="0" presId="urn:microsoft.com/office/officeart/2018/2/layout/IconVerticalSolidList"/>
    <dgm:cxn modelId="{D59C6EAB-7A03-4753-81A1-72F4EDDF1A17}" type="presParOf" srcId="{98C9C165-AD46-4F3D-8873-03CB3F725ECB}" destId="{E9FCDBA7-340E-4C79-AF0A-885A60D59345}" srcOrd="2" destOrd="0" presId="urn:microsoft.com/office/officeart/2018/2/layout/IconVerticalSolidList"/>
    <dgm:cxn modelId="{52B1BF82-D239-41A7-9214-EE436A1056AD}" type="presParOf" srcId="{E9FCDBA7-340E-4C79-AF0A-885A60D59345}" destId="{485D9708-B312-4FC5-97D7-87A4315F52DA}" srcOrd="0" destOrd="0" presId="urn:microsoft.com/office/officeart/2018/2/layout/IconVerticalSolidList"/>
    <dgm:cxn modelId="{4767DE4C-4BC9-4CAD-B2B2-00806DC5020C}" type="presParOf" srcId="{E9FCDBA7-340E-4C79-AF0A-885A60D59345}" destId="{946C2CC1-865B-412C-B200-360C4DDE9FEA}" srcOrd="1" destOrd="0" presId="urn:microsoft.com/office/officeart/2018/2/layout/IconVerticalSolidList"/>
    <dgm:cxn modelId="{0775E53D-D17D-43CE-A220-04813E3CD384}" type="presParOf" srcId="{E9FCDBA7-340E-4C79-AF0A-885A60D59345}" destId="{C193C0E9-4117-49EE-BC84-C3DE7C547421}" srcOrd="2" destOrd="0" presId="urn:microsoft.com/office/officeart/2018/2/layout/IconVerticalSolidList"/>
    <dgm:cxn modelId="{22593F93-5710-41EB-A15F-749F45425299}" type="presParOf" srcId="{E9FCDBA7-340E-4C79-AF0A-885A60D59345}" destId="{F8338744-32FA-4C3A-B4DD-4BE217E6DD99}" srcOrd="3" destOrd="0" presId="urn:microsoft.com/office/officeart/2018/2/layout/IconVerticalSolidList"/>
    <dgm:cxn modelId="{FDEBD47F-5231-43C7-B86F-692CA9B12417}" type="presParOf" srcId="{98C9C165-AD46-4F3D-8873-03CB3F725ECB}" destId="{304F15D1-C8ED-41D8-BAB1-6232A891C57C}" srcOrd="3" destOrd="0" presId="urn:microsoft.com/office/officeart/2018/2/layout/IconVerticalSolidList"/>
    <dgm:cxn modelId="{FA9F719E-B325-4FF0-AD66-97DE81266DE5}" type="presParOf" srcId="{98C9C165-AD46-4F3D-8873-03CB3F725ECB}" destId="{8586B558-6A4E-46B7-92AF-A189FEDC42B7}" srcOrd="4" destOrd="0" presId="urn:microsoft.com/office/officeart/2018/2/layout/IconVerticalSolidList"/>
    <dgm:cxn modelId="{FA32F492-C9CC-43F8-9288-E419F27BFAE1}" type="presParOf" srcId="{8586B558-6A4E-46B7-92AF-A189FEDC42B7}" destId="{92BC427C-5522-4F3B-9FBC-F8C69B873F80}" srcOrd="0" destOrd="0" presId="urn:microsoft.com/office/officeart/2018/2/layout/IconVerticalSolidList"/>
    <dgm:cxn modelId="{CC01F75D-049F-4ACB-9C13-094B000BB0C5}" type="presParOf" srcId="{8586B558-6A4E-46B7-92AF-A189FEDC42B7}" destId="{FF3A7F61-BE60-4A02-B024-C7C08F08AC6B}" srcOrd="1" destOrd="0" presId="urn:microsoft.com/office/officeart/2018/2/layout/IconVerticalSolidList"/>
    <dgm:cxn modelId="{7B7C6C15-128D-4752-BA2A-A5C1AE0640E3}" type="presParOf" srcId="{8586B558-6A4E-46B7-92AF-A189FEDC42B7}" destId="{A0B00971-5636-42B0-A258-131BF7BE26CA}" srcOrd="2" destOrd="0" presId="urn:microsoft.com/office/officeart/2018/2/layout/IconVerticalSolidList"/>
    <dgm:cxn modelId="{27B82C9F-529B-405E-B892-F73085A7864F}" type="presParOf" srcId="{8586B558-6A4E-46B7-92AF-A189FEDC42B7}" destId="{329D2CEE-35AF-4F19-B86C-8D93FA418F4E}" srcOrd="3" destOrd="0" presId="urn:microsoft.com/office/officeart/2018/2/layout/IconVerticalSolidList"/>
    <dgm:cxn modelId="{8213B02B-98B3-4D7A-A867-FC7D10C7BC01}" type="presParOf" srcId="{8586B558-6A4E-46B7-92AF-A189FEDC42B7}" destId="{AF3C42F9-FC81-4887-9C48-608226B09DCC}" srcOrd="4" destOrd="0" presId="urn:microsoft.com/office/officeart/2018/2/layout/IconVerticalSolidList"/>
    <dgm:cxn modelId="{CF304545-2FFC-4430-AF40-230B34C5F606}" type="presParOf" srcId="{98C9C165-AD46-4F3D-8873-03CB3F725ECB}" destId="{92E40039-D21E-40CF-A9E6-5AAEDE4D7826}" srcOrd="5" destOrd="0" presId="urn:microsoft.com/office/officeart/2018/2/layout/IconVerticalSolidList"/>
    <dgm:cxn modelId="{E23744B4-46FD-4F12-A9FB-6A6F292ABB96}" type="presParOf" srcId="{98C9C165-AD46-4F3D-8873-03CB3F725ECB}" destId="{E7BF2BAB-83EC-4C26-8EC0-12D6770CD4E1}" srcOrd="6" destOrd="0" presId="urn:microsoft.com/office/officeart/2018/2/layout/IconVerticalSolidList"/>
    <dgm:cxn modelId="{2E54A9D7-4246-4A7E-903D-8C9C21642A44}" type="presParOf" srcId="{E7BF2BAB-83EC-4C26-8EC0-12D6770CD4E1}" destId="{7C846EB9-3663-4B08-B94D-86B1CAEAE0ED}" srcOrd="0" destOrd="0" presId="urn:microsoft.com/office/officeart/2018/2/layout/IconVerticalSolidList"/>
    <dgm:cxn modelId="{530359DA-D11A-4DA3-B31D-B45EC1EA5299}" type="presParOf" srcId="{E7BF2BAB-83EC-4C26-8EC0-12D6770CD4E1}" destId="{B56EBB7B-E6BA-498F-A83C-6015CDE8EEF7}" srcOrd="1" destOrd="0" presId="urn:microsoft.com/office/officeart/2018/2/layout/IconVerticalSolidList"/>
    <dgm:cxn modelId="{BBC8E427-AA85-4F62-AB1C-8AD44D0ED241}" type="presParOf" srcId="{E7BF2BAB-83EC-4C26-8EC0-12D6770CD4E1}" destId="{398D5650-6798-436B-AF27-0A4BEFD2CF85}" srcOrd="2" destOrd="0" presId="urn:microsoft.com/office/officeart/2018/2/layout/IconVerticalSolidList"/>
    <dgm:cxn modelId="{D80483B3-0B65-49A6-97F9-38AEDFAD3583}" type="presParOf" srcId="{E7BF2BAB-83EC-4C26-8EC0-12D6770CD4E1}" destId="{B504EA5C-E8E8-4A67-BF66-ECB443F1C74C}" srcOrd="3" destOrd="0" presId="urn:microsoft.com/office/officeart/2018/2/layout/IconVerticalSolidList"/>
    <dgm:cxn modelId="{A15118E6-489D-4645-939B-242B8F5E0F4A}" type="presParOf" srcId="{E7BF2BAB-83EC-4C26-8EC0-12D6770CD4E1}" destId="{E9942322-D8B0-4974-BCAF-889FE98DA0B5}" srcOrd="4" destOrd="0" presId="urn:microsoft.com/office/officeart/2018/2/layout/IconVerticalSolidList"/>
    <dgm:cxn modelId="{398841F5-221B-4F26-9C70-0B4626E15A28}" type="presParOf" srcId="{98C9C165-AD46-4F3D-8873-03CB3F725ECB}" destId="{46694B90-10D1-466B-AAEF-BBA8040F47A2}" srcOrd="7" destOrd="0" presId="urn:microsoft.com/office/officeart/2018/2/layout/IconVerticalSolidList"/>
    <dgm:cxn modelId="{7AB88670-40E9-4812-AC5E-E265688AA159}" type="presParOf" srcId="{98C9C165-AD46-4F3D-8873-03CB3F725ECB}" destId="{94E7EC4C-EC24-4FE9-8A64-066AD1B0F433}" srcOrd="8" destOrd="0" presId="urn:microsoft.com/office/officeart/2018/2/layout/IconVerticalSolidList"/>
    <dgm:cxn modelId="{C36794DD-94B5-417E-BC59-8AF70A03B484}" type="presParOf" srcId="{94E7EC4C-EC24-4FE9-8A64-066AD1B0F433}" destId="{BB75ED0E-37B6-47B0-A956-E62B5682A2DC}" srcOrd="0" destOrd="0" presId="urn:microsoft.com/office/officeart/2018/2/layout/IconVerticalSolidList"/>
    <dgm:cxn modelId="{75923C97-2ADE-49F3-BAA6-6D749D519D25}" type="presParOf" srcId="{94E7EC4C-EC24-4FE9-8A64-066AD1B0F433}" destId="{EF0B0A7C-E223-4739-9152-7B56BF8542A1}" srcOrd="1" destOrd="0" presId="urn:microsoft.com/office/officeart/2018/2/layout/IconVerticalSolidList"/>
    <dgm:cxn modelId="{DB1538B6-E26D-4A65-81CD-6A86328E386B}" type="presParOf" srcId="{94E7EC4C-EC24-4FE9-8A64-066AD1B0F433}" destId="{12839240-AF8D-49FA-B623-5ED969D8BD7F}" srcOrd="2" destOrd="0" presId="urn:microsoft.com/office/officeart/2018/2/layout/IconVerticalSolidList"/>
    <dgm:cxn modelId="{F34BD1C4-F3D6-48DC-BCF3-0423E7794993}" type="presParOf" srcId="{94E7EC4C-EC24-4FE9-8A64-066AD1B0F433}" destId="{B4C65917-6185-4A18-899E-0E105072DD6E}" srcOrd="3" destOrd="0" presId="urn:microsoft.com/office/officeart/2018/2/layout/IconVerticalSolidList"/>
    <dgm:cxn modelId="{49349911-979D-44A8-B7D4-3C9B9E71F524}" type="presParOf" srcId="{94E7EC4C-EC24-4FE9-8A64-066AD1B0F433}" destId="{60707DCF-3E8F-42C8-9F9F-EBB95B4544E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7BA3C-DF55-4A61-A260-985DD64C2B36}">
      <dsp:nvSpPr>
        <dsp:cNvPr id="0" name=""/>
        <dsp:cNvSpPr/>
      </dsp:nvSpPr>
      <dsp:spPr>
        <a:xfrm>
          <a:off x="0" y="5520"/>
          <a:ext cx="10515600" cy="625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DC4EA-2EF3-4B1D-84B1-CA1DEA52FB49}">
      <dsp:nvSpPr>
        <dsp:cNvPr id="0" name=""/>
        <dsp:cNvSpPr/>
      </dsp:nvSpPr>
      <dsp:spPr>
        <a:xfrm>
          <a:off x="189252" y="146287"/>
          <a:ext cx="344431" cy="344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76EF-B36E-4F63-BF3F-18DBBC546D01}">
      <dsp:nvSpPr>
        <dsp:cNvPr id="0" name=""/>
        <dsp:cNvSpPr/>
      </dsp:nvSpPr>
      <dsp:spPr>
        <a:xfrm>
          <a:off x="722937" y="5520"/>
          <a:ext cx="9738475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1. Plan</a:t>
          </a:r>
          <a:endParaRPr lang="en-US" sz="1400" kern="1200"/>
        </a:p>
      </dsp:txBody>
      <dsp:txXfrm>
        <a:off x="722937" y="5520"/>
        <a:ext cx="9738475" cy="723382"/>
      </dsp:txXfrm>
    </dsp:sp>
    <dsp:sp modelId="{485D9708-B312-4FC5-97D7-87A4315F52DA}">
      <dsp:nvSpPr>
        <dsp:cNvPr id="0" name=""/>
        <dsp:cNvSpPr/>
      </dsp:nvSpPr>
      <dsp:spPr>
        <a:xfrm>
          <a:off x="0" y="909749"/>
          <a:ext cx="10515600" cy="625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C2CC1-865B-412C-B200-360C4DDE9FEA}">
      <dsp:nvSpPr>
        <dsp:cNvPr id="0" name=""/>
        <dsp:cNvSpPr/>
      </dsp:nvSpPr>
      <dsp:spPr>
        <a:xfrm>
          <a:off x="189252" y="1050515"/>
          <a:ext cx="344431" cy="344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38744-32FA-4C3A-B4DD-4BE217E6DD99}">
      <dsp:nvSpPr>
        <dsp:cNvPr id="0" name=""/>
        <dsp:cNvSpPr/>
      </dsp:nvSpPr>
      <dsp:spPr>
        <a:xfrm>
          <a:off x="722937" y="909749"/>
          <a:ext cx="9738475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terraform plan command is a critical step in the workflow, ensuring accuracy and avoiding unintended changes to infrastructure.</a:t>
          </a:r>
        </a:p>
      </dsp:txBody>
      <dsp:txXfrm>
        <a:off x="722937" y="909749"/>
        <a:ext cx="9738475" cy="723382"/>
      </dsp:txXfrm>
    </dsp:sp>
    <dsp:sp modelId="{92BC427C-5522-4F3B-9FBC-F8C69B873F80}">
      <dsp:nvSpPr>
        <dsp:cNvPr id="0" name=""/>
        <dsp:cNvSpPr/>
      </dsp:nvSpPr>
      <dsp:spPr>
        <a:xfrm>
          <a:off x="0" y="1813977"/>
          <a:ext cx="10515600" cy="625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A7F61-BE60-4A02-B024-C7C08F08AC6B}">
      <dsp:nvSpPr>
        <dsp:cNvPr id="0" name=""/>
        <dsp:cNvSpPr/>
      </dsp:nvSpPr>
      <dsp:spPr>
        <a:xfrm>
          <a:off x="189252" y="1954744"/>
          <a:ext cx="344431" cy="344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2CEE-35AF-4F19-B86C-8D93FA418F4E}">
      <dsp:nvSpPr>
        <dsp:cNvPr id="0" name=""/>
        <dsp:cNvSpPr/>
      </dsp:nvSpPr>
      <dsp:spPr>
        <a:xfrm>
          <a:off x="722937" y="1813977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Purpose:</a:t>
          </a:r>
          <a:endParaRPr lang="en-US" sz="1400" kern="1200"/>
        </a:p>
      </dsp:txBody>
      <dsp:txXfrm>
        <a:off x="722937" y="1813977"/>
        <a:ext cx="4732020" cy="723382"/>
      </dsp:txXfrm>
    </dsp:sp>
    <dsp:sp modelId="{AF3C42F9-FC81-4887-9C48-608226B09DCC}">
      <dsp:nvSpPr>
        <dsp:cNvPr id="0" name=""/>
        <dsp:cNvSpPr/>
      </dsp:nvSpPr>
      <dsp:spPr>
        <a:xfrm>
          <a:off x="5454957" y="1813977"/>
          <a:ext cx="5006455" cy="62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2" tIns="66212" rIns="66212" bIns="6621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preview the changes Terraform will make to your infrastructure based on the current state and configuration files.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any misconfigurations or missing dependencies before applying the changes.</a:t>
          </a:r>
        </a:p>
      </dsp:txBody>
      <dsp:txXfrm>
        <a:off x="5454957" y="1813977"/>
        <a:ext cx="5006455" cy="625628"/>
      </dsp:txXfrm>
    </dsp:sp>
    <dsp:sp modelId="{7C846EB9-3663-4B08-B94D-86B1CAEAE0ED}">
      <dsp:nvSpPr>
        <dsp:cNvPr id="0" name=""/>
        <dsp:cNvSpPr/>
      </dsp:nvSpPr>
      <dsp:spPr>
        <a:xfrm>
          <a:off x="0" y="2718206"/>
          <a:ext cx="10515600" cy="625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EBB7B-E6BA-498F-A83C-6015CDE8EEF7}">
      <dsp:nvSpPr>
        <dsp:cNvPr id="0" name=""/>
        <dsp:cNvSpPr/>
      </dsp:nvSpPr>
      <dsp:spPr>
        <a:xfrm>
          <a:off x="189252" y="2858972"/>
          <a:ext cx="344431" cy="3440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4EA5C-E8E8-4A67-BF66-ECB443F1C74C}">
      <dsp:nvSpPr>
        <dsp:cNvPr id="0" name=""/>
        <dsp:cNvSpPr/>
      </dsp:nvSpPr>
      <dsp:spPr>
        <a:xfrm>
          <a:off x="722937" y="2718206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Usage in My Project:</a:t>
          </a:r>
          <a:endParaRPr lang="en-US" sz="1400" kern="1200"/>
        </a:p>
      </dsp:txBody>
      <dsp:txXfrm>
        <a:off x="722937" y="2718206"/>
        <a:ext cx="4732020" cy="723382"/>
      </dsp:txXfrm>
    </dsp:sp>
    <dsp:sp modelId="{E9942322-D8B0-4974-BCAF-889FE98DA0B5}">
      <dsp:nvSpPr>
        <dsp:cNvPr id="0" name=""/>
        <dsp:cNvSpPr/>
      </dsp:nvSpPr>
      <dsp:spPr>
        <a:xfrm>
          <a:off x="5454957" y="2718206"/>
          <a:ext cx="5006455" cy="62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2" tIns="66212" rIns="66212" bIns="6621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ran terraform plan after each modification to the .tf files.</a:t>
          </a:r>
          <a:br>
            <a:rPr lang="en-US" sz="1100" kern="1200"/>
          </a:br>
          <a:r>
            <a:rPr lang="en-US" sz="1100" kern="1200"/>
            <a:t>Plan: 10 to add, 0 to change, 0 to destroy.</a:t>
          </a:r>
        </a:p>
      </dsp:txBody>
      <dsp:txXfrm>
        <a:off x="5454957" y="2718206"/>
        <a:ext cx="5006455" cy="625628"/>
      </dsp:txXfrm>
    </dsp:sp>
    <dsp:sp modelId="{BB75ED0E-37B6-47B0-A956-E62B5682A2DC}">
      <dsp:nvSpPr>
        <dsp:cNvPr id="0" name=""/>
        <dsp:cNvSpPr/>
      </dsp:nvSpPr>
      <dsp:spPr>
        <a:xfrm>
          <a:off x="0" y="3622434"/>
          <a:ext cx="10515600" cy="625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B0A7C-E223-4739-9152-7B56BF8542A1}">
      <dsp:nvSpPr>
        <dsp:cNvPr id="0" name=""/>
        <dsp:cNvSpPr/>
      </dsp:nvSpPr>
      <dsp:spPr>
        <a:xfrm>
          <a:off x="189437" y="3763200"/>
          <a:ext cx="344431" cy="3440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65917-6185-4A18-899E-0E105072DD6E}">
      <dsp:nvSpPr>
        <dsp:cNvPr id="0" name=""/>
        <dsp:cNvSpPr/>
      </dsp:nvSpPr>
      <dsp:spPr>
        <a:xfrm>
          <a:off x="723307" y="3622434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confirmed that new resources, such as the VPC, Subnets, and Route Tables, would be added without altering existing resources.</a:t>
          </a:r>
        </a:p>
      </dsp:txBody>
      <dsp:txXfrm>
        <a:off x="723307" y="3622434"/>
        <a:ext cx="4732020" cy="723382"/>
      </dsp:txXfrm>
    </dsp:sp>
    <dsp:sp modelId="{60707DCF-3E8F-42C8-9F9F-EBB95B4544EF}">
      <dsp:nvSpPr>
        <dsp:cNvPr id="0" name=""/>
        <dsp:cNvSpPr/>
      </dsp:nvSpPr>
      <dsp:spPr>
        <a:xfrm>
          <a:off x="5455327" y="3622434"/>
          <a:ext cx="4947256" cy="62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2" tIns="66212" rIns="66212" bIns="6621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helped catch errors like conflicting arguments or resource dependencies early.</a:t>
          </a:r>
        </a:p>
      </dsp:txBody>
      <dsp:txXfrm>
        <a:off x="5455327" y="3622434"/>
        <a:ext cx="4947256" cy="625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5825 14817 16383 0 0,'0'4'0'0'0,"0"8"0"0"0,0 5 0 0 0,0 5 0 0 0,0 4 0 0 0,0 2 0 0 0,0 1 0 0 0,0 0 0 0 0,-5-4 0 0 0,-1-2 0 0 0,-1-1 0 0 0,3 2 0 0 0,0 1 0 0 0,2 1 0 0 0,-4-3 0 0 0,-1-2 0 0 0,-4-4 0 0 0,0-4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1T14:10:5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20796 10927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1T14:10:53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22675 11139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5821 14769 16383 0 0,'0'5'0'0'0,"5"1"0"0"0,1 5 0 0 0,5 0 0 0 0,0 3 0 0 0,4 0 0 0 0,3-3 0 0 0,-1 1 0 0 0,-3 4 0 0 0,0-1 0 0 0,-2 1 0 0 0,2-1 0 0 0,-1 1 0 0 0,1-2 0 0 0,-1 2 0 0 0,-3 2 0 0 0,1-2 0 0 0,5-3 0 0 0,-2 1 0 0 0,-2 3 0 0 0,1-2 0 0 0,3-3 0 0 0,-1 1 0 0 0,-3 3 0 0 0,1-1 0 0 0,-1 2 0 0 0,2-3 0 0 0,-2 2 0 0 0,-3-7 0 0 0,-2-9 0 0 0,-3-11 0 0 0,-2-7 0 0 0,3-1 0 0 0,1-1 0 0 0,0-4 0 0 0,3 4 0 0 0,0 0 0 0 0,-1-2 0 0 0,3 4 0 0 0,-1-1 0 0 0,-2-2 0 0 0,-2-1 0 0 0,-2-3 0 0 0,2 4 0 0 0,2 0 0 0 0,-2-1 0 0 0,-2-2 0 0 0,-1-1 0 0 0,-1-1 0 0 0,-1-2 0 0 0,-1 0 0 0 0,0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6518 14790 16383 0 0,'0'5'0'0'0,"-4"1"0"0"0,-3 5 0 0 0,1 5 0 0 0,1 5 0 0 0,2 3 0 0 0,1 3 0 0 0,-4-3 0 0 0,-1-2 0 0 0,1 2 0 0 0,1 0 0 0 0,2 1 0 0 0,-4-3 0 0 0,0-1 0 0 0,0 1 0 0 0,2 1 0 0 0,-3-3 0 0 0,0 0 0 0 0,1 2 0 0 0,2 1 0 0 0,2 1 0 0 0,-4-2 0 0 0,-5-11 0 0 0,-1-11 0 0 0,3-6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6509 14817 16383 0 0,'5'0'0'0'0,"6"4"0"0"0,1 8 0 0 0,-1 5 0 0 0,2 0 0 0 0,-1 3 0 0 0,-2 1 0 0 0,1-1 0 0 0,-1-1 0 0 0,-1 2 0 0 0,1-2 0 0 0,0-1 0 0 0,-2 3 0 0 0,-3 1 0 0 0,3-2 0 0 0,0 0 0 0 0,-1 2 0 0 0,3-4 0 0 0,-1-9 0 0 0,-1-11 0 0 0,-7-5 0 0 0,-4-2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6403 15029 16383 0 0,'5'0'0'0'0,"6"0"0"0"0,6 0 0 0 0,5 0 0 0 0,4 0 0 0 0,2 0 0 0 0,-4-5 0 0 0,-6-1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6959 14737 16383 0 0,'0'5'0'0'0,"0"6"0"0"0,0 7 0 0 0,0 4 0 0 0,0 3 0 0 0,0 3 0 0 0,0 1 0 0 0,0 1 0 0 0,0-1 0 0 0,0 0 0 0 0,0 0 0 0 0,0 0 0 0 0,0 0 0 0 0,0-1 0 0 0,0 0 0 0 0,0 0 0 0 0,0 0 0 0 0,0 1 0 0 0,0-11 0 0 0,-5-7 0 0 0,-1-6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6747 14766 16383 0 0,'5'0'0'0'0,"6"0"0"0"0,6 0 0 0 0,5 0 0 0 0,4 0 0 0 0,-3-5 0 0 0,0-2 0 0 0,0 1 0 0 0,1 1 0 0 0,2 2 0 0 0,1 1 0 0 0,1 1 0 0 0,0 0 0 0 0,0 1 0 0 0,0 0 0 0 0,1 1 0 0 0,-5-1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7699 15537 16383 0 0,'0'4'0'0'0,"5"3"0"0"0,6-1 0 0 0,7-1 0 0 0,4-2 0 0 0,3-1 0 0 0,3-1 0 0 0,1 0 0 0 0,1-1 0 0 0,-1 0 0 0 0,0-1 0 0 0,0 1 0 0 0,0 0 0 0 0,0 0 0 0 0,-1 0 0 0 0,0 0 0 0 0,0 0 0 0 0,1 0 0 0 0,-1 0 0 0 0,0 0 0 0 0,0 0 0 0 0,0 0 0 0 0,0 0 0 0 0,1 0 0 0 0,-1 0 0 0 0,0 0 0 0 0,0 0 0 0 0,1 0 0 0 0,-1 0 0 0 0,0 0 0 0 0,0 0 0 0 0,0 0 0 0 0,1 0 0 0 0,-1 0 0 0 0,0 0 0 0 0,0 0 0 0 0,1 0 0 0 0,-1 0 0 0 0,0 0 0 0 0,0-5 0 0 0,0-1 0 0 0,1-1 0 0 0,-1 3 0 0 0,0 0 0 0 0,0 2 0 0 0,1 1 0 0 0,-1 0 0 0 0,0 1 0 0 0,0 0 0 0 0,0 1 0 0 0,1-1 0 0 0,-1 0 0 0 0,5 0 0 0 0,2 0 0 0 0,-1-4 0 0 0,-1-3 0 0 0,-1 1 0 0 0,-2 1 0 0 0,-1 2 0 0 0,0 1 0 0 0,-1 1 0 0 0,0 0 0 0 0,0 1 0 0 0,0 0 0 0 0,0 1 0 0 0,0-1 0 0 0,1 0 0 0 0,-1 0 0 0 0,0 0 0 0 0,0 0 0 0 0,0 0 0 0 0,1 0 0 0 0,-1 0 0 0 0,0 0 0 0 0,0 0 0 0 0,0 0 0 0 0,1 0 0 0 0,-1 0 0 0 0,5 0 0 0 0,-3-5 0 0 0,-2-1 0 0 0,-1 0 0 0 0,0 1 0 0 0,-1 2 0 0 0,2 0 0 0 0,-1 2 0 0 0,1 1 0 0 0,0 0 0 0 0,0 0 0 0 0,0 0 0 0 0,1 1 0 0 0,-1-1 0 0 0,0 0 0 0 0,-4-5 0 0 0,-2-1 0 0 0,0 0 0 0 0,1 1 0 0 0,2-3 0 0 0,1-1 0 0 0,1 2 0 0 0,1 1 0 0 0,0 3 0 0 0,0 1 0 0 0,1 1 0 0 0,-1 1 0 0 0,-4-5 0 0 0,-2-1 0 0 0,0 1 0 0 0,1 0 0 0 0,2 2 0 0 0,-4-4 0 0 0,0-1 0 0 0,1 2 0 0 0,-4-4 0 0 0,1-4 0 0 0,1-1 0 0 0,-2-1 0 0 0,0 1 0 0 0,2 3 0 0 0,-2-1 0 0 0,0 2 0 0 0,2-2 0 0 0,-2-4 0 0 0,0 1 0 0 0,-2-1 0 0 0,0 2 0 0 0,-2-2 0 0 0,1 3 0 0 0,-2-1 0 0 0,2 1 0 0 0,-2-1 0 0 0,2 2 0 0 0,-2-2 0 0 0,2 2 0 0 0,-2-2 0 0 0,2 2 0 0 0,3-2 0 0 0,-2-3 0 0 0,2 2 0 0 0,2 3 0 0 0,-2-1 0 0 0,1 2 0 0 0,1 3 0 0 0,-2-1 0 0 0,-4-5 0 0 0,0 1 0 0 0,3-2 0 0 0,2-3 0 0 0,4 1 0 0 0,-2-1 0 0 0,-1 4 0 0 0,-2-2 0 0 0,-1 3 0 0 0,2-2 0 0 0,-2-2 0 0 0,1 2 0 0 0,2 3 0 0 0,2 4 0 0 0,-2-1 0 0 0,0 1 0 0 0,-3-3 0 0 0,0 1 0 0 0,2 2 0 0 0,-2-2 0 0 0,-5-4 0 0 0,2 1 0 0 0,2-3 0 0 0,4 2 0 0 0,-2-1 0 0 0,1 2 0 0 0,-3-1 0 0 0,1 1 0 0 0,-3-1 0 0 0,2 2 0 0 0,-3-2 0 0 0,2 2 0 0 0,-2-2 0 0 0,2 2 0 0 0,-2-2 0 0 0,2 1 0 0 0,-2-1 0 0 0,2 2 0 0 0,-2-2 0 0 0,2 2 0 0 0,-2-2 0 0 0,2 2 0 0 0,-1-2 0 0 0,1-3 0 0 0,3 1 0 0 0,-2-1 0 0 0,2 3 0 0 0,-3-1 0 0 0,2 2 0 0 0,2 3 0 0 0,-3-1 0 0 0,2-3 0 0 0,2 1 0 0 0,-2-2 0 0 0,1 1 0 0 0,1 4 0 0 0,-2-1 0 0 0,0 1 0 0 0,-2-2 0 0 0,0 1 0 0 0,-2-2 0 0 0,1 1 0 0 0,3 3 0 0 0,-2-2 0 0 0,2 2 0 0 0,-3-3 0 0 0,1 1 0 0 0,-2-3 0 0 0,1 2 0 0 0,-1-1 0 0 0,1 0 0 0 0,3 4 0 0 0,-2-2 0 0 0,2 1 0 0 0,-3-1 0 0 0,1 0 0 0 0,3-3 0 0 0,3 2 0 0 0,-3-1 0 0 0,-4-5 0 0 0,0 3 0 0 0,3 3 0 0 0,-3-1 0 0 0,2 2 0 0 0,-8 3 0 0 0,-9 3 0 0 0,-10 3 0 0 0,-8 1 0 0 0,-1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7779 15561 16383 0 0,'5'0'0'0'0,"6"0"0"0"0,6 0 0 0 0,5 0 0 0 0,4 0 0 0 0,2 0 0 0 0,1 0 0 0 0,0 0 0 0 0,1 0 0 0 0,-1 0 0 0 0,0 0 0 0 0,-1 0 0 0 0,1 0 0 0 0,-1 0 0 0 0,-4 5 0 0 0,-2 1 0 0 0,0 0 0 0 0,1-1 0 0 0,2-1 0 0 0,1-2 0 0 0,1-1 0 0 0,-4 4 0 0 0,-2 2 0 0 0,2-1 0 0 0,0-2 0 0 0,2 0 0 0 0,2-3 0 0 0,0 0 0 0 0,1 0 0 0 0,0 4 0 0 0,0 1 0 0 0,1 0 0 0 0,-1-2 0 0 0,1-1 0 0 0,-1 0 0 0 0,1-2 0 0 0,-1-1 0 0 0,0 0 0 0 0,0 0 0 0 0,5 0 0 0 0,-3 4 0 0 0,-2 2 0 0 0,-1 0 0 0 0,5-1 0 0 0,1-2 0 0 0,0 0 0 0 0,0-2 0 0 0,-2-1 0 0 0,-1 0 0 0 0,-1 5 0 0 0,0 1 0 0 0,-1 0 0 0 0,0-2 0 0 0,5 0 0 0 0,2-2 0 0 0,-1-1 0 0 0,-1-1 0 0 0,-2 0 0 0 0,0 0 0 0 0,-2 0 0 0 0,0 0 0 0 0,-1 0 0 0 0,0-1 0 0 0,0 1 0 0 0,0 0 0 0 0,0 0 0 0 0,0 0 0 0 0,0 0 0 0 0,0 0 0 0 0,0 0 0 0 0,1 0 0 0 0,-1 0 0 0 0,0 0 0 0 0,0 0 0 0 0,1 0 0 0 0,-1 0 0 0 0,0 0 0 0 0,0 0 0 0 0,1 0 0 0 0,-1 0 0 0 0,0 0 0 0 0,0 0 0 0 0,0 0 0 0 0,1 0 0 0 0,-1 0 0 0 0,0 0 0 0 0,5 0 0 0 0,2 5 0 0 0,-1 1 0 0 0,-1 1 0 0 0,-1 2 0 0 0,-2 1 0 0 0,0-2 0 0 0,-2-2 0 0 0,1-2 0 0 0,-1-1 0 0 0,-1-3 0 0 0,1 1 0 0 0,0-2 0 0 0,1 1 0 0 0,-1 0 0 0 0,0-1 0 0 0,0 1 0 0 0,0 0 0 0 0,5 0 0 0 0,-3 4 0 0 0,-2 3 0 0 0,4-1 0 0 0,1-1 0 0 0,5-2 0 0 0,0 0 0 0 0,-1-2 0 0 0,-2 4 0 0 0,-2 1 0 0 0,-2 0 0 0 0,-2-1 0 0 0,0-2 0 0 0,-1-1 0 0 0,-1-1 0 0 0,1-1 0 0 0,0 0 0 0 0,0 0 0 0 0,0 0 0 0 0,0 4 0 0 0,0 3 0 0 0,1-1 0 0 0,-1-2 0 0 0,0 0 0 0 0,0-2 0 0 0,0-1 0 0 0,1 0 0 0 0,-1-1 0 0 0,0-1 0 0 0,0 1 0 0 0,1 0 0 0 0,-1 0 0 0 0,0-1 0 0 0,0 1 0 0 0,1 0 0 0 0,-1 0 0 0 0,0 0 0 0 0,0 0 0 0 0,0 0 0 0 0,1 0 0 0 0,-1 0 0 0 0,0 0 0 0 0,0 0 0 0 0,1 0 0 0 0,-1 0 0 0 0,0 0 0 0 0,0 0 0 0 0,0 0 0 0 0,1 0 0 0 0,-1 0 0 0 0,0 0 0 0 0,0 0 0 0 0,1 0 0 0 0,-1 0 0 0 0,0 0 0 0 0,0 0 0 0 0,0 0 0 0 0,1 0 0 0 0,-1 0 0 0 0,0 0 0 0 0,0 0 0 0 0,1 0 0 0 0,-1 0 0 0 0,0 0 0 0 0,0 0 0 0 0,0 0 0 0 0,1 0 0 0 0,-1 0 0 0 0,0 0 0 0 0,5 0 0 0 0,2 0 0 0 0,-1 0 0 0 0,-1 0 0 0 0,-1 0 0 0 0,-2 0 0 0 0,0 0 0 0 0,-2 0 0 0 0,1 0 0 0 0,-1 0 0 0 0,-1 0 0 0 0,1 0 0 0 0,0 0 0 0 0,1 0 0 0 0,-1 0 0 0 0,0 0 0 0 0,0 0 0 0 0,0 0 0 0 0,0 0 0 0 0,1 0 0 0 0,-1 0 0 0 0,0 0 0 0 0,0 0 0 0 0,1 0 0 0 0,-1 0 0 0 0,0 0 0 0 0,0 0 0 0 0,1 0 0 0 0,-1 0 0 0 0,0 0 0 0 0,0 0 0 0 0,0 0 0 0 0,1 0 0 0 0,-1 0 0 0 0,-5-4 0 0 0,-1-3 0 0 0,0 1 0 0 0,2 1 0 0 0,0 2 0 0 0,-2-4 0 0 0,-2-1 0 0 0,2 2 0 0 0,1 1 0 0 0,2 1 0 0 0,6 3 0 0 0,3 0 0 0 0,0 0 0 0 0,-1-3 0 0 0,-1-2 0 0 0,-1 0 0 0 0,4 1 0 0 0,0 2 0 0 0,-1 1 0 0 0,-1-4 0 0 0,-1-1 0 0 0,-2 1 0 0 0,-1-3 0 0 0,0-1 0 0 0,-1 2 0 0 0,0 2 0 0 0,0 3 0 0 0,0 0 0 0 0,0-2 0 0 0,0-2 0 0 0,0 1 0 0 0,0 2 0 0 0,0 1 0 0 0,0 1 0 0 0,1-4 0 0 0,-1 0 0 0 0,0 0 0 0 0,0 1 0 0 0,1 2 0 0 0,-1 1 0 0 0,0 1 0 0 0,-5-4 0 0 0,-1-2 0 0 0,0 2 0 0 0,2-5 0 0 0,0 1 0 0 0,7 0 0 0 0,3 4 0 0 0,-5-4 0 0 0,-2 0 0 0 0,-2 2 0 0 0,1 2 0 0 0,0 2 0 0 0,1 1 0 0 0,0-3 0 0 0,6-2 0 0 0,1-3 0 0 0,0-1 0 0 0,-1 2 0 0 0,-6-3 0 0 0,-2 1 0 0 0,-2 3 0 0 0,-4-3 0 0 0,4 1 0 0 0,3-3 0 0 0,2 1 0 0 0,1 2 0 0 0,1-1 0 0 0,-1 0 0 0 0,0 3 0 0 0,0-2 0 0 0,0 0 0 0 0,-1 2 0 0 0,0 2 0 0 0,1 3 0 0 0,-6-4 0 0 0,-1-4 0 0 0,0-2 0 0 0,1 3 0 0 0,2-3 0 0 0,1 1 0 0 0,1 3 0 0 0,1-2 0 0 0,5 1 0 0 0,-3-3 0 0 0,-2 1 0 0 0,4 3 0 0 0,1-3 0 0 0,1 2 0 0 0,-2 2 0 0 0,-1 2 0 0 0,-1-2 0 0 0,-1-1 0 0 0,0 3 0 0 0,-1 1 0 0 0,0-3 0 0 0,-5-5 0 0 0,-1 0 0 0 0,0 2 0 0 0,1 3 0 0 0,-3-2 0 0 0,-1 0 0 0 0,2 3 0 0 0,2-3 0 0 0,2 0 0 0 0,1 3 0 0 0,1 1 0 0 0,1-2 0 0 0,1 0 0 0 0,-5-4 0 0 0,-2 1 0 0 0,0 2 0 0 0,2 2 0 0 0,-4-2 0 0 0,0 0 0 0 0,1 2 0 0 0,2 2 0 0 0,1 2 0 0 0,-2-3 0 0 0,-1-1 0 0 0,1 0 0 0 0,1 3 0 0 0,2 1 0 0 0,-3-4 0 0 0,-1-5 0 0 0,1-1 0 0 0,6-2 0 0 0,3-5 0 0 0,2 3 0 0 0,-1-2 0 0 0,0 3 0 0 0,-7-1 0 0 0,-1 2 0 0 0,-1 5 0 0 0,-5-2 0 0 0,1 2 0 0 0,1 2 0 0 0,2-2 0 0 0,2 0 0 0 0,-3-2 0 0 0,0-5 0 0 0,0 1 0 0 0,-2-1 0 0 0,0 2 0 0 0,1 3 0 0 0,-2-1 0 0 0,0 2 0 0 0,2 3 0 0 0,-2-3 0 0 0,-5-3 0 0 0,1 0 0 0 0,3 3 0 0 0,3-2 0 0 0,2 1 0 0 0,4-2 0 0 0,1 2 0 0 0,-4-2 0 0 0,-1 1 0 0 0,1 2 0 0 0,-4 0 0 0 0,0 0 0 0 0,-3-2 0 0 0,0 1 0 0 0,2 3 0 0 0,3-2 0 0 0,3 0 0 0 0,-3-2 0 0 0,0 1 0 0 0,-4-2 0 0 0,1 1 0 0 0,1-2 0 0 0,3 2 0 0 0,-3-3 0 0 0,0 3 0 0 0,2 3 0 0 0,-2-2 0 0 0,-1 1 0 0 0,3-1 0 0 0,-3-5 0 0 0,0 1 0 0 0,2 3 0 0 0,-2 0 0 0 0,0 1 0 0 0,3 3 0 0 0,-4-2 0 0 0,2 1 0 0 0,1 3 0 0 0,3 1 0 0 0,-3-2 0 0 0,0 0 0 0 0,-4-3 0 0 0,1-1 0 0 0,-3-2 0 0 0,1 1 0 0 0,-1-2 0 0 0,0 2 0 0 0,-1-2 0 0 0,2-4 0 0 0,3-2 0 0 0,3-4 0 0 0,3 4 0 0 0,-3-1 0 0 0,1 5 0 0 0,-5-1 0 0 0,1 4 0 0 0,-4-1 0 0 0,-3-3 0 0 0,-5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7/data-security-with-the-cloud-computi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24052460-0F1D-BC9B-4C66-06389D83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ln w="22225">
                  <a:solidFill>
                    <a:schemeClr val="tx1"/>
                  </a:solidFill>
                  <a:miter lim="800000"/>
                </a:ln>
                <a:noFill/>
                <a:ea typeface="+mj-lt"/>
                <a:cs typeface="+mj-lt"/>
              </a:rPr>
              <a:t>Infrastructure Automation with Terraform: VPC and Networking Setup</a:t>
            </a:r>
            <a:endParaRPr lang="en-US" sz="72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717A8-2471-524B-973F-C69249BF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Objective:</a:t>
            </a:r>
            <a:r>
              <a:rPr lang="en-US" sz="1600">
                <a:solidFill>
                  <a:schemeClr val="tx2"/>
                </a:solidFill>
              </a:rPr>
              <a:t> Build and manage a cloud infrastructure (VPC, Subnets, Route Tables, S3 Endpoints).</a:t>
            </a:r>
            <a:br>
              <a:rPr lang="en-US" sz="1600" dirty="0"/>
            </a:br>
            <a:endParaRPr lang="en-US" sz="1600">
              <a:solidFill>
                <a:schemeClr val="tx2"/>
              </a:solidFill>
            </a:endParaRPr>
          </a:p>
          <a:p>
            <a:pPr marL="285750" indent="-285750"/>
            <a:r>
              <a:rPr lang="en-US" sz="1600">
                <a:solidFill>
                  <a:schemeClr val="tx2"/>
                </a:solidFill>
              </a:rPr>
              <a:t>Automate tasks with Infrastructure as Code (</a:t>
            </a:r>
            <a:r>
              <a:rPr lang="en-US" sz="1600" err="1">
                <a:solidFill>
                  <a:schemeClr val="tx2"/>
                </a:solidFill>
              </a:rPr>
              <a:t>IaC</a:t>
            </a:r>
            <a:r>
              <a:rPr lang="en-US" sz="1600">
                <a:solidFill>
                  <a:schemeClr val="tx2"/>
                </a:solidFill>
              </a:rPr>
              <a:t>).</a:t>
            </a:r>
          </a:p>
          <a:p>
            <a:pPr marL="285750" indent="-285750"/>
            <a:r>
              <a:rPr lang="en-US" sz="1600">
                <a:solidFill>
                  <a:schemeClr val="tx2"/>
                </a:solidFill>
              </a:rPr>
              <a:t>Securely route traffic within a private and public network.</a:t>
            </a:r>
            <a:br>
              <a:rPr lang="en-US" sz="1600" dirty="0"/>
            </a:br>
            <a:endParaRPr lang="en-US" sz="1600">
              <a:solidFill>
                <a:schemeClr val="tx2"/>
              </a:solidFill>
            </a:endParaRPr>
          </a:p>
          <a:p>
            <a:r>
              <a:rPr lang="en-US" sz="1600" b="1">
                <a:solidFill>
                  <a:schemeClr val="tx2"/>
                </a:solidFill>
              </a:rPr>
              <a:t>Tools Used:</a:t>
            </a:r>
            <a:r>
              <a:rPr lang="en-US" sz="1600">
                <a:solidFill>
                  <a:schemeClr val="tx2"/>
                </a:solidFill>
              </a:rPr>
              <a:t> Terraform, AWS (VPC, EC2, S3, Route Tables).</a:t>
            </a:r>
          </a:p>
        </p:txBody>
      </p:sp>
      <p:pic>
        <p:nvPicPr>
          <p:cNvPr id="3" name="Picture 2" descr="A cloud computing diagram with icons&#10;&#10;Description automatically generated">
            <a:extLst>
              <a:ext uri="{FF2B5EF4-FFF2-40B4-BE49-F238E27FC236}">
                <a16:creationId xmlns:a16="http://schemas.microsoft.com/office/drawing/2014/main" id="{E3732008-FC07-58DD-CCD4-21E8CAB7D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937" b="1301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794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BDB19-DADD-00C0-D6B8-C54F36CD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 Diagram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4A5C2E-9852-EE54-830F-12E8A8A3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5C976D52-4852-FBB9-9E7A-223E937F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" y="2012918"/>
            <a:ext cx="8083084" cy="463603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29BBFB-48B4-D602-C1F7-CA2D65ED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59633"/>
            <a:ext cx="5207000" cy="1724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2D5C2B-B10B-7163-D3C2-E9E3AC2B228F}"/>
                  </a:ext>
                </a:extLst>
              </p14:cNvPr>
              <p14:cNvContentPartPr/>
              <p14:nvPr/>
            </p14:nvContentPartPr>
            <p14:xfrm>
              <a:off x="1511622" y="5110480"/>
              <a:ext cx="22537" cy="13893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2D5C2B-B10B-7163-D3C2-E9E3AC2B22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015" y="5092889"/>
                <a:ext cx="57399" cy="174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F6D62E-813C-38D8-BB9A-95608454F5A1}"/>
                  </a:ext>
                </a:extLst>
              </p14:cNvPr>
              <p14:cNvContentPartPr/>
              <p14:nvPr/>
            </p14:nvContentPartPr>
            <p14:xfrm>
              <a:off x="1534160" y="5061269"/>
              <a:ext cx="173228" cy="172031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F6D62E-813C-38D8-BB9A-95608454F5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6550" y="5043671"/>
                <a:ext cx="208808" cy="20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54E534-A496-CD00-43D7-CCCDE4DDB0C7}"/>
                  </a:ext>
                </a:extLst>
              </p14:cNvPr>
              <p14:cNvContentPartPr/>
              <p14:nvPr/>
            </p14:nvContentPartPr>
            <p14:xfrm>
              <a:off x="1742960" y="5100320"/>
              <a:ext cx="55359" cy="16530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54E534-A496-CD00-43D7-CCCDE4DDB0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5459" y="5082352"/>
                <a:ext cx="90717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FE4493-DC1B-7EFF-EEC6-36C7E0AC4750}"/>
                  </a:ext>
                </a:extLst>
              </p14:cNvPr>
              <p14:cNvContentPartPr/>
              <p14:nvPr/>
            </p14:nvContentPartPr>
            <p14:xfrm>
              <a:off x="1798320" y="5110480"/>
              <a:ext cx="67766" cy="11537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FE4493-DC1B-7EFF-EEC6-36C7E0AC47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0751" y="5092868"/>
                <a:ext cx="103262" cy="15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8656A-E15A-98E9-7A5D-03F4537C8372}"/>
                  </a:ext>
                </a:extLst>
              </p14:cNvPr>
              <p14:cNvContentPartPr/>
              <p14:nvPr/>
            </p14:nvContentPartPr>
            <p14:xfrm>
              <a:off x="1757679" y="5187735"/>
              <a:ext cx="54485" cy="1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8656A-E15A-98E9-7A5D-03F4537C83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0115" y="5146248"/>
                <a:ext cx="89972" cy="93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9D4B02-DD11-52C7-28AC-01146D03CFAB}"/>
                  </a:ext>
                </a:extLst>
              </p14:cNvPr>
              <p14:cNvContentPartPr/>
              <p14:nvPr/>
            </p14:nvContentPartPr>
            <p14:xfrm>
              <a:off x="1967015" y="5080000"/>
              <a:ext cx="10160" cy="175456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9D4B02-DD11-52C7-28AC-01146D03CF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4682" y="5062023"/>
                <a:ext cx="93980" cy="211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793A83-7891-5CBC-1DB6-38F4C777F058}"/>
                  </a:ext>
                </a:extLst>
              </p14:cNvPr>
              <p14:cNvContentPartPr/>
              <p14:nvPr/>
            </p14:nvContentPartPr>
            <p14:xfrm>
              <a:off x="1889760" y="5079557"/>
              <a:ext cx="140992" cy="1060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793A83-7891-5CBC-1DB6-38F4C777F0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72181" y="5061887"/>
                <a:ext cx="176509" cy="45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FE1F48-92DA-CFAB-9B46-FE451808B41D}"/>
                  </a:ext>
                </a:extLst>
              </p14:cNvPr>
              <p14:cNvContentPartPr/>
              <p14:nvPr/>
            </p14:nvContentPartPr>
            <p14:xfrm>
              <a:off x="2255519" y="4703090"/>
              <a:ext cx="1798947" cy="6516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FE1F48-92DA-CFAB-9B46-FE451808B4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7522" y="4685458"/>
                <a:ext cx="1834580" cy="687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3FF3FC-67DF-18B0-96A9-53276B575E74}"/>
                  </a:ext>
                </a:extLst>
              </p14:cNvPr>
              <p14:cNvContentPartPr/>
              <p14:nvPr/>
            </p14:nvContentPartPr>
            <p14:xfrm>
              <a:off x="2286000" y="4723707"/>
              <a:ext cx="3921022" cy="73264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3FF3FC-67DF-18B0-96A9-53276B575E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8362" y="4705715"/>
                <a:ext cx="3956658" cy="7682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9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6909FE-9B78-DE7E-C296-D59C9864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464" b="1232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A4B3E-589C-E298-3549-17E1FDD4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Terraform Workflow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E0608A8-4748-FE13-B904-E0371430F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40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33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4F15-D28B-8354-3EE7-B590E887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/>
              <a:t>2. Apply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The </a:t>
            </a:r>
            <a:r>
              <a:rPr lang="en-US" sz="1400">
                <a:latin typeface="Consolas"/>
              </a:rPr>
              <a:t>terraform apply</a:t>
            </a:r>
            <a:r>
              <a:rPr lang="en-US" sz="1400">
                <a:ea typeface="+mn-lt"/>
                <a:cs typeface="+mn-lt"/>
              </a:rPr>
              <a:t> command is used to execute the plan and provision the specified resources in your cloud environment.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Purpose: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To implement the changes previewed in </a:t>
            </a:r>
            <a:r>
              <a:rPr lang="en-US" sz="1400">
                <a:latin typeface="Consolas"/>
              </a:rPr>
              <a:t>terraform plan</a:t>
            </a:r>
            <a:r>
              <a:rPr lang="en-US" sz="1400">
                <a:ea typeface="+mn-lt"/>
                <a:cs typeface="+mn-lt"/>
              </a:rPr>
              <a:t> and create or update resources as defined in the configuration.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Usage in My Project: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Once satisfied with the </a:t>
            </a:r>
            <a:r>
              <a:rPr lang="en-US" sz="1400">
                <a:latin typeface="Consolas"/>
              </a:rPr>
              <a:t>terraform plan</a:t>
            </a:r>
            <a:r>
              <a:rPr lang="en-US" sz="1400">
                <a:ea typeface="+mn-lt"/>
                <a:cs typeface="+mn-lt"/>
              </a:rPr>
              <a:t> output, I used </a:t>
            </a:r>
            <a:r>
              <a:rPr lang="en-US" sz="1400">
                <a:latin typeface="Consolas"/>
              </a:rPr>
              <a:t>terraform apply</a:t>
            </a:r>
            <a:r>
              <a:rPr lang="en-US" sz="1400">
                <a:ea typeface="+mn-lt"/>
                <a:cs typeface="+mn-lt"/>
              </a:rPr>
              <a:t> to deploy the infrastructure.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Example Workflow:</a:t>
            </a:r>
            <a:endParaRPr lang="en-US" sz="1400"/>
          </a:p>
          <a:p>
            <a:pPr lvl="2"/>
            <a:r>
              <a:rPr lang="en-US" sz="1400">
                <a:ea typeface="+mn-lt"/>
                <a:cs typeface="+mn-lt"/>
              </a:rPr>
              <a:t>Ran </a:t>
            </a:r>
            <a:r>
              <a:rPr lang="en-US" sz="1400">
                <a:latin typeface="Consolas"/>
              </a:rPr>
              <a:t>terraform apply</a:t>
            </a:r>
            <a:r>
              <a:rPr lang="en-US" sz="1400">
                <a:ea typeface="+mn-lt"/>
                <a:cs typeface="+mn-lt"/>
              </a:rPr>
              <a:t> and reviewed the execution plan.</a:t>
            </a:r>
            <a:endParaRPr lang="en-US" sz="1400"/>
          </a:p>
          <a:p>
            <a:pPr lvl="2"/>
            <a:r>
              <a:rPr lang="en-US" sz="1400">
                <a:ea typeface="+mn-lt"/>
                <a:cs typeface="+mn-lt"/>
              </a:rPr>
              <a:t>Confirmed the action (typed "yes").</a:t>
            </a:r>
            <a:endParaRPr lang="en-US" sz="1400"/>
          </a:p>
          <a:p>
            <a:pPr lvl="2"/>
            <a:r>
              <a:rPr lang="en-US" sz="1400">
                <a:ea typeface="+mn-lt"/>
                <a:cs typeface="+mn-lt"/>
              </a:rPr>
              <a:t>OUTPUT::aws_vpc.main: Creation complete after 2s [id=vpc-0abc123456789def] aws_subnet.public: Creation complete after 1s [id=subnet-0xyz789456123abc</a:t>
            </a:r>
            <a:endParaRPr lang="en-US" sz="1400"/>
          </a:p>
          <a:p>
            <a:pPr lvl="2"/>
            <a:r>
              <a:rPr lang="en-US" sz="1400">
                <a:ea typeface="+mn-lt"/>
                <a:cs typeface="+mn-lt"/>
              </a:rPr>
              <a:t>Verified the resources in the AWS Management Console to ensure everything was set up as intended.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090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4568B-FE3C-1083-820D-853C20C6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State Management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FA24-C761-504D-8B78-70066DBC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Terraform uses state files (</a:t>
            </a:r>
            <a:r>
              <a:rPr lang="en-US" sz="1700">
                <a:latin typeface="Consolas"/>
              </a:rPr>
              <a:t>terraform.tfstate</a:t>
            </a:r>
            <a:r>
              <a:rPr lang="en-US" sz="1700">
                <a:ea typeface="+mn-lt"/>
                <a:cs typeface="+mn-lt"/>
              </a:rPr>
              <a:t>) to keep track of the current state of infrastructure.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Purpose: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To map your configuration to the real-world infrastructure.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Enable Terraform to identify which resources to add, modify, or destroy.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Usage in My Project: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The state file was automatically created and updated during </a:t>
            </a:r>
            <a:r>
              <a:rPr lang="en-US" sz="1700">
                <a:latin typeface="Consolas"/>
              </a:rPr>
              <a:t>terraform apply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I used </a:t>
            </a:r>
            <a:r>
              <a:rPr lang="en-US" sz="1700">
                <a:latin typeface="Consolas"/>
              </a:rPr>
              <a:t>terraform show</a:t>
            </a:r>
            <a:r>
              <a:rPr lang="en-US" sz="1700">
                <a:ea typeface="+mn-lt"/>
                <a:cs typeface="+mn-lt"/>
              </a:rPr>
              <a:t> to inspect the state and ensure it reflected the actual setup.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To avoid issues:</a:t>
            </a:r>
            <a:endParaRPr lang="en-US" sz="1700"/>
          </a:p>
          <a:p>
            <a:pPr lvl="2"/>
            <a:r>
              <a:rPr lang="en-US" sz="1700">
                <a:ea typeface="+mn-lt"/>
                <a:cs typeface="+mn-lt"/>
              </a:rPr>
              <a:t>Backed up the state file periodically.</a:t>
            </a:r>
            <a:endParaRPr lang="en-US" sz="1700"/>
          </a:p>
          <a:p>
            <a:pPr lvl="2"/>
            <a:r>
              <a:rPr lang="en-US" sz="1700">
                <a:ea typeface="+mn-lt"/>
                <a:cs typeface="+mn-lt"/>
              </a:rPr>
              <a:t>Used remote state storage (e.g., AWS S3) for collaboration and versioning in team environments.</a:t>
            </a:r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23658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1766-D37F-46A2-1069-7C34EB7D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Implementation Challenges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6B45-5BCA-A623-B9A0-677BB1EB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/>
              <a:t>Errors Encountered</a:t>
            </a:r>
            <a:endParaRPr lang="en-US" sz="2200"/>
          </a:p>
          <a:p>
            <a:r>
              <a:rPr lang="en-US" sz="2200" b="1"/>
              <a:t>1. "Unclosed Configuration Block"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Issue: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This error occurred due to a missing closing brace (</a:t>
            </a:r>
            <a:r>
              <a:rPr lang="en-US" sz="2200">
                <a:latin typeface="Consolas"/>
              </a:rPr>
              <a:t>}</a:t>
            </a:r>
            <a:r>
              <a:rPr lang="en-US" sz="2200">
                <a:ea typeface="+mn-lt"/>
                <a:cs typeface="+mn-lt"/>
              </a:rPr>
              <a:t>) in one of the resource definitions, which caused Terraform to misinterpret the configuration block structure.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Resolution: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Carefully reviewed the error message and pinpointed the line causing the issue.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Added the missing brace, ensuring proper indentation for clarity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4483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07841-F196-6877-B386-47C63861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Misconfigured </a:t>
            </a:r>
            <a:r>
              <a:rPr lang="en-US" sz="4000">
                <a:solidFill>
                  <a:schemeClr val="bg1"/>
                </a:solidFill>
                <a:latin typeface="Consolas"/>
              </a:rPr>
              <a:t>aws_route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78F5-D448-B6DE-E3F6-0A607B2E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Issue:</a:t>
            </a:r>
          </a:p>
          <a:p>
            <a:r>
              <a:rPr lang="en-US" sz="2400">
                <a:ea typeface="+mn-lt"/>
                <a:cs typeface="+mn-lt"/>
              </a:rPr>
              <a:t>Initially, the </a:t>
            </a:r>
            <a:r>
              <a:rPr lang="en-US" sz="2400">
                <a:latin typeface="Consolas"/>
              </a:rPr>
              <a:t>aws_route</a:t>
            </a:r>
            <a:r>
              <a:rPr lang="en-US" sz="2400">
                <a:ea typeface="+mn-lt"/>
                <a:cs typeface="+mn-lt"/>
              </a:rPr>
              <a:t> resource used a combination of </a:t>
            </a:r>
            <a:r>
              <a:rPr lang="en-US" sz="2400">
                <a:latin typeface="Consolas"/>
              </a:rPr>
              <a:t>vpc_endpoint_id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>
                <a:latin typeface="Consolas"/>
              </a:rPr>
              <a:t>destination_cidr_block</a:t>
            </a:r>
            <a:r>
              <a:rPr lang="en-US" sz="2400">
                <a:ea typeface="+mn-lt"/>
                <a:cs typeface="+mn-lt"/>
              </a:rPr>
              <a:t>, which are mutually exclusive.</a:t>
            </a:r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20F37E-B89B-4944-3064-B915824C284C}"/>
                  </a:ext>
                </a:extLst>
              </p14:cNvPr>
              <p14:cNvContentPartPr/>
              <p14:nvPr/>
            </p14:nvContentPartPr>
            <p14:xfrm>
              <a:off x="5648960" y="3616960"/>
              <a:ext cx="10160" cy="1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20F37E-B89B-4944-3064-B915824C28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0960" y="310896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9342E2-1C51-0A53-40A9-335516AE6BD5}"/>
                  </a:ext>
                </a:extLst>
              </p14:cNvPr>
              <p14:cNvContentPartPr/>
              <p14:nvPr/>
            </p14:nvContentPartPr>
            <p14:xfrm>
              <a:off x="6370319" y="3698240"/>
              <a:ext cx="10160" cy="1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9342E2-1C51-0A53-40A9-335516AE6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479" y="3200400"/>
                <a:ext cx="1016000" cy="1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4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Infrastructure Automation with Terraform: VPC and Networking Setup</vt:lpstr>
      <vt:lpstr>Objective: Build and manage a cloud infrastructure (VPC, Subnets, Route Tables, S3 Endpoints).  Automate tasks with Infrastructure as Code (IaC). Securely route traffic within a private and public network.  Tools Used: Terraform, AWS (VPC, EC2, S3, Route Tables).</vt:lpstr>
      <vt:lpstr>Architecture Diagram</vt:lpstr>
      <vt:lpstr>Terraform Workflow</vt:lpstr>
      <vt:lpstr>PowerPoint Presentation</vt:lpstr>
      <vt:lpstr>State Management</vt:lpstr>
      <vt:lpstr>Implementation Challenges</vt:lpstr>
      <vt:lpstr>Misconfigured aws_route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</cp:revision>
  <dcterms:created xsi:type="dcterms:W3CDTF">2024-11-27T13:55:36Z</dcterms:created>
  <dcterms:modified xsi:type="dcterms:W3CDTF">2024-12-01T14:29:10Z</dcterms:modified>
</cp:coreProperties>
</file>