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sldIdLst>
    <p:sldId id="256" r:id="rId2"/>
    <p:sldId id="257" r:id="rId3"/>
    <p:sldId id="258" r:id="rId4"/>
    <p:sldId id="259" r:id="rId5"/>
    <p:sldId id="261" r:id="rId6"/>
    <p:sldId id="268"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2/21/2023</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45367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76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173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76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7884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112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61961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543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261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66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9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52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7870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960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442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388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603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2/21/2023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30358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4851-6241-315F-0ECC-533BB3049189}"/>
              </a:ext>
            </a:extLst>
          </p:cNvPr>
          <p:cNvSpPr>
            <a:spLocks noGrp="1"/>
          </p:cNvSpPr>
          <p:nvPr>
            <p:ph type="ctrTitle"/>
          </p:nvPr>
        </p:nvSpPr>
        <p:spPr>
          <a:xfrm>
            <a:off x="1024326" y="751352"/>
            <a:ext cx="8825658" cy="2677648"/>
          </a:xfrm>
        </p:spPr>
        <p:txBody>
          <a:bodyPr/>
          <a:lstStyle/>
          <a:p>
            <a:r>
              <a:rPr lang="en-IN" dirty="0"/>
              <a:t>Telecom Churn </a:t>
            </a:r>
            <a:br>
              <a:rPr lang="en-IN" dirty="0"/>
            </a:br>
            <a:r>
              <a:rPr lang="en-IN" dirty="0"/>
              <a:t>CASE STUDY</a:t>
            </a:r>
          </a:p>
        </p:txBody>
      </p:sp>
      <p:sp>
        <p:nvSpPr>
          <p:cNvPr id="3" name="Subtitle 2">
            <a:extLst>
              <a:ext uri="{FF2B5EF4-FFF2-40B4-BE49-F238E27FC236}">
                <a16:creationId xmlns:a16="http://schemas.microsoft.com/office/drawing/2014/main" id="{95DB39F4-EECD-C714-39AB-66C9BE35312C}"/>
              </a:ext>
            </a:extLst>
          </p:cNvPr>
          <p:cNvSpPr>
            <a:spLocks noGrp="1"/>
          </p:cNvSpPr>
          <p:nvPr>
            <p:ph type="subTitle" idx="1"/>
          </p:nvPr>
        </p:nvSpPr>
        <p:spPr>
          <a:xfrm>
            <a:off x="1024326" y="4310849"/>
            <a:ext cx="8825658" cy="861420"/>
          </a:xfrm>
        </p:spPr>
        <p:txBody>
          <a:bodyPr>
            <a:normAutofit/>
          </a:bodyPr>
          <a:lstStyle/>
          <a:p>
            <a:r>
              <a:rPr lang="en-IN" dirty="0"/>
              <a:t> By ANURAG AGARWAL ONLY</a:t>
            </a:r>
          </a:p>
          <a:p>
            <a:endParaRPr lang="en-IN" dirty="0"/>
          </a:p>
          <a:p>
            <a:endParaRPr lang="en-IN" dirty="0"/>
          </a:p>
          <a:p>
            <a:endParaRPr lang="en-IN" dirty="0"/>
          </a:p>
        </p:txBody>
      </p:sp>
    </p:spTree>
    <p:extLst>
      <p:ext uri="{BB962C8B-B14F-4D97-AF65-F5344CB8AC3E}">
        <p14:creationId xmlns:p14="http://schemas.microsoft.com/office/powerpoint/2010/main" val="2362566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F653-6966-B178-D061-81F1D914BF17}"/>
              </a:ext>
            </a:extLst>
          </p:cNvPr>
          <p:cNvSpPr>
            <a:spLocks noGrp="1"/>
          </p:cNvSpPr>
          <p:nvPr>
            <p:ph type="title"/>
          </p:nvPr>
        </p:nvSpPr>
        <p:spPr/>
        <p:txBody>
          <a:bodyPr/>
          <a:lstStyle/>
          <a:p>
            <a:r>
              <a:rPr lang="en-US" dirty="0"/>
              <a:t>Final Model</a:t>
            </a:r>
            <a:endParaRPr lang="en-IN" dirty="0"/>
          </a:p>
        </p:txBody>
      </p:sp>
      <p:sp>
        <p:nvSpPr>
          <p:cNvPr id="4" name="TextBox 3">
            <a:extLst>
              <a:ext uri="{FF2B5EF4-FFF2-40B4-BE49-F238E27FC236}">
                <a16:creationId xmlns:a16="http://schemas.microsoft.com/office/drawing/2014/main" id="{54631918-7A44-738E-5347-38D51A49CC97}"/>
              </a:ext>
            </a:extLst>
          </p:cNvPr>
          <p:cNvSpPr txBox="1"/>
          <p:nvPr/>
        </p:nvSpPr>
        <p:spPr>
          <a:xfrm>
            <a:off x="671803" y="1978089"/>
            <a:ext cx="10198361" cy="5206554"/>
          </a:xfrm>
          <a:prstGeom prst="rect">
            <a:avLst/>
          </a:prstGeom>
          <a:noFill/>
        </p:spPr>
        <p:txBody>
          <a:bodyPr wrap="square">
            <a:spAutoFit/>
          </a:bodyPr>
          <a:lstStyle/>
          <a:p>
            <a:pPr algn="just">
              <a:spcBef>
                <a:spcPts val="1000"/>
              </a:spcBef>
              <a:buClr>
                <a:schemeClr val="accent1"/>
              </a:buClr>
              <a:buSzPct val="80000"/>
            </a:pPr>
            <a:endParaRPr lang="en-US" sz="1600" dirty="0">
              <a:solidFill>
                <a:srgbClr val="091E42"/>
              </a:solidFill>
              <a:latin typeface="freight-text-pro"/>
            </a:endParaRP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 Variables   | Coefficients |</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|loc_ic_mou_8|-3.3287|</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|og_others_7|-2.4711|</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|ic_others_8|-1.5131|</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|isd_og_mou_8|-1.3811|</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a:t>
            </a:r>
            <a:r>
              <a:rPr lang="en-US" sz="1600" dirty="0" err="1">
                <a:solidFill>
                  <a:srgbClr val="091E42"/>
                </a:solidFill>
                <a:latin typeface="freight-text-pro"/>
              </a:rPr>
              <a:t>decrease_vbc_action</a:t>
            </a:r>
            <a:r>
              <a:rPr lang="en-US" sz="1600" dirty="0">
                <a:solidFill>
                  <a:srgbClr val="091E42"/>
                </a:solidFill>
                <a:latin typeface="freight-text-pro"/>
              </a:rPr>
              <a:t>|-1.3293|</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|monthly_3g_8|-1.0943|</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|std_ic_t2f_mou_8|-0.9503|</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|monthly_2g_8|-0.9279|</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|loc_ic_t2f_mou_8|-0.7102|</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|roam_og_mou_8|0.7135|</a:t>
            </a:r>
          </a:p>
          <a:p>
            <a:pPr marL="342900" indent="-342900" algn="just">
              <a:spcBef>
                <a:spcPts val="1000"/>
              </a:spcBef>
              <a:buClr>
                <a:schemeClr val="accent1"/>
              </a:buClr>
              <a:buSzPct val="80000"/>
              <a:buFont typeface="Wingdings 3" charset="2"/>
              <a:buChar char=""/>
            </a:pPr>
            <a:endParaRPr lang="en-US" sz="1600" dirty="0">
              <a:solidFill>
                <a:srgbClr val="091E42"/>
              </a:solidFill>
              <a:latin typeface="freight-text-pro"/>
            </a:endParaRPr>
          </a:p>
          <a:p>
            <a:pPr marL="342900" indent="-342900" algn="just">
              <a:spcBef>
                <a:spcPts val="1000"/>
              </a:spcBef>
              <a:buClr>
                <a:schemeClr val="accent1"/>
              </a:buClr>
              <a:buSzPct val="80000"/>
              <a:buFont typeface="Wingdings 3" charset="2"/>
              <a:buChar char=""/>
            </a:pPr>
            <a:endParaRPr lang="en-US" sz="1600" dirty="0">
              <a:solidFill>
                <a:srgbClr val="091E42"/>
              </a:solidFill>
              <a:latin typeface="freight-text-pro"/>
            </a:endParaRPr>
          </a:p>
        </p:txBody>
      </p:sp>
    </p:spTree>
    <p:extLst>
      <p:ext uri="{BB962C8B-B14F-4D97-AF65-F5344CB8AC3E}">
        <p14:creationId xmlns:p14="http://schemas.microsoft.com/office/powerpoint/2010/main" val="131363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532A-7B26-C32B-9333-4F1DDA4A50D5}"/>
              </a:ext>
            </a:extLst>
          </p:cNvPr>
          <p:cNvSpPr>
            <a:spLocks noGrp="1"/>
          </p:cNvSpPr>
          <p:nvPr>
            <p:ph type="title"/>
          </p:nvPr>
        </p:nvSpPr>
        <p:spPr/>
        <p:txBody>
          <a:bodyPr/>
          <a:lstStyle/>
          <a:p>
            <a:r>
              <a:rPr lang="en-IN" dirty="0"/>
              <a:t>RECOMMENDATIONS</a:t>
            </a:r>
          </a:p>
        </p:txBody>
      </p:sp>
      <p:sp>
        <p:nvSpPr>
          <p:cNvPr id="4" name="TextBox 3">
            <a:extLst>
              <a:ext uri="{FF2B5EF4-FFF2-40B4-BE49-F238E27FC236}">
                <a16:creationId xmlns:a16="http://schemas.microsoft.com/office/drawing/2014/main" id="{3DADAEDF-89F0-35B0-CAE7-972EC66C2618}"/>
              </a:ext>
            </a:extLst>
          </p:cNvPr>
          <p:cNvSpPr txBox="1"/>
          <p:nvPr/>
        </p:nvSpPr>
        <p:spPr>
          <a:xfrm>
            <a:off x="177282" y="2143191"/>
            <a:ext cx="11849877" cy="4565352"/>
          </a:xfrm>
          <a:prstGeom prst="rect">
            <a:avLst/>
          </a:prstGeom>
          <a:noFill/>
        </p:spPr>
        <p:txBody>
          <a:bodyPr wrap="square" rtlCol="0">
            <a:spAutoFit/>
          </a:bodyPr>
          <a:lstStyle/>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We can see most of the top variables have negative coefficients. That means, the variables are inversely correlated with the churn probability.</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1. Target the customers, whose minutes of usage of the incoming local calls and outgoing ISD calls are less in the action phase (mostly in the month of August).</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2. Target the customers, whose outgoing others charge in July and incoming others on August are less.</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3. Also, the customers having value based cost in the action phase increased are more likely to churn than the other customers. Hence, these customers may be a good target to provide offer.</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4. Customers, whose monthly 3G recharge in August is more, are likely to be churned. </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5. Customers having decreasing STD incoming minutes of usage for operators T to fixed lines of T for the month of August are more likely to churn.</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6. Customers decreasing monthly 2g usage for August are most probable to churn.</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7. Customers having decreasing incoming minutes of usage for operators T to fixed lines of T for August are more likely to churn.</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8. roam_og_mou_8 variables have positive coefficients (0.7135). That means for the customers, whose roaming outgoing minutes of usage is increasing are more likely to churn.</a:t>
            </a:r>
            <a:endParaRPr lang="en-IN" sz="1600" dirty="0">
              <a:solidFill>
                <a:srgbClr val="091E42"/>
              </a:solidFill>
              <a:latin typeface="freight-text-pro"/>
            </a:endParaRPr>
          </a:p>
        </p:txBody>
      </p:sp>
    </p:spTree>
    <p:extLst>
      <p:ext uri="{BB962C8B-B14F-4D97-AF65-F5344CB8AC3E}">
        <p14:creationId xmlns:p14="http://schemas.microsoft.com/office/powerpoint/2010/main" val="3439368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C80E-F1CA-DB00-8785-8C858092F453}"/>
              </a:ext>
            </a:extLst>
          </p:cNvPr>
          <p:cNvSpPr>
            <a:spLocks noGrp="1"/>
          </p:cNvSpPr>
          <p:nvPr>
            <p:ph type="title"/>
          </p:nvPr>
        </p:nvSpPr>
        <p:spPr/>
        <p:txBody>
          <a:bodyPr/>
          <a:lstStyle/>
          <a:p>
            <a:r>
              <a:rPr lang="en-IN" dirty="0"/>
              <a:t>Business Problem Overview</a:t>
            </a:r>
          </a:p>
        </p:txBody>
      </p:sp>
      <p:sp>
        <p:nvSpPr>
          <p:cNvPr id="3" name="Content Placeholder 2">
            <a:extLst>
              <a:ext uri="{FF2B5EF4-FFF2-40B4-BE49-F238E27FC236}">
                <a16:creationId xmlns:a16="http://schemas.microsoft.com/office/drawing/2014/main" id="{E21B3851-4A23-2C5A-6092-34CCAC5C05EA}"/>
              </a:ext>
            </a:extLst>
          </p:cNvPr>
          <p:cNvSpPr>
            <a:spLocks noGrp="1"/>
          </p:cNvSpPr>
          <p:nvPr>
            <p:ph idx="1"/>
          </p:nvPr>
        </p:nvSpPr>
        <p:spPr>
          <a:xfrm>
            <a:off x="412636" y="2444620"/>
            <a:ext cx="11306614" cy="4236098"/>
          </a:xfrm>
        </p:spPr>
        <p:txBody>
          <a:bodyPr>
            <a:normAutofit/>
          </a:bodyPr>
          <a:lstStyle/>
          <a:p>
            <a:pPr algn="just"/>
            <a:r>
              <a:rPr lang="en-US" sz="1600" b="0" i="0" dirty="0">
                <a:solidFill>
                  <a:srgbClr val="091E42"/>
                </a:solidFill>
                <a:effectLst/>
                <a:latin typeface="freight-text-pro"/>
              </a:rPr>
              <a:t>In the telecom industry, customers are able to choose from multiple service providers and actively switch from one operator to another. </a:t>
            </a:r>
            <a:endParaRPr lang="en-US" sz="1600" dirty="0">
              <a:solidFill>
                <a:srgbClr val="091E42"/>
              </a:solidFill>
              <a:latin typeface="freight-text-pro"/>
            </a:endParaRPr>
          </a:p>
          <a:p>
            <a:pPr algn="just"/>
            <a:r>
              <a:rPr lang="en-US" sz="1600" b="0" i="0" dirty="0">
                <a:solidFill>
                  <a:srgbClr val="091E42"/>
                </a:solidFill>
                <a:effectLst/>
                <a:latin typeface="freight-text-pro"/>
              </a:rPr>
              <a:t>telecommunications industry experiences an average of 15-25% annual churn rate. Given the fact that it costs 5-10 times more to acquire a new customer than to retain an existing one, customer retention has now become even more important than customer acquisition.</a:t>
            </a:r>
          </a:p>
          <a:p>
            <a:pPr algn="just"/>
            <a:r>
              <a:rPr lang="en-US" sz="1600" b="0" i="0" dirty="0">
                <a:solidFill>
                  <a:srgbClr val="091E42"/>
                </a:solidFill>
                <a:effectLst/>
                <a:latin typeface="freight-text-pro"/>
              </a:rPr>
              <a:t>For many incumbent operators, retaining high profitable customers is the number one business goal. To reduce customer churn, telecom companies need to predict which customers are at high risk of churn.</a:t>
            </a:r>
          </a:p>
          <a:p>
            <a:pPr algn="just"/>
            <a:r>
              <a:rPr lang="en-US" sz="1600" b="0" i="0" dirty="0">
                <a:solidFill>
                  <a:srgbClr val="091E42"/>
                </a:solidFill>
                <a:effectLst/>
                <a:latin typeface="freight-text-pro"/>
              </a:rPr>
              <a:t>In this project , will analyze customer-level data of a leading telecom firm, build predictive models to identify customers at high risk of churn and identify the main indicators of churn.</a:t>
            </a:r>
            <a:endParaRPr lang="en-IN" sz="1600" dirty="0"/>
          </a:p>
        </p:txBody>
      </p:sp>
    </p:spTree>
    <p:extLst>
      <p:ext uri="{BB962C8B-B14F-4D97-AF65-F5344CB8AC3E}">
        <p14:creationId xmlns:p14="http://schemas.microsoft.com/office/powerpoint/2010/main" val="231014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A2BEF-B58B-657C-0187-3A659F872FE3}"/>
              </a:ext>
            </a:extLst>
          </p:cNvPr>
          <p:cNvSpPr>
            <a:spLocks noGrp="1"/>
          </p:cNvSpPr>
          <p:nvPr>
            <p:ph idx="1"/>
          </p:nvPr>
        </p:nvSpPr>
        <p:spPr>
          <a:xfrm>
            <a:off x="416129" y="2528855"/>
            <a:ext cx="11275128" cy="4002574"/>
          </a:xfrm>
        </p:spPr>
        <p:txBody>
          <a:bodyPr>
            <a:normAutofit/>
          </a:bodyPr>
          <a:lstStyle/>
          <a:p>
            <a:pPr algn="just"/>
            <a:r>
              <a:rPr lang="en-US" sz="1600" b="0" i="0" dirty="0">
                <a:solidFill>
                  <a:srgbClr val="091E42"/>
                </a:solidFill>
                <a:effectLst/>
                <a:latin typeface="freight-text-pro"/>
              </a:rPr>
              <a:t>to predict the churn in the last (i.e. the ninth) month using the data (features) from the first three months. To do this task well, understanding the typical customer behavior during churn will be helpful.</a:t>
            </a:r>
          </a:p>
          <a:p>
            <a:pPr algn="just"/>
            <a:r>
              <a:rPr lang="en-US" sz="1600" b="0" i="0" dirty="0">
                <a:solidFill>
                  <a:srgbClr val="091E42"/>
                </a:solidFill>
                <a:effectLst/>
                <a:latin typeface="freight-text-pro"/>
              </a:rPr>
              <a:t>This business problem is focused on reducing customer churn in the telecom industry. </a:t>
            </a:r>
          </a:p>
          <a:p>
            <a:pPr algn="just"/>
            <a:r>
              <a:rPr lang="en-US" sz="1600" b="0" i="0" dirty="0">
                <a:solidFill>
                  <a:srgbClr val="091E42"/>
                </a:solidFill>
                <a:effectLst/>
                <a:latin typeface="freight-text-pro"/>
              </a:rPr>
              <a:t>Churn is defined as the act of a customer leaving a particular service provider and switching to a competitor. </a:t>
            </a:r>
          </a:p>
          <a:p>
            <a:pPr algn="just"/>
            <a:r>
              <a:rPr lang="en-US" sz="1600" b="0" i="0" dirty="0">
                <a:solidFill>
                  <a:srgbClr val="091E42"/>
                </a:solidFill>
                <a:effectLst/>
                <a:latin typeface="freight-text-pro"/>
              </a:rPr>
              <a:t>The project will focus on high-value customers, who are defined based on a certain metric and are responsible for 80% of the revenue in the Indian and Southeast Asian markets.</a:t>
            </a:r>
          </a:p>
          <a:p>
            <a:pPr algn="just"/>
            <a:r>
              <a:rPr lang="en-US" sz="1600" b="0" i="0" dirty="0">
                <a:solidFill>
                  <a:srgbClr val="091E42"/>
                </a:solidFill>
                <a:effectLst/>
                <a:latin typeface="freight-text-pro"/>
              </a:rPr>
              <a:t> The goal is to reduce the churn of high-value customers and thereby reduce significant revenue leakage.</a:t>
            </a:r>
          </a:p>
        </p:txBody>
      </p:sp>
      <p:sp>
        <p:nvSpPr>
          <p:cNvPr id="4" name="TextBox 3">
            <a:extLst>
              <a:ext uri="{FF2B5EF4-FFF2-40B4-BE49-F238E27FC236}">
                <a16:creationId xmlns:a16="http://schemas.microsoft.com/office/drawing/2014/main" id="{BF932EC3-C7D1-1529-A5A6-AF1AA2EE44E8}"/>
              </a:ext>
            </a:extLst>
          </p:cNvPr>
          <p:cNvSpPr txBox="1"/>
          <p:nvPr/>
        </p:nvSpPr>
        <p:spPr>
          <a:xfrm>
            <a:off x="1611864" y="1046976"/>
            <a:ext cx="6097554" cy="584775"/>
          </a:xfrm>
          <a:prstGeom prst="rect">
            <a:avLst/>
          </a:prstGeom>
          <a:noFill/>
        </p:spPr>
        <p:txBody>
          <a:bodyPr wrap="square">
            <a:spAutoFit/>
          </a:bodyPr>
          <a:lstStyle/>
          <a:p>
            <a:r>
              <a:rPr lang="en-IN" sz="3200" dirty="0">
                <a:solidFill>
                  <a:schemeClr val="bg1"/>
                </a:solidFill>
              </a:rPr>
              <a:t>Business Objective</a:t>
            </a:r>
          </a:p>
        </p:txBody>
      </p:sp>
    </p:spTree>
    <p:extLst>
      <p:ext uri="{BB962C8B-B14F-4D97-AF65-F5344CB8AC3E}">
        <p14:creationId xmlns:p14="http://schemas.microsoft.com/office/powerpoint/2010/main" val="325843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DF44-DFEF-998F-3ACE-FC80AA56065B}"/>
              </a:ext>
            </a:extLst>
          </p:cNvPr>
          <p:cNvSpPr>
            <a:spLocks noGrp="1"/>
          </p:cNvSpPr>
          <p:nvPr>
            <p:ph type="title"/>
          </p:nvPr>
        </p:nvSpPr>
        <p:spPr/>
        <p:txBody>
          <a:bodyPr/>
          <a:lstStyle/>
          <a:p>
            <a:r>
              <a:rPr lang="en-US" dirty="0"/>
              <a:t>D</a:t>
            </a:r>
            <a:r>
              <a:rPr lang="en-IN" dirty="0" err="1"/>
              <a:t>ata</a:t>
            </a:r>
            <a:r>
              <a:rPr lang="en-IN" dirty="0"/>
              <a:t> Analysis &amp; Preparation Steps</a:t>
            </a:r>
          </a:p>
        </p:txBody>
      </p:sp>
      <p:sp>
        <p:nvSpPr>
          <p:cNvPr id="3" name="Content Placeholder 2">
            <a:extLst>
              <a:ext uri="{FF2B5EF4-FFF2-40B4-BE49-F238E27FC236}">
                <a16:creationId xmlns:a16="http://schemas.microsoft.com/office/drawing/2014/main" id="{0ACD9FBE-C775-31FA-4B9D-0DA84B84E0ED}"/>
              </a:ext>
            </a:extLst>
          </p:cNvPr>
          <p:cNvSpPr>
            <a:spLocks noGrp="1"/>
          </p:cNvSpPr>
          <p:nvPr>
            <p:ph idx="1"/>
          </p:nvPr>
        </p:nvSpPr>
        <p:spPr>
          <a:xfrm>
            <a:off x="435962" y="2538184"/>
            <a:ext cx="11264626" cy="4039897"/>
          </a:xfrm>
        </p:spPr>
        <p:txBody>
          <a:bodyPr>
            <a:normAutofit lnSpcReduction="10000"/>
          </a:bodyPr>
          <a:lstStyle/>
          <a:p>
            <a:pPr algn="just"/>
            <a:r>
              <a:rPr lang="en-US" sz="1600" dirty="0">
                <a:solidFill>
                  <a:srgbClr val="091E42"/>
                </a:solidFill>
                <a:latin typeface="freight-text-pro"/>
              </a:rPr>
              <a:t>Data Dictionary and Data reading &amp;  Understanding</a:t>
            </a:r>
          </a:p>
          <a:p>
            <a:pPr algn="just"/>
            <a:r>
              <a:rPr lang="en-US" sz="1600" dirty="0">
                <a:solidFill>
                  <a:srgbClr val="091E42"/>
                </a:solidFill>
                <a:latin typeface="freight-text-pro"/>
              </a:rPr>
              <a:t>Data Preparation</a:t>
            </a:r>
          </a:p>
          <a:p>
            <a:pPr marL="400050" indent="-400050" algn="just">
              <a:buFont typeface="+mj-lt"/>
              <a:buAutoNum type="romanUcPeriod"/>
            </a:pPr>
            <a:r>
              <a:rPr lang="en-US" sz="1400" dirty="0">
                <a:solidFill>
                  <a:srgbClr val="091E42"/>
                </a:solidFill>
                <a:latin typeface="freight-text-pro"/>
              </a:rPr>
              <a:t>Filter high-value customers using the 70th percentile of the average recharge amount in the first two months.</a:t>
            </a:r>
          </a:p>
          <a:p>
            <a:pPr marL="400050" indent="-400050" algn="just">
              <a:buFont typeface="+mj-lt"/>
              <a:buAutoNum type="romanUcPeriod"/>
            </a:pPr>
            <a:r>
              <a:rPr lang="en-US" sz="1400" dirty="0">
                <a:solidFill>
                  <a:srgbClr val="091E42"/>
                </a:solidFill>
                <a:latin typeface="freight-text-pro"/>
              </a:rPr>
              <a:t>Tag churners based on the usage of calls and mobile internet in the fourth month and remove all the attributes corresponding to the fourth month.</a:t>
            </a:r>
          </a:p>
          <a:p>
            <a:pPr marL="400050" indent="-400050" algn="just">
              <a:buFont typeface="+mj-lt"/>
              <a:buAutoNum type="romanUcPeriod"/>
            </a:pPr>
            <a:r>
              <a:rPr lang="en-US" sz="1400" dirty="0">
                <a:solidFill>
                  <a:srgbClr val="091E42"/>
                </a:solidFill>
                <a:latin typeface="freight-text-pro"/>
              </a:rPr>
              <a:t>- Build predictive models to predict churn and identify important predictor attributes.</a:t>
            </a:r>
          </a:p>
          <a:p>
            <a:pPr marL="400050" indent="-400050" algn="just">
              <a:buFont typeface="+mj-lt"/>
              <a:buAutoNum type="romanUcPeriod"/>
            </a:pPr>
            <a:r>
              <a:rPr lang="en-US" sz="1400" dirty="0">
                <a:solidFill>
                  <a:srgbClr val="091E42"/>
                </a:solidFill>
                <a:latin typeface="freight-text-pro"/>
              </a:rPr>
              <a:t>- Handle class imbalance by using techniques such as oversampling or under sampling.</a:t>
            </a:r>
          </a:p>
          <a:p>
            <a:pPr marL="400050" indent="-400050" algn="just">
              <a:buFont typeface="+mj-lt"/>
              <a:buAutoNum type="romanUcPeriod"/>
            </a:pPr>
            <a:r>
              <a:rPr lang="en-US" sz="1400" dirty="0">
                <a:solidFill>
                  <a:srgbClr val="091E42"/>
                </a:solidFill>
                <a:latin typeface="freight-text-pro"/>
              </a:rPr>
              <a:t>- Visualize the important predictors and recommend strategies to manage customer churn based on the observations.</a:t>
            </a:r>
          </a:p>
          <a:p>
            <a:pPr algn="just"/>
            <a:r>
              <a:rPr lang="en-US" sz="1400" dirty="0">
                <a:solidFill>
                  <a:srgbClr val="091E42"/>
                </a:solidFill>
                <a:latin typeface="freight-text-pro"/>
              </a:rPr>
              <a:t>EDA</a:t>
            </a:r>
          </a:p>
          <a:p>
            <a:pPr algn="just"/>
            <a:r>
              <a:rPr lang="en-US" sz="1400" dirty="0">
                <a:solidFill>
                  <a:srgbClr val="091E42"/>
                </a:solidFill>
                <a:latin typeface="freight-text-pro"/>
              </a:rPr>
              <a:t>Data Cleaning, Treating Missing values</a:t>
            </a:r>
          </a:p>
          <a:p>
            <a:pPr algn="just"/>
            <a:r>
              <a:rPr lang="en-US" sz="1400" dirty="0">
                <a:solidFill>
                  <a:srgbClr val="091E42"/>
                </a:solidFill>
                <a:latin typeface="freight-text-pro"/>
              </a:rPr>
              <a:t>Model Building on Test and Train data</a:t>
            </a:r>
          </a:p>
          <a:p>
            <a:pPr algn="just"/>
            <a:r>
              <a:rPr lang="en-US" sz="1400" dirty="0">
                <a:solidFill>
                  <a:srgbClr val="091E42"/>
                </a:solidFill>
                <a:latin typeface="freight-text-pro"/>
              </a:rPr>
              <a:t>Model Evaluation on Test and Train data</a:t>
            </a:r>
          </a:p>
          <a:p>
            <a:pPr algn="just"/>
            <a:r>
              <a:rPr lang="en-US" sz="1400" dirty="0">
                <a:solidFill>
                  <a:srgbClr val="091E42"/>
                </a:solidFill>
                <a:latin typeface="freight-text-pro"/>
              </a:rPr>
              <a:t>Recommendation's</a:t>
            </a:r>
          </a:p>
          <a:p>
            <a:pPr marL="0" indent="0" algn="just">
              <a:buNone/>
            </a:pPr>
            <a:endParaRPr lang="en-US" sz="1400" dirty="0">
              <a:solidFill>
                <a:srgbClr val="091E42"/>
              </a:solidFill>
              <a:latin typeface="freight-text-pro"/>
            </a:endParaRPr>
          </a:p>
          <a:p>
            <a:pPr marL="0" indent="0" algn="just">
              <a:buNone/>
            </a:pPr>
            <a:endParaRPr lang="en-US" sz="1400" dirty="0">
              <a:solidFill>
                <a:srgbClr val="091E42"/>
              </a:solidFill>
              <a:latin typeface="freight-text-pro"/>
            </a:endParaRPr>
          </a:p>
        </p:txBody>
      </p:sp>
    </p:spTree>
    <p:extLst>
      <p:ext uri="{BB962C8B-B14F-4D97-AF65-F5344CB8AC3E}">
        <p14:creationId xmlns:p14="http://schemas.microsoft.com/office/powerpoint/2010/main" val="212628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3656-5BDC-311D-1D2C-FB984D796AC8}"/>
              </a:ext>
            </a:extLst>
          </p:cNvPr>
          <p:cNvSpPr>
            <a:spLocks noGrp="1"/>
          </p:cNvSpPr>
          <p:nvPr>
            <p:ph type="title"/>
          </p:nvPr>
        </p:nvSpPr>
        <p:spPr/>
        <p:txBody>
          <a:bodyPr/>
          <a:lstStyle/>
          <a:p>
            <a:r>
              <a:rPr lang="en-IN" dirty="0"/>
              <a:t>EDA &amp; Findings</a:t>
            </a:r>
          </a:p>
        </p:txBody>
      </p:sp>
      <p:sp>
        <p:nvSpPr>
          <p:cNvPr id="9" name="TextBox 8">
            <a:extLst>
              <a:ext uri="{FF2B5EF4-FFF2-40B4-BE49-F238E27FC236}">
                <a16:creationId xmlns:a16="http://schemas.microsoft.com/office/drawing/2014/main" id="{F0F41286-217E-0633-0F08-36B0AF614D89}"/>
              </a:ext>
            </a:extLst>
          </p:cNvPr>
          <p:cNvSpPr txBox="1"/>
          <p:nvPr/>
        </p:nvSpPr>
        <p:spPr>
          <a:xfrm>
            <a:off x="392134" y="2265746"/>
            <a:ext cx="3564046" cy="4170372"/>
          </a:xfrm>
          <a:prstGeom prst="rect">
            <a:avLst/>
          </a:prstGeom>
          <a:noFill/>
        </p:spPr>
        <p:txBody>
          <a:bodyPr wrap="square" rtlCol="0">
            <a:spAutoFit/>
          </a:bodyPr>
          <a:lstStyle/>
          <a:p>
            <a:pPr marL="342900" indent="-342900" algn="just">
              <a:spcBef>
                <a:spcPts val="1000"/>
              </a:spcBef>
              <a:buClr>
                <a:schemeClr val="accent1"/>
              </a:buClr>
              <a:buSzPct val="80000"/>
              <a:buFont typeface="Wingdings 3" charset="2"/>
              <a:buChar char=""/>
            </a:pPr>
            <a:r>
              <a:rPr lang="en-IN" sz="1600" dirty="0">
                <a:solidFill>
                  <a:srgbClr val="091E42"/>
                </a:solidFill>
                <a:latin typeface="freight-text-pro"/>
              </a:rPr>
              <a:t>Data is Highly Imbalanced only 5.8% of data for churn customer</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 Higher churn for the customers, whose amount of recharge in the action phase is lesser than the amount in good phase.</a:t>
            </a:r>
            <a:r>
              <a:rPr lang="en-IN" sz="1600" dirty="0">
                <a:solidFill>
                  <a:srgbClr val="091E42"/>
                </a:solidFill>
                <a:latin typeface="freight-text-pro"/>
              </a:rPr>
              <a:t> </a:t>
            </a:r>
          </a:p>
          <a:p>
            <a:pPr marL="342900" indent="-342900" algn="just">
              <a:spcBef>
                <a:spcPts val="1000"/>
              </a:spcBef>
              <a:buClr>
                <a:schemeClr val="accent1"/>
              </a:buClr>
              <a:buSzPct val="80000"/>
              <a:buFont typeface="Wingdings 3" charset="2"/>
              <a:buChar char=""/>
            </a:pPr>
            <a:r>
              <a:rPr lang="en-IN" sz="1600" dirty="0">
                <a:solidFill>
                  <a:srgbClr val="091E42"/>
                </a:solidFill>
                <a:latin typeface="freight-text-pro"/>
              </a:rPr>
              <a:t> </a:t>
            </a:r>
            <a:r>
              <a:rPr lang="en-US" sz="1600" dirty="0">
                <a:solidFill>
                  <a:srgbClr val="091E42"/>
                </a:solidFill>
                <a:latin typeface="freight-text-pro"/>
              </a:rPr>
              <a:t>Higher churn for the customers, That means the customers do not do the monthly recharge more when they are in the action phase.</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Average revenue per user (ARPU) for the churned customers is mostly </a:t>
            </a:r>
            <a:r>
              <a:rPr lang="en-US" sz="1600" dirty="0" err="1">
                <a:solidFill>
                  <a:srgbClr val="091E42"/>
                </a:solidFill>
                <a:latin typeface="freight-text-pro"/>
              </a:rPr>
              <a:t>densed</a:t>
            </a:r>
            <a:r>
              <a:rPr lang="en-US" sz="1600" dirty="0">
                <a:solidFill>
                  <a:srgbClr val="091E42"/>
                </a:solidFill>
                <a:latin typeface="freight-text-pro"/>
              </a:rPr>
              <a:t> on the 0 to 900. The higher ARPU customers are less likely to be churned.</a:t>
            </a:r>
            <a:endParaRPr lang="en-IN" sz="1600" dirty="0">
              <a:solidFill>
                <a:srgbClr val="091E42"/>
              </a:solidFill>
              <a:latin typeface="freight-text-pro"/>
            </a:endParaRPr>
          </a:p>
        </p:txBody>
      </p:sp>
      <p:pic>
        <p:nvPicPr>
          <p:cNvPr id="1026" name="Picture 2">
            <a:extLst>
              <a:ext uri="{FF2B5EF4-FFF2-40B4-BE49-F238E27FC236}">
                <a16:creationId xmlns:a16="http://schemas.microsoft.com/office/drawing/2014/main" id="{E71B8ACC-6AC7-6D89-8C1C-55B13E84F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996" y="2289936"/>
            <a:ext cx="3291045" cy="22625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27CD22D-8CE2-D5EA-2180-0B6A47914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0047" y="2289936"/>
            <a:ext cx="37338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8FB401B-830D-6070-927E-F645BEB19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7022" y="4794429"/>
            <a:ext cx="3471019" cy="19702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EFA2E62-7203-2137-8C47-70455C487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3859" y="4766436"/>
            <a:ext cx="3733800" cy="209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6410D8-0A02-EC99-A8BE-1F0BD93BB59E}"/>
              </a:ext>
            </a:extLst>
          </p:cNvPr>
          <p:cNvSpPr txBox="1"/>
          <p:nvPr/>
        </p:nvSpPr>
        <p:spPr>
          <a:xfrm>
            <a:off x="109635" y="2244035"/>
            <a:ext cx="3966284" cy="4416594"/>
          </a:xfrm>
          <a:prstGeom prst="rect">
            <a:avLst/>
          </a:prstGeom>
          <a:noFill/>
        </p:spPr>
        <p:txBody>
          <a:bodyPr wrap="square">
            <a:spAutoFit/>
          </a:bodyPr>
          <a:lstStyle/>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Minutes of usage(MOU) of the churn customers is mostly populated on the 0 to 2500 range. Higher the MOU, lesser the churn probability.</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Higher churn customers, whose recharge amount as well as number of recharge have decreased in the action phase than the good phase.</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 churn rate is more for the customers, whose recharge amount is decreased along with the volume based cost is increased in the action month.</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recharge number and the recharge amount are mostly </a:t>
            </a:r>
            <a:r>
              <a:rPr lang="en-US" sz="1600" dirty="0" err="1">
                <a:solidFill>
                  <a:srgbClr val="091E42"/>
                </a:solidFill>
                <a:latin typeface="freight-text-pro"/>
              </a:rPr>
              <a:t>propotional</a:t>
            </a:r>
            <a:r>
              <a:rPr lang="en-US" sz="1600" dirty="0">
                <a:solidFill>
                  <a:srgbClr val="091E42"/>
                </a:solidFill>
                <a:latin typeface="freight-text-pro"/>
              </a:rPr>
              <a:t>. More the number of recharge, more the amount of the recharge.</a:t>
            </a:r>
            <a:endParaRPr lang="en-IN" sz="1600" dirty="0">
              <a:solidFill>
                <a:srgbClr val="091E42"/>
              </a:solidFill>
              <a:latin typeface="freight-text-pro"/>
            </a:endParaRPr>
          </a:p>
        </p:txBody>
      </p:sp>
      <p:pic>
        <p:nvPicPr>
          <p:cNvPr id="2050" name="Picture 2">
            <a:extLst>
              <a:ext uri="{FF2B5EF4-FFF2-40B4-BE49-F238E27FC236}">
                <a16:creationId xmlns:a16="http://schemas.microsoft.com/office/drawing/2014/main" id="{4FB15B23-1D40-25CC-61BA-727ED96B25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37178" y="2327390"/>
            <a:ext cx="3733801" cy="21938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C504FAD-C65C-BEE6-57B2-489548732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238" y="2135729"/>
            <a:ext cx="3492724" cy="23166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E057039-ED8B-E5AF-A72D-BA870F47CE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179" y="4381500"/>
            <a:ext cx="37338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66F0CE59-1142-5548-B440-4E166B18F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9354" y="4415129"/>
            <a:ext cx="3405607" cy="24092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814A92-80DF-2F31-838A-61BB11106299}"/>
              </a:ext>
            </a:extLst>
          </p:cNvPr>
          <p:cNvSpPr txBox="1"/>
          <p:nvPr/>
        </p:nvSpPr>
        <p:spPr>
          <a:xfrm>
            <a:off x="1191986" y="1032314"/>
            <a:ext cx="6097554" cy="646331"/>
          </a:xfrm>
          <a:prstGeom prst="rect">
            <a:avLst/>
          </a:prstGeom>
          <a:noFill/>
        </p:spPr>
        <p:txBody>
          <a:bodyPr wrap="square">
            <a:spAutoFit/>
          </a:bodyPr>
          <a:lstStyle/>
          <a:p>
            <a:r>
              <a:rPr lang="en-IN" sz="3600" dirty="0">
                <a:solidFill>
                  <a:schemeClr val="bg1"/>
                </a:solidFill>
              </a:rPr>
              <a:t>EDA &amp; Findings</a:t>
            </a:r>
          </a:p>
        </p:txBody>
      </p:sp>
    </p:spTree>
    <p:extLst>
      <p:ext uri="{BB962C8B-B14F-4D97-AF65-F5344CB8AC3E}">
        <p14:creationId xmlns:p14="http://schemas.microsoft.com/office/powerpoint/2010/main" val="101447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11447F4-6637-58A4-CD80-933929BAE60A}"/>
              </a:ext>
            </a:extLst>
          </p:cNvPr>
          <p:cNvSpPr txBox="1"/>
          <p:nvPr/>
        </p:nvSpPr>
        <p:spPr>
          <a:xfrm>
            <a:off x="392134" y="2265747"/>
            <a:ext cx="11295041" cy="959237"/>
          </a:xfrm>
          <a:prstGeom prst="rect">
            <a:avLst/>
          </a:prstGeom>
          <a:noFill/>
        </p:spPr>
        <p:txBody>
          <a:bodyPr wrap="square" rtlCol="0">
            <a:spAutoFit/>
          </a:bodyPr>
          <a:lstStyle/>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With PCA method we observed `60 components` explain almost more than 90% variance of the data. So, we will perform PCA with 60 components.</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While with LR with PCA we didn’t get the good results on Train and Test data</a:t>
            </a:r>
            <a:endParaRPr lang="en-IN" sz="1600" dirty="0">
              <a:solidFill>
                <a:srgbClr val="091E42"/>
              </a:solidFill>
              <a:latin typeface="freight-text-pro"/>
            </a:endParaRPr>
          </a:p>
        </p:txBody>
      </p:sp>
      <p:pic>
        <p:nvPicPr>
          <p:cNvPr id="3074" name="Picture 2">
            <a:extLst>
              <a:ext uri="{FF2B5EF4-FFF2-40B4-BE49-F238E27FC236}">
                <a16:creationId xmlns:a16="http://schemas.microsoft.com/office/drawing/2014/main" id="{FAE8CB59-0797-2AFC-16AC-D77728FBF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67" y="3611335"/>
            <a:ext cx="5329431" cy="32466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51542A1-E7F6-7A77-0C00-341DC87B2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633017"/>
            <a:ext cx="5526833" cy="323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09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761685B-D2FF-C25B-0D31-58A090411232}"/>
              </a:ext>
            </a:extLst>
          </p:cNvPr>
          <p:cNvSpPr txBox="1"/>
          <p:nvPr/>
        </p:nvSpPr>
        <p:spPr>
          <a:xfrm>
            <a:off x="177581" y="5161133"/>
            <a:ext cx="11565578" cy="1333698"/>
          </a:xfrm>
          <a:prstGeom prst="rect">
            <a:avLst/>
          </a:prstGeom>
          <a:noFill/>
        </p:spPr>
        <p:txBody>
          <a:bodyPr wrap="square" rtlCol="0">
            <a:spAutoFit/>
          </a:bodyPr>
          <a:lstStyle/>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We can achieve comparable average test accuracy (~90%) with gamma=0.0001 as well, though we'll have to increase the cost C for that. So to achieve high accuracy, there's a tradeoff between:</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High gamma (i.e. high non-linearity) and average value of C &amp; Low gamma (i.e. less non-linearity) and high value of C</a:t>
            </a:r>
          </a:p>
          <a:p>
            <a:pPr marL="342900" indent="-342900" algn="just">
              <a:spcBef>
                <a:spcPts val="1000"/>
              </a:spcBef>
              <a:buClr>
                <a:schemeClr val="accent1"/>
              </a:buClr>
              <a:buSzPct val="80000"/>
              <a:buFont typeface="Wingdings 3" charset="2"/>
              <a:buChar char=""/>
            </a:pPr>
            <a:r>
              <a:rPr lang="en-US" sz="1600" dirty="0">
                <a:solidFill>
                  <a:srgbClr val="091E42"/>
                </a:solidFill>
                <a:latin typeface="freight-text-pro"/>
              </a:rPr>
              <a:t>We argue that the model will be simpler if it has as less non-linearity as possible, so we choose gamma=0.0001 and a high C=100.</a:t>
            </a:r>
            <a:endParaRPr lang="en-IN" sz="1600" dirty="0">
              <a:solidFill>
                <a:srgbClr val="091E42"/>
              </a:solidFill>
              <a:latin typeface="freight-text-pro"/>
            </a:endParaRPr>
          </a:p>
        </p:txBody>
      </p:sp>
      <p:pic>
        <p:nvPicPr>
          <p:cNvPr id="4098" name="Picture 2">
            <a:extLst>
              <a:ext uri="{FF2B5EF4-FFF2-40B4-BE49-F238E27FC236}">
                <a16:creationId xmlns:a16="http://schemas.microsoft.com/office/drawing/2014/main" id="{EAE86D95-C620-D6DD-4CF3-A54C35849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83" y="2183363"/>
            <a:ext cx="11565578" cy="288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840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098D-5AA2-8120-7419-16C23A4F80CB}"/>
              </a:ext>
            </a:extLst>
          </p:cNvPr>
          <p:cNvSpPr>
            <a:spLocks noGrp="1"/>
          </p:cNvSpPr>
          <p:nvPr>
            <p:ph type="title"/>
          </p:nvPr>
        </p:nvSpPr>
        <p:spPr/>
        <p:txBody>
          <a:bodyPr/>
          <a:lstStyle/>
          <a:p>
            <a:r>
              <a:rPr lang="en-IN" dirty="0"/>
              <a:t>Final Model Visualization</a:t>
            </a:r>
          </a:p>
        </p:txBody>
      </p:sp>
      <p:pic>
        <p:nvPicPr>
          <p:cNvPr id="5122" name="Picture 2">
            <a:extLst>
              <a:ext uri="{FF2B5EF4-FFF2-40B4-BE49-F238E27FC236}">
                <a16:creationId xmlns:a16="http://schemas.microsoft.com/office/drawing/2014/main" id="{DE4C4BCB-D3A4-BC53-F1BF-2A0FB8ADF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03" y="2263840"/>
            <a:ext cx="5387748" cy="28400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14669BA-0D94-7144-5F3F-D92A22911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2056" y="2263840"/>
            <a:ext cx="4964178" cy="28350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957BAE2-C38D-18F0-DAF0-0C4549BD95B0}"/>
              </a:ext>
            </a:extLst>
          </p:cNvPr>
          <p:cNvSpPr txBox="1"/>
          <p:nvPr/>
        </p:nvSpPr>
        <p:spPr>
          <a:xfrm>
            <a:off x="111968" y="5098903"/>
            <a:ext cx="11933852" cy="1579920"/>
          </a:xfrm>
          <a:prstGeom prst="rect">
            <a:avLst/>
          </a:prstGeom>
          <a:noFill/>
        </p:spPr>
        <p:txBody>
          <a:bodyPr wrap="square">
            <a:spAutoFit/>
          </a:bodyPr>
          <a:lstStyle/>
          <a:p>
            <a:pPr marL="342900" indent="-342900" algn="just">
              <a:spcBef>
                <a:spcPts val="1000"/>
              </a:spcBef>
              <a:buClr>
                <a:schemeClr val="accent1"/>
              </a:buClr>
              <a:buSzPct val="80000"/>
              <a:buFont typeface="Wingdings 3" charset="2"/>
              <a:buChar char=""/>
            </a:pPr>
            <a:r>
              <a:rPr lang="en-US" sz="1600" dirty="0">
                <a:latin typeface="freight-text-pro"/>
              </a:rPr>
              <a:t>We can see that the ISD outgoing minutes of usage for the month of August for churn customers is dense approximately to zero. On the on there hand for the non churn customers it is little more than the churn customers.</a:t>
            </a:r>
          </a:p>
          <a:p>
            <a:pPr marL="342900" indent="-342900" algn="just">
              <a:spcBef>
                <a:spcPts val="1000"/>
              </a:spcBef>
              <a:buClr>
                <a:schemeClr val="accent1"/>
              </a:buClr>
              <a:buSzPct val="80000"/>
              <a:buFont typeface="Wingdings 3" charset="2"/>
              <a:buChar char=""/>
            </a:pPr>
            <a:r>
              <a:rPr lang="en-US" sz="1600" dirty="0">
                <a:latin typeface="freight-text-pro"/>
              </a:rPr>
              <a:t>The number of monthly 3g data for August for the churn customers are very much populated around 1, whereas of non churn customers it speeded across various numbers.</a:t>
            </a:r>
          </a:p>
          <a:p>
            <a:pPr marL="342900" indent="-342900" algn="just">
              <a:spcBef>
                <a:spcPts val="1000"/>
              </a:spcBef>
              <a:buClr>
                <a:schemeClr val="accent1"/>
              </a:buClr>
              <a:buSzPct val="80000"/>
              <a:buFont typeface="Wingdings 3" charset="2"/>
              <a:buChar char=""/>
            </a:pPr>
            <a:endParaRPr lang="en-US" sz="1600" dirty="0"/>
          </a:p>
        </p:txBody>
      </p:sp>
    </p:spTree>
    <p:extLst>
      <p:ext uri="{BB962C8B-B14F-4D97-AF65-F5344CB8AC3E}">
        <p14:creationId xmlns:p14="http://schemas.microsoft.com/office/powerpoint/2010/main" val="1565795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1576</TotalTime>
  <Words>1180</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freight-text-pro</vt:lpstr>
      <vt:lpstr>Wingdings 3</vt:lpstr>
      <vt:lpstr>Ion Boardroom</vt:lpstr>
      <vt:lpstr>Telecom Churn  CASE STUDY</vt:lpstr>
      <vt:lpstr>Business Problem Overview</vt:lpstr>
      <vt:lpstr>PowerPoint Presentation</vt:lpstr>
      <vt:lpstr>Data Analysis &amp; Preparation Steps</vt:lpstr>
      <vt:lpstr>EDA &amp; Findings</vt:lpstr>
      <vt:lpstr>PowerPoint Presentation</vt:lpstr>
      <vt:lpstr>PowerPoint Presentation</vt:lpstr>
      <vt:lpstr>PowerPoint Presentation</vt:lpstr>
      <vt:lpstr>Final Model Visualization</vt:lpstr>
      <vt:lpstr>Final Model</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Ritesh Maane</dc:creator>
  <cp:lastModifiedBy>Anurag Agarwal</cp:lastModifiedBy>
  <cp:revision>8</cp:revision>
  <dcterms:created xsi:type="dcterms:W3CDTF">2022-12-24T15:39:47Z</dcterms:created>
  <dcterms:modified xsi:type="dcterms:W3CDTF">2023-02-21T15:10:24Z</dcterms:modified>
</cp:coreProperties>
</file>