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14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74" r:id="rId7"/>
    <p:sldId id="270" r:id="rId8"/>
    <p:sldId id="272" r:id="rId9"/>
    <p:sldId id="262" r:id="rId10"/>
    <p:sldId id="264" r:id="rId11"/>
    <p:sldId id="265" r:id="rId12"/>
    <p:sldId id="266" r:id="rId13"/>
    <p:sldId id="275" r:id="rId14"/>
    <p:sldId id="267" r:id="rId15"/>
  </p:sldIdLst>
  <p:sldSz cx="9906000" cy="6858000" type="A4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uxkUHzEEBQb45tIBOtUrgvatI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3D1C26-BEBA-40EB-B880-04AE644533D2}">
  <a:tblStyle styleId="{9B3D1C26-BEBA-40EB-B880-04AE644533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F6D2E3C-A018-442B-BF50-C8C78C53ADB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86" y="1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3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2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5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1968-B5AB-4AB0-A154-9F74D0E795E1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D3BD-F3D3-4F8E-83FA-00C0F3990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1968-B5AB-4AB0-A154-9F74D0E795E1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D3BD-F3D3-4F8E-83FA-00C0F3990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4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7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97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C39F1968-B5AB-4AB0-A154-9F74D0E795E1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6D3BD-F3D3-4F8E-83FA-00C0F3990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84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8"/>
          <p:cNvSpPr/>
          <p:nvPr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480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1968-B5AB-4AB0-A154-9F74D0E795E1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D3BD-F3D3-4F8E-83FA-00C0F3990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53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1968-B5AB-4AB0-A154-9F74D0E795E1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D3BD-F3D3-4F8E-83FA-00C0F39909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2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 txBox="1"/>
          <p:nvPr/>
        </p:nvSpPr>
        <p:spPr>
          <a:xfrm>
            <a:off x="0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©M. S. Ramaiah University of Applied Sciences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3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6"/>
          <p:cNvSpPr txBox="1"/>
          <p:nvPr/>
        </p:nvSpPr>
        <p:spPr>
          <a:xfrm>
            <a:off x="6633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©M. S. Ramaiah University of Applied Sciences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6" descr="C:\Users\Paramesh\Desktop\Logo\Logo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128192" y="1055802"/>
            <a:ext cx="7848600" cy="250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Pre-Project Presentation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Title: Graph Signal Processing to classify multidimensional data</a:t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Programme: </a:t>
            </a:r>
            <a:r>
              <a:rPr lang="en-US" sz="2400" b="1" dirty="0">
                <a:solidFill>
                  <a:srgbClr val="002060"/>
                </a:solidFill>
              </a:rPr>
              <a:t>B. Tech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in AI &amp; ML</a:t>
            </a:r>
            <a:br>
              <a:rPr lang="en-US" sz="3600" b="1" dirty="0">
                <a:solidFill>
                  <a:srgbClr val="002060"/>
                </a:solidFill>
              </a:rPr>
            </a:br>
            <a:br>
              <a:rPr lang="en-US" sz="3600" b="1" dirty="0">
                <a:solidFill>
                  <a:srgbClr val="002060"/>
                </a:solidFill>
              </a:rPr>
            </a:b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00550" y="3411753"/>
            <a:ext cx="7704900" cy="2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Mentor</a:t>
            </a: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: Dr. C Narendra Babu</a:t>
            </a: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Group No.      : 38</a:t>
            </a: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Team Leader : </a:t>
            </a:r>
            <a:r>
              <a:rPr lang="en-US" sz="24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Pratistha</a:t>
            </a: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Gaur</a:t>
            </a: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: Computer Science and Engineering</a:t>
            </a: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561644" y="247848"/>
            <a:ext cx="89154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Gantt Chart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53" name="Google Shape;153;p13"/>
          <p:cNvGraphicFramePr/>
          <p:nvPr>
            <p:extLst>
              <p:ext uri="{D42A27DB-BD31-4B8C-83A1-F6EECF244321}">
                <p14:modId xmlns:p14="http://schemas.microsoft.com/office/powerpoint/2010/main" val="2697346980"/>
              </p:ext>
            </p:extLst>
          </p:nvPr>
        </p:nvGraphicFramePr>
        <p:xfrm>
          <a:off x="561644" y="999240"/>
          <a:ext cx="8915405" cy="4930216"/>
        </p:xfrm>
        <a:graphic>
          <a:graphicData uri="http://schemas.openxmlformats.org/drawingml/2006/table">
            <a:tbl>
              <a:tblPr>
                <a:noFill/>
                <a:tableStyleId>{9F6D2E3C-A018-442B-BF50-C8C78C53ADB0}</a:tableStyleId>
              </a:tblPr>
              <a:tblGrid>
                <a:gridCol w="78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20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22009">
                <a:tc gridSpan="1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Project Work (UG) 16 weeks</a:t>
                      </a: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9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7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Activities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 dirty="0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1.1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 dirty="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 dirty="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 dirty="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2.1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 dirty="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2.4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 dirty="0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3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5.1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5.2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4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References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AE63E-3555-5435-2DCB-F00BC92678D2}"/>
              </a:ext>
            </a:extLst>
          </p:cNvPr>
          <p:cNvSpPr txBox="1"/>
          <p:nvPr/>
        </p:nvSpPr>
        <p:spPr>
          <a:xfrm>
            <a:off x="495300" y="1168924"/>
            <a:ext cx="9063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dirty="0"/>
              <a:t>• Sandryhaila, Aliaksei, and Jose MF Moura. "Big data analysis with signal</a:t>
            </a:r>
          </a:p>
          <a:p>
            <a:pPr algn="just"/>
            <a:r>
              <a:rPr lang="en-IN" sz="1800" b="1" dirty="0"/>
              <a:t>processing on graphs: Representation and processing of massive data sets with</a:t>
            </a:r>
          </a:p>
          <a:p>
            <a:pPr algn="just"/>
            <a:r>
              <a:rPr lang="en-IN" sz="1800" b="1" dirty="0"/>
              <a:t>irregular structure." IEEE Signal Processing Magazine 31, no. 5 (2014): 80-90.</a:t>
            </a:r>
          </a:p>
          <a:p>
            <a:pPr algn="just"/>
            <a:endParaRPr lang="en-IN" sz="1800" b="1" dirty="0"/>
          </a:p>
          <a:p>
            <a:pPr algn="just"/>
            <a:r>
              <a:rPr lang="en-IN" sz="1800" b="1" dirty="0"/>
              <a:t>• Sandryhaila, Aliaksei, and Jose MF Moura. "Discrete Signal Processing on Graphs:</a:t>
            </a:r>
          </a:p>
          <a:p>
            <a:pPr algn="just"/>
            <a:r>
              <a:rPr lang="en-IN" sz="1800" b="1" dirty="0"/>
              <a:t>Frequency Analysis." IEEE Trans. Signal Processing 62, no. 12 (2014): 3042-3054.</a:t>
            </a:r>
          </a:p>
          <a:p>
            <a:pPr algn="just"/>
            <a:endParaRPr lang="en-IN" sz="1800" b="1" dirty="0"/>
          </a:p>
          <a:p>
            <a:pPr algn="just"/>
            <a:r>
              <a:rPr lang="en-IN" sz="1800" b="1" dirty="0"/>
              <a:t>• Sandryhaila, Aliaksei, and José MF Moura. "Discrete signal processing on graphs."</a:t>
            </a:r>
          </a:p>
          <a:p>
            <a:pPr algn="just"/>
            <a:r>
              <a:rPr lang="en-IN" sz="1800" b="1" dirty="0"/>
              <a:t>IEEE Transactions on signal processing 61, no. 7 (2013): 1644-1656.</a:t>
            </a:r>
          </a:p>
          <a:p>
            <a:pPr algn="just"/>
            <a:endParaRPr lang="en-IN" sz="1800" b="1" dirty="0"/>
          </a:p>
          <a:p>
            <a:pPr algn="just"/>
            <a:r>
              <a:rPr lang="en-IN" sz="1800" b="1" dirty="0"/>
              <a:t>• Narendra Babu and Pallaviram Sure, "Low-Dimensional Models for Traffic Data</a:t>
            </a:r>
          </a:p>
          <a:p>
            <a:pPr algn="just"/>
            <a:r>
              <a:rPr lang="en-IN" sz="1800" b="1" dirty="0"/>
              <a:t>Processing Using Graph Fourier Transform," in IEEE Computing in Science &amp;</a:t>
            </a:r>
          </a:p>
          <a:p>
            <a:pPr algn="just"/>
            <a:r>
              <a:rPr lang="en-IN" sz="1800" b="1" dirty="0"/>
              <a:t>Engineering Magazine, vol. 20, no. 2, pp. 24-37, Mar./Apr. 2018.</a:t>
            </a:r>
          </a:p>
          <a:p>
            <a:pPr algn="just"/>
            <a:r>
              <a:rPr lang="en-IN" sz="1800" b="1" dirty="0" err="1"/>
              <a:t>doi</a:t>
            </a:r>
            <a:r>
              <a:rPr lang="en-IN" sz="1800" b="1" dirty="0"/>
              <a:t>: 10.1109/MCSE.2018.110111913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F572B-96B9-8A2F-0828-033E2179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3" y="782425"/>
            <a:ext cx="9350660" cy="52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1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endParaRPr sz="4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6714622"/>
            <a:ext cx="2416616" cy="15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712E9-F8A2-30FE-2710-621FD7DB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780" y="438763"/>
            <a:ext cx="7369252" cy="58820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Project Team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01" name="Google Shape;101;p2"/>
          <p:cNvGraphicFramePr/>
          <p:nvPr>
            <p:extLst>
              <p:ext uri="{D42A27DB-BD31-4B8C-83A1-F6EECF244321}">
                <p14:modId xmlns:p14="http://schemas.microsoft.com/office/powerpoint/2010/main" val="2220159406"/>
              </p:ext>
            </p:extLst>
          </p:nvPr>
        </p:nvGraphicFramePr>
        <p:xfrm>
          <a:off x="685800" y="1600200"/>
          <a:ext cx="8640950" cy="2812690"/>
        </p:xfrm>
        <a:graphic>
          <a:graphicData uri="http://schemas.openxmlformats.org/drawingml/2006/table">
            <a:tbl>
              <a:tblPr firstRow="1" bandRow="1">
                <a:noFill/>
                <a:tableStyleId>{9B3D1C26-BEBA-40EB-B880-04AE644533D2}</a:tableStyleId>
              </a:tblPr>
              <a:tblGrid>
                <a:gridCol w="11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4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Sl no.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Registration no.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Students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3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dirty="0"/>
                        <a:t>1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dirty="0"/>
                        <a:t>2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dirty="0"/>
                        <a:t>3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dirty="0"/>
                        <a:t>20ETAI410002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dirty="0"/>
                        <a:t>20ETAI410035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dirty="0"/>
                        <a:t>20ETAI410036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Aishwary Anurag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</a:rPr>
                        <a:t>Pratistha Gaur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Prrathyush Kedeelaya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95300" y="226554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Outline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95300" y="1187777"/>
            <a:ext cx="9196636" cy="514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Title and Aim</a:t>
            </a:r>
            <a:endParaRPr sz="2800"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Objectives</a:t>
            </a:r>
            <a:endParaRPr sz="2800"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Methods and Methodology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Results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Expected Outcomes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Cost Estimation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Gantt Chart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References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95300" y="386798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Title 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35774" y="2265304"/>
            <a:ext cx="89154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Aim </a:t>
            </a:r>
            <a:endParaRPr sz="3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45002" y="4466121"/>
            <a:ext cx="849694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67305-8335-B1F3-F6F2-7D7F649462B8}"/>
              </a:ext>
            </a:extLst>
          </p:cNvPr>
          <p:cNvSpPr txBox="1"/>
          <p:nvPr/>
        </p:nvSpPr>
        <p:spPr>
          <a:xfrm>
            <a:off x="725864" y="1182762"/>
            <a:ext cx="8625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Classification of multidimensional complex data using graph signal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C521B-1C33-F22E-55DD-12AF69A3C271}"/>
              </a:ext>
            </a:extLst>
          </p:cNvPr>
          <p:cNvSpPr txBox="1"/>
          <p:nvPr/>
        </p:nvSpPr>
        <p:spPr>
          <a:xfrm>
            <a:off x="854230" y="3176833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To design and develop Graph Signal Processing based classification model for classifying multidimensional complex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7E7E-A3EB-09DA-DE96-657C4490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45" y="5538281"/>
            <a:ext cx="7494310" cy="639763"/>
          </a:xfrm>
        </p:spPr>
        <p:txBody>
          <a:bodyPr/>
          <a:lstStyle/>
          <a:p>
            <a:pPr algn="ctr"/>
            <a:r>
              <a:rPr lang="en-IN" dirty="0"/>
              <a:t>Explaining Graph Signal Processing with help of an example- </a:t>
            </a:r>
            <a:br>
              <a:rPr lang="en-IN" dirty="0"/>
            </a:br>
            <a:r>
              <a:rPr lang="en-IN" dirty="0"/>
              <a:t>Heat Diffusion in a Rabbit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0B3C00-70FB-D14B-27C9-D6AAEC2895C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933" r="2933"/>
          <a:stretch>
            <a:fillRect/>
          </a:stretch>
        </p:blipFill>
        <p:spPr>
          <a:xfrm>
            <a:off x="1205846" y="285875"/>
            <a:ext cx="7634880" cy="5285686"/>
          </a:xfrm>
        </p:spPr>
      </p:pic>
    </p:spTree>
    <p:extLst>
      <p:ext uri="{BB962C8B-B14F-4D97-AF65-F5344CB8AC3E}">
        <p14:creationId xmlns:p14="http://schemas.microsoft.com/office/powerpoint/2010/main" val="412738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D029C38-4A1F-40D3-A25B-693F157D84D0}"/>
              </a:ext>
            </a:extLst>
          </p:cNvPr>
          <p:cNvGrpSpPr/>
          <p:nvPr/>
        </p:nvGrpSpPr>
        <p:grpSpPr>
          <a:xfrm>
            <a:off x="155118" y="1477864"/>
            <a:ext cx="5356579" cy="853021"/>
            <a:chOff x="2799644" y="1005771"/>
            <a:chExt cx="6592712" cy="1049872"/>
          </a:xfrm>
        </p:grpSpPr>
        <p:sp>
          <p:nvSpPr>
            <p:cNvPr id="65" name="Graphic 6">
              <a:extLst>
                <a:ext uri="{FF2B5EF4-FFF2-40B4-BE49-F238E27FC236}">
                  <a16:creationId xmlns:a16="http://schemas.microsoft.com/office/drawing/2014/main" id="{8C655192-6405-49E6-8E0D-6BDCEBF54607}"/>
                </a:ext>
              </a:extLst>
            </p:cNvPr>
            <p:cNvSpPr/>
            <p:nvPr/>
          </p:nvSpPr>
          <p:spPr>
            <a:xfrm>
              <a:off x="3639389" y="1056838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EA3C14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 dirty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66" name="Graphic 6">
              <a:extLst>
                <a:ext uri="{FF2B5EF4-FFF2-40B4-BE49-F238E27FC236}">
                  <a16:creationId xmlns:a16="http://schemas.microsoft.com/office/drawing/2014/main" id="{0960C13E-BEF5-49E7-A425-3617C03DAC4D}"/>
                </a:ext>
              </a:extLst>
            </p:cNvPr>
            <p:cNvSpPr/>
            <p:nvPr/>
          </p:nvSpPr>
          <p:spPr>
            <a:xfrm>
              <a:off x="2799644" y="1005771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EA3C14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67" name="Graphic 12">
              <a:extLst>
                <a:ext uri="{FF2B5EF4-FFF2-40B4-BE49-F238E27FC236}">
                  <a16:creationId xmlns:a16="http://schemas.microsoft.com/office/drawing/2014/main" id="{37B1541B-A538-4F95-9461-4127F4E4E46C}"/>
                </a:ext>
              </a:extLst>
            </p:cNvPr>
            <p:cNvSpPr/>
            <p:nvPr/>
          </p:nvSpPr>
          <p:spPr>
            <a:xfrm>
              <a:off x="2878665" y="1077822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EA3C14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2275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A028098-7863-419D-9DAB-862F85575DB6}"/>
              </a:ext>
            </a:extLst>
          </p:cNvPr>
          <p:cNvSpPr txBox="1"/>
          <p:nvPr/>
        </p:nvSpPr>
        <p:spPr>
          <a:xfrm>
            <a:off x="1225756" y="1554252"/>
            <a:ext cx="377753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2950"/>
            <a:r>
              <a:rPr lang="en-US" sz="1300">
                <a:solidFill>
                  <a:srgbClr val="FFFFFF"/>
                </a:solidFill>
                <a:cs typeface="Calibri" panose="020F0502020204030204" pitchFamily="34" charset="0"/>
              </a:rPr>
              <a:t>To carry out a literature survey on Signal processing techniques on graphs and Machine learning techniques</a:t>
            </a:r>
            <a:endParaRPr lang="en-US" sz="1300" dirty="0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3E17FB-E8CE-4618-87F4-35342B86D4C3}"/>
              </a:ext>
            </a:extLst>
          </p:cNvPr>
          <p:cNvSpPr txBox="1"/>
          <p:nvPr/>
        </p:nvSpPr>
        <p:spPr>
          <a:xfrm>
            <a:off x="267167" y="1691816"/>
            <a:ext cx="680203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42950">
              <a:buClrTx/>
            </a:pPr>
            <a:r>
              <a:rPr lang="en-US" sz="2275" b="1" kern="1200" dirty="0">
                <a:solidFill>
                  <a:srgbClr val="FFFFFF"/>
                </a:solidFill>
                <a:latin typeface="Calibri"/>
                <a:ea typeface="+mn-ea"/>
              </a:rPr>
              <a:t>01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223E6-87F3-4098-9238-56AB19CE335D}"/>
              </a:ext>
            </a:extLst>
          </p:cNvPr>
          <p:cNvGrpSpPr/>
          <p:nvPr/>
        </p:nvGrpSpPr>
        <p:grpSpPr>
          <a:xfrm>
            <a:off x="837411" y="2323543"/>
            <a:ext cx="5356579" cy="853021"/>
            <a:chOff x="2799644" y="2122285"/>
            <a:chExt cx="6592712" cy="1049872"/>
          </a:xfrm>
        </p:grpSpPr>
        <p:sp>
          <p:nvSpPr>
            <p:cNvPr id="71" name="Graphic 6">
              <a:extLst>
                <a:ext uri="{FF2B5EF4-FFF2-40B4-BE49-F238E27FC236}">
                  <a16:creationId xmlns:a16="http://schemas.microsoft.com/office/drawing/2014/main" id="{0769D996-7604-4A17-B72E-5C672E896027}"/>
                </a:ext>
              </a:extLst>
            </p:cNvPr>
            <p:cNvSpPr/>
            <p:nvPr/>
          </p:nvSpPr>
          <p:spPr>
            <a:xfrm>
              <a:off x="3639389" y="2173352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F99324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 dirty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72" name="Graphic 6">
              <a:extLst>
                <a:ext uri="{FF2B5EF4-FFF2-40B4-BE49-F238E27FC236}">
                  <a16:creationId xmlns:a16="http://schemas.microsoft.com/office/drawing/2014/main" id="{AD7542F4-C7BD-42A4-B051-B954987F02A0}"/>
                </a:ext>
              </a:extLst>
            </p:cNvPr>
            <p:cNvSpPr/>
            <p:nvPr/>
          </p:nvSpPr>
          <p:spPr>
            <a:xfrm>
              <a:off x="2799644" y="2122285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F99324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73" name="Graphic 12">
              <a:extLst>
                <a:ext uri="{FF2B5EF4-FFF2-40B4-BE49-F238E27FC236}">
                  <a16:creationId xmlns:a16="http://schemas.microsoft.com/office/drawing/2014/main" id="{8DE3CFD3-4AFC-46D7-B384-48C84E99C32C}"/>
                </a:ext>
              </a:extLst>
            </p:cNvPr>
            <p:cNvSpPr/>
            <p:nvPr/>
          </p:nvSpPr>
          <p:spPr>
            <a:xfrm>
              <a:off x="2878665" y="2194336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F99324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2275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5DC6156-2524-42E5-A0D0-C33D9D167F93}"/>
              </a:ext>
            </a:extLst>
          </p:cNvPr>
          <p:cNvSpPr txBox="1"/>
          <p:nvPr/>
        </p:nvSpPr>
        <p:spPr>
          <a:xfrm>
            <a:off x="1908049" y="2399931"/>
            <a:ext cx="377753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2950"/>
            <a:r>
              <a:rPr lang="en-GB" sz="1300" dirty="0">
                <a:solidFill>
                  <a:srgbClr val="FFFFFF"/>
                </a:solidFill>
                <a:cs typeface="Calibri" panose="020F0502020204030204" pitchFamily="34" charset="0"/>
              </a:rPr>
              <a:t>To identify and extract the appropriate features and arrive at design specifications for multidimensional data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3F99F2-C0BD-4B99-8CA6-2FC86A17A5F6}"/>
              </a:ext>
            </a:extLst>
          </p:cNvPr>
          <p:cNvSpPr txBox="1"/>
          <p:nvPr/>
        </p:nvSpPr>
        <p:spPr>
          <a:xfrm>
            <a:off x="949460" y="2537494"/>
            <a:ext cx="680203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42950">
              <a:buClrTx/>
            </a:pPr>
            <a:r>
              <a:rPr lang="en-US" sz="2275" b="1" kern="1200" dirty="0">
                <a:solidFill>
                  <a:srgbClr val="FFFFFF"/>
                </a:solidFill>
                <a:latin typeface="Calibri"/>
                <a:ea typeface="+mn-ea"/>
              </a:rPr>
              <a:t>02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C28F19-38AB-41CB-B34D-216E2564A3B4}"/>
              </a:ext>
            </a:extLst>
          </p:cNvPr>
          <p:cNvGrpSpPr/>
          <p:nvPr/>
        </p:nvGrpSpPr>
        <p:grpSpPr>
          <a:xfrm>
            <a:off x="1677504" y="3187448"/>
            <a:ext cx="5356579" cy="853021"/>
            <a:chOff x="2799644" y="3238798"/>
            <a:chExt cx="6592712" cy="1049872"/>
          </a:xfrm>
        </p:grpSpPr>
        <p:sp>
          <p:nvSpPr>
            <p:cNvPr id="77" name="Graphic 6">
              <a:extLst>
                <a:ext uri="{FF2B5EF4-FFF2-40B4-BE49-F238E27FC236}">
                  <a16:creationId xmlns:a16="http://schemas.microsoft.com/office/drawing/2014/main" id="{B0483A0D-4DF7-4592-8B0A-83C4ED16E508}"/>
                </a:ext>
              </a:extLst>
            </p:cNvPr>
            <p:cNvSpPr/>
            <p:nvPr/>
          </p:nvSpPr>
          <p:spPr>
            <a:xfrm>
              <a:off x="3639389" y="3289865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6EAF28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78" name="Graphic 6">
              <a:extLst>
                <a:ext uri="{FF2B5EF4-FFF2-40B4-BE49-F238E27FC236}">
                  <a16:creationId xmlns:a16="http://schemas.microsoft.com/office/drawing/2014/main" id="{D9DB73EB-B6A9-41DB-8C6B-586613B40E11}"/>
                </a:ext>
              </a:extLst>
            </p:cNvPr>
            <p:cNvSpPr/>
            <p:nvPr/>
          </p:nvSpPr>
          <p:spPr>
            <a:xfrm>
              <a:off x="2799644" y="3238798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6EAF28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79" name="Graphic 12">
              <a:extLst>
                <a:ext uri="{FF2B5EF4-FFF2-40B4-BE49-F238E27FC236}">
                  <a16:creationId xmlns:a16="http://schemas.microsoft.com/office/drawing/2014/main" id="{EFE40B86-2726-4752-BA9E-D01B45CF8F5C}"/>
                </a:ext>
              </a:extLst>
            </p:cNvPr>
            <p:cNvSpPr/>
            <p:nvPr/>
          </p:nvSpPr>
          <p:spPr>
            <a:xfrm>
              <a:off x="2878665" y="3310849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6EAF28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2275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2E46373-1BB7-42FD-86A8-3E060F189380}"/>
              </a:ext>
            </a:extLst>
          </p:cNvPr>
          <p:cNvSpPr txBox="1"/>
          <p:nvPr/>
        </p:nvSpPr>
        <p:spPr>
          <a:xfrm>
            <a:off x="2748141" y="3284260"/>
            <a:ext cx="377753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2950">
              <a:buClrTx/>
            </a:pPr>
            <a:r>
              <a:rPr lang="en-GB" sz="1300" dirty="0">
                <a:solidFill>
                  <a:srgbClr val="FFFFFF"/>
                </a:solidFill>
                <a:ea typeface="+mn-ea"/>
                <a:cs typeface="Calibri" panose="020F0502020204030204" pitchFamily="34" charset="0"/>
              </a:rPr>
              <a:t>To design and develop a classification model using graph signal processing techniques on image data</a:t>
            </a:r>
            <a:endParaRPr lang="en-US" sz="1300" kern="1200" dirty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CF0FDD-DABF-44EA-9CA7-7B316E43D543}"/>
              </a:ext>
            </a:extLst>
          </p:cNvPr>
          <p:cNvSpPr txBox="1"/>
          <p:nvPr/>
        </p:nvSpPr>
        <p:spPr>
          <a:xfrm>
            <a:off x="1789552" y="3401400"/>
            <a:ext cx="680203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42950">
              <a:buClrTx/>
            </a:pPr>
            <a:r>
              <a:rPr lang="en-US" sz="2275" b="1" kern="1200" dirty="0">
                <a:solidFill>
                  <a:srgbClr val="FFFFFF"/>
                </a:solidFill>
                <a:latin typeface="Calibri"/>
                <a:ea typeface="+mn-ea"/>
              </a:rPr>
              <a:t>03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D30FDB-085D-409B-BFBA-321CED9CFBE7}"/>
              </a:ext>
            </a:extLst>
          </p:cNvPr>
          <p:cNvGrpSpPr/>
          <p:nvPr/>
        </p:nvGrpSpPr>
        <p:grpSpPr>
          <a:xfrm>
            <a:off x="2493764" y="4095789"/>
            <a:ext cx="5356579" cy="853021"/>
            <a:chOff x="2799644" y="4355312"/>
            <a:chExt cx="6592712" cy="1049872"/>
          </a:xfrm>
        </p:grpSpPr>
        <p:sp>
          <p:nvSpPr>
            <p:cNvPr id="83" name="Graphic 6">
              <a:extLst>
                <a:ext uri="{FF2B5EF4-FFF2-40B4-BE49-F238E27FC236}">
                  <a16:creationId xmlns:a16="http://schemas.microsoft.com/office/drawing/2014/main" id="{E3F95875-B213-4100-813D-6D284BA02B9B}"/>
                </a:ext>
              </a:extLst>
            </p:cNvPr>
            <p:cNvSpPr/>
            <p:nvPr/>
          </p:nvSpPr>
          <p:spPr>
            <a:xfrm>
              <a:off x="3639389" y="4406379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178ED6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4" name="Graphic 6">
              <a:extLst>
                <a:ext uri="{FF2B5EF4-FFF2-40B4-BE49-F238E27FC236}">
                  <a16:creationId xmlns:a16="http://schemas.microsoft.com/office/drawing/2014/main" id="{72E9DC4E-EB7A-46FF-A81B-AEB9DBC52234}"/>
                </a:ext>
              </a:extLst>
            </p:cNvPr>
            <p:cNvSpPr/>
            <p:nvPr/>
          </p:nvSpPr>
          <p:spPr>
            <a:xfrm>
              <a:off x="2799644" y="4355312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178ED6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85" name="Graphic 12">
              <a:extLst>
                <a:ext uri="{FF2B5EF4-FFF2-40B4-BE49-F238E27FC236}">
                  <a16:creationId xmlns:a16="http://schemas.microsoft.com/office/drawing/2014/main" id="{9D562678-52F4-425A-A2A5-B99383E24006}"/>
                </a:ext>
              </a:extLst>
            </p:cNvPr>
            <p:cNvSpPr/>
            <p:nvPr/>
          </p:nvSpPr>
          <p:spPr>
            <a:xfrm>
              <a:off x="2878665" y="4427363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178ED6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2275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F767A30-9E46-4DDD-A3D3-5062502A9AF3}"/>
              </a:ext>
            </a:extLst>
          </p:cNvPr>
          <p:cNvSpPr txBox="1"/>
          <p:nvPr/>
        </p:nvSpPr>
        <p:spPr>
          <a:xfrm>
            <a:off x="3655628" y="4232533"/>
            <a:ext cx="35357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2950"/>
            <a:r>
              <a:rPr lang="en-GB" sz="1300" dirty="0">
                <a:solidFill>
                  <a:srgbClr val="FFFFFF"/>
                </a:solidFill>
                <a:cs typeface="Calibri" panose="020F0502020204030204" pitchFamily="34" charset="0"/>
              </a:rPr>
              <a:t>To test, validate and evaluate the proposed classification model</a:t>
            </a:r>
            <a:endParaRPr lang="en-US" sz="1300" kern="1200" dirty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993C44-4FBB-494D-BAEB-1B2F3A72AF88}"/>
              </a:ext>
            </a:extLst>
          </p:cNvPr>
          <p:cNvSpPr txBox="1"/>
          <p:nvPr/>
        </p:nvSpPr>
        <p:spPr>
          <a:xfrm>
            <a:off x="2605812" y="4309740"/>
            <a:ext cx="680203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42950">
              <a:buClrTx/>
            </a:pPr>
            <a:r>
              <a:rPr lang="en-US" sz="2275" b="1" kern="1200" dirty="0">
                <a:solidFill>
                  <a:srgbClr val="FFFFFF"/>
                </a:solidFill>
                <a:latin typeface="Calibri"/>
                <a:ea typeface="+mn-ea"/>
              </a:rPr>
              <a:t>04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9055C35-212A-46B5-912D-7B6545FE07CE}"/>
              </a:ext>
            </a:extLst>
          </p:cNvPr>
          <p:cNvGrpSpPr/>
          <p:nvPr/>
        </p:nvGrpSpPr>
        <p:grpSpPr>
          <a:xfrm>
            <a:off x="3333856" y="5022491"/>
            <a:ext cx="5356579" cy="853021"/>
            <a:chOff x="2799644" y="5471827"/>
            <a:chExt cx="6592712" cy="1049872"/>
          </a:xfrm>
        </p:grpSpPr>
        <p:sp>
          <p:nvSpPr>
            <p:cNvPr id="89" name="Graphic 6">
              <a:extLst>
                <a:ext uri="{FF2B5EF4-FFF2-40B4-BE49-F238E27FC236}">
                  <a16:creationId xmlns:a16="http://schemas.microsoft.com/office/drawing/2014/main" id="{4F8921BA-ACA6-4040-B748-A8C516750828}"/>
                </a:ext>
              </a:extLst>
            </p:cNvPr>
            <p:cNvSpPr/>
            <p:nvPr/>
          </p:nvSpPr>
          <p:spPr>
            <a:xfrm>
              <a:off x="3639389" y="5522894"/>
              <a:ext cx="5644442" cy="916894"/>
            </a:xfrm>
            <a:custGeom>
              <a:avLst/>
              <a:gdLst>
                <a:gd name="connsiteX0" fmla="*/ 2927670 w 2927794"/>
                <a:gd name="connsiteY0" fmla="*/ -218 h 571499"/>
                <a:gd name="connsiteX1" fmla="*/ 2927670 w 2927794"/>
                <a:gd name="connsiteY1" fmla="*/ 571282 h 571499"/>
                <a:gd name="connsiteX2" fmla="*/ 24641 w 2927794"/>
                <a:gd name="connsiteY2" fmla="*/ 564043 h 571499"/>
                <a:gd name="connsiteX3" fmla="*/ 3838 w 2927794"/>
                <a:gd name="connsiteY3" fmla="*/ 543507 h 571499"/>
                <a:gd name="connsiteX4" fmla="*/ 14354 w 2927794"/>
                <a:gd name="connsiteY4" fmla="*/ 525372 h 571499"/>
                <a:gd name="connsiteX5" fmla="*/ 126939 w 2927794"/>
                <a:gd name="connsiteY5" fmla="*/ 460316 h 571499"/>
                <a:gd name="connsiteX6" fmla="*/ 137321 w 2927794"/>
                <a:gd name="connsiteY6" fmla="*/ 442313 h 571499"/>
                <a:gd name="connsiteX7" fmla="*/ 137321 w 2927794"/>
                <a:gd name="connsiteY7" fmla="*/ 137513 h 571499"/>
                <a:gd name="connsiteX8" fmla="*/ 126939 w 2927794"/>
                <a:gd name="connsiteY8" fmla="*/ 119511 h 571499"/>
                <a:gd name="connsiteX9" fmla="*/ -124 w 2927794"/>
                <a:gd name="connsiteY9" fmla="*/ 45502 h 571499"/>
                <a:gd name="connsiteX10" fmla="*/ -124 w 2927794"/>
                <a:gd name="connsiteY10" fmla="*/ -218 h 57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794" h="571499">
                  <a:moveTo>
                    <a:pt x="2927670" y="-218"/>
                  </a:moveTo>
                  <a:lnTo>
                    <a:pt x="2927670" y="571282"/>
                  </a:lnTo>
                  <a:lnTo>
                    <a:pt x="24641" y="564043"/>
                  </a:lnTo>
                  <a:cubicBezTo>
                    <a:pt x="13230" y="564119"/>
                    <a:pt x="3914" y="554918"/>
                    <a:pt x="3838" y="543507"/>
                  </a:cubicBezTo>
                  <a:cubicBezTo>
                    <a:pt x="3791" y="536001"/>
                    <a:pt x="7820" y="529058"/>
                    <a:pt x="14354" y="525372"/>
                  </a:cubicBezTo>
                  <a:lnTo>
                    <a:pt x="126939" y="460316"/>
                  </a:lnTo>
                  <a:cubicBezTo>
                    <a:pt x="133359" y="456591"/>
                    <a:pt x="137312" y="449733"/>
                    <a:pt x="137321" y="442313"/>
                  </a:cubicBezTo>
                  <a:lnTo>
                    <a:pt x="137321" y="137513"/>
                  </a:lnTo>
                  <a:cubicBezTo>
                    <a:pt x="137312" y="130093"/>
                    <a:pt x="133359" y="123235"/>
                    <a:pt x="126939" y="119511"/>
                  </a:cubicBezTo>
                  <a:lnTo>
                    <a:pt x="-124" y="45502"/>
                  </a:lnTo>
                  <a:lnTo>
                    <a:pt x="-124" y="-218"/>
                  </a:lnTo>
                  <a:close/>
                </a:path>
              </a:pathLst>
            </a:custGeom>
            <a:solidFill>
              <a:srgbClr val="4EB9C1"/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90" name="Graphic 6">
              <a:extLst>
                <a:ext uri="{FF2B5EF4-FFF2-40B4-BE49-F238E27FC236}">
                  <a16:creationId xmlns:a16="http://schemas.microsoft.com/office/drawing/2014/main" id="{06D21296-F0AF-487D-837E-D227BCA18646}"/>
                </a:ext>
              </a:extLst>
            </p:cNvPr>
            <p:cNvSpPr/>
            <p:nvPr/>
          </p:nvSpPr>
          <p:spPr>
            <a:xfrm>
              <a:off x="2799644" y="5471827"/>
              <a:ext cx="6592712" cy="1049872"/>
            </a:xfrm>
            <a:custGeom>
              <a:avLst/>
              <a:gdLst>
                <a:gd name="connsiteX0" fmla="*/ 3419542 w 3419665"/>
                <a:gd name="connsiteY0" fmla="*/ 606922 h 654384"/>
                <a:gd name="connsiteX1" fmla="*/ 456600 w 3419665"/>
                <a:gd name="connsiteY1" fmla="*/ 599493 h 654384"/>
                <a:gd name="connsiteX2" fmla="*/ 435892 w 3419665"/>
                <a:gd name="connsiteY2" fmla="*/ 578671 h 654384"/>
                <a:gd name="connsiteX3" fmla="*/ 446313 w 3419665"/>
                <a:gd name="connsiteY3" fmla="*/ 560726 h 654384"/>
                <a:gd name="connsiteX4" fmla="*/ 559279 w 3419665"/>
                <a:gd name="connsiteY4" fmla="*/ 495670 h 654384"/>
                <a:gd name="connsiteX5" fmla="*/ 569661 w 3419665"/>
                <a:gd name="connsiteY5" fmla="*/ 477763 h 654384"/>
                <a:gd name="connsiteX6" fmla="*/ 569661 w 3419665"/>
                <a:gd name="connsiteY6" fmla="*/ 172963 h 654384"/>
                <a:gd name="connsiteX7" fmla="*/ 559279 w 3419665"/>
                <a:gd name="connsiteY7" fmla="*/ 154961 h 654384"/>
                <a:gd name="connsiteX8" fmla="*/ 295151 w 3419665"/>
                <a:gd name="connsiteY8" fmla="*/ 2561 h 654384"/>
                <a:gd name="connsiteX9" fmla="*/ 274386 w 3419665"/>
                <a:gd name="connsiteY9" fmla="*/ 2561 h 654384"/>
                <a:gd name="connsiteX10" fmla="*/ 10258 w 3419665"/>
                <a:gd name="connsiteY10" fmla="*/ 154961 h 654384"/>
                <a:gd name="connsiteX11" fmla="*/ -124 w 3419665"/>
                <a:gd name="connsiteY11" fmla="*/ 172963 h 654384"/>
                <a:gd name="connsiteX12" fmla="*/ -124 w 3419665"/>
                <a:gd name="connsiteY12" fmla="*/ 477763 h 654384"/>
                <a:gd name="connsiteX13" fmla="*/ 10258 w 3419665"/>
                <a:gd name="connsiteY13" fmla="*/ 495670 h 654384"/>
                <a:gd name="connsiteX14" fmla="*/ 284768 w 3419665"/>
                <a:gd name="connsiteY14" fmla="*/ 654166 h 6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19665" h="654384">
                  <a:moveTo>
                    <a:pt x="3419542" y="606922"/>
                  </a:moveTo>
                  <a:lnTo>
                    <a:pt x="456600" y="599493"/>
                  </a:lnTo>
                  <a:cubicBezTo>
                    <a:pt x="445132" y="599454"/>
                    <a:pt x="435864" y="590139"/>
                    <a:pt x="435892" y="578671"/>
                  </a:cubicBezTo>
                  <a:cubicBezTo>
                    <a:pt x="435921" y="571261"/>
                    <a:pt x="439883" y="564422"/>
                    <a:pt x="446313" y="560726"/>
                  </a:cubicBezTo>
                  <a:lnTo>
                    <a:pt x="559279" y="495670"/>
                  </a:lnTo>
                  <a:cubicBezTo>
                    <a:pt x="565699" y="491994"/>
                    <a:pt x="569652" y="485164"/>
                    <a:pt x="569661" y="477763"/>
                  </a:cubicBezTo>
                  <a:lnTo>
                    <a:pt x="569661" y="172963"/>
                  </a:lnTo>
                  <a:cubicBezTo>
                    <a:pt x="569690" y="165534"/>
                    <a:pt x="565728" y="158657"/>
                    <a:pt x="559279" y="154961"/>
                  </a:cubicBezTo>
                  <a:lnTo>
                    <a:pt x="295151" y="2561"/>
                  </a:lnTo>
                  <a:cubicBezTo>
                    <a:pt x="288731" y="-1144"/>
                    <a:pt x="280806" y="-1144"/>
                    <a:pt x="274386" y="2561"/>
                  </a:cubicBezTo>
                  <a:lnTo>
                    <a:pt x="10258" y="154961"/>
                  </a:lnTo>
                  <a:cubicBezTo>
                    <a:pt x="3838" y="158685"/>
                    <a:pt x="-115" y="165543"/>
                    <a:pt x="-124" y="172963"/>
                  </a:cubicBezTo>
                  <a:lnTo>
                    <a:pt x="-124" y="477763"/>
                  </a:lnTo>
                  <a:cubicBezTo>
                    <a:pt x="-77" y="485145"/>
                    <a:pt x="3867" y="491955"/>
                    <a:pt x="10258" y="495670"/>
                  </a:cubicBezTo>
                  <a:lnTo>
                    <a:pt x="284768" y="654166"/>
                  </a:lnTo>
                </a:path>
              </a:pathLst>
            </a:custGeom>
            <a:noFill/>
            <a:ln w="38100" cap="rnd">
              <a:solidFill>
                <a:srgbClr val="4EB9C1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300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91" name="Graphic 12">
              <a:extLst>
                <a:ext uri="{FF2B5EF4-FFF2-40B4-BE49-F238E27FC236}">
                  <a16:creationId xmlns:a16="http://schemas.microsoft.com/office/drawing/2014/main" id="{2386ECDC-858A-431F-85A2-F08BE8A1FA99}"/>
                </a:ext>
              </a:extLst>
            </p:cNvPr>
            <p:cNvSpPr/>
            <p:nvPr/>
          </p:nvSpPr>
          <p:spPr>
            <a:xfrm>
              <a:off x="2878665" y="5543878"/>
              <a:ext cx="954939" cy="905769"/>
            </a:xfrm>
            <a:custGeom>
              <a:avLst/>
              <a:gdLst>
                <a:gd name="connsiteX0" fmla="*/ 341716 w 341852"/>
                <a:gd name="connsiteY0" fmla="*/ 284169 h 389634"/>
                <a:gd name="connsiteX1" fmla="*/ 341716 w 341852"/>
                <a:gd name="connsiteY1" fmla="*/ 105004 h 389634"/>
                <a:gd name="connsiteX2" fmla="*/ 333906 w 341852"/>
                <a:gd name="connsiteY2" fmla="*/ 91478 h 389634"/>
                <a:gd name="connsiteX3" fmla="*/ 179124 w 341852"/>
                <a:gd name="connsiteY3" fmla="*/ 1848 h 389634"/>
                <a:gd name="connsiteX4" fmla="*/ 163503 w 341852"/>
                <a:gd name="connsiteY4" fmla="*/ 1848 h 389634"/>
                <a:gd name="connsiteX5" fmla="*/ 7674 w 341852"/>
                <a:gd name="connsiteY5" fmla="*/ 91478 h 389634"/>
                <a:gd name="connsiteX6" fmla="*/ -136 w 341852"/>
                <a:gd name="connsiteY6" fmla="*/ 105004 h 389634"/>
                <a:gd name="connsiteX7" fmla="*/ -136 w 341852"/>
                <a:gd name="connsiteY7" fmla="*/ 284169 h 389634"/>
                <a:gd name="connsiteX8" fmla="*/ 7674 w 341852"/>
                <a:gd name="connsiteY8" fmla="*/ 297694 h 389634"/>
                <a:gd name="connsiteX9" fmla="*/ 162837 w 341852"/>
                <a:gd name="connsiteY9" fmla="*/ 387325 h 389634"/>
                <a:gd name="connsiteX10" fmla="*/ 178458 w 341852"/>
                <a:gd name="connsiteY10" fmla="*/ 387325 h 389634"/>
                <a:gd name="connsiteX11" fmla="*/ 333620 w 341852"/>
                <a:gd name="connsiteY11" fmla="*/ 297694 h 389634"/>
                <a:gd name="connsiteX12" fmla="*/ 341716 w 341852"/>
                <a:gd name="connsiteY12" fmla="*/ 284169 h 38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852" h="389634">
                  <a:moveTo>
                    <a:pt x="341716" y="284169"/>
                  </a:moveTo>
                  <a:lnTo>
                    <a:pt x="341716" y="105004"/>
                  </a:lnTo>
                  <a:cubicBezTo>
                    <a:pt x="341735" y="99422"/>
                    <a:pt x="338754" y="94250"/>
                    <a:pt x="333906" y="91478"/>
                  </a:cubicBezTo>
                  <a:lnTo>
                    <a:pt x="179124" y="1848"/>
                  </a:lnTo>
                  <a:cubicBezTo>
                    <a:pt x="174286" y="-924"/>
                    <a:pt x="168342" y="-924"/>
                    <a:pt x="163503" y="1848"/>
                  </a:cubicBezTo>
                  <a:lnTo>
                    <a:pt x="7674" y="91478"/>
                  </a:lnTo>
                  <a:cubicBezTo>
                    <a:pt x="2826" y="94250"/>
                    <a:pt x="-155" y="99422"/>
                    <a:pt x="-136" y="105004"/>
                  </a:cubicBezTo>
                  <a:lnTo>
                    <a:pt x="-136" y="284169"/>
                  </a:lnTo>
                  <a:cubicBezTo>
                    <a:pt x="-155" y="289751"/>
                    <a:pt x="2826" y="294923"/>
                    <a:pt x="7674" y="297694"/>
                  </a:cubicBezTo>
                  <a:lnTo>
                    <a:pt x="162837" y="387325"/>
                  </a:lnTo>
                  <a:cubicBezTo>
                    <a:pt x="167675" y="390096"/>
                    <a:pt x="173619" y="390096"/>
                    <a:pt x="178458" y="387325"/>
                  </a:cubicBezTo>
                  <a:lnTo>
                    <a:pt x="333620" y="297694"/>
                  </a:lnTo>
                  <a:cubicBezTo>
                    <a:pt x="338573" y="294989"/>
                    <a:pt x="341678" y="289817"/>
                    <a:pt x="341716" y="284169"/>
                  </a:cubicBezTo>
                  <a:close/>
                </a:path>
              </a:pathLst>
            </a:custGeom>
            <a:solidFill>
              <a:srgbClr val="4EB9C1">
                <a:lumMod val="75000"/>
              </a:srgbClr>
            </a:solidFill>
            <a:ln w="38100" cap="rnd">
              <a:noFill/>
              <a:prstDash val="solid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2275" kern="120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E5A9559-A434-4F74-A9C1-CD040FAC35B4}"/>
              </a:ext>
            </a:extLst>
          </p:cNvPr>
          <p:cNvSpPr txBox="1"/>
          <p:nvPr/>
        </p:nvSpPr>
        <p:spPr>
          <a:xfrm>
            <a:off x="4433944" y="5201107"/>
            <a:ext cx="36478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2950">
              <a:buClrTx/>
            </a:pPr>
            <a:r>
              <a:rPr lang="en-US" sz="1300" kern="1200" dirty="0">
                <a:solidFill>
                  <a:srgbClr val="FFFFFF"/>
                </a:solidFill>
                <a:ea typeface="+mn-ea"/>
              </a:rPr>
              <a:t>To apply the proposed classification model to different scenarios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3F551C-F2FB-4B62-9486-70DD78DAB2F8}"/>
              </a:ext>
            </a:extLst>
          </p:cNvPr>
          <p:cNvSpPr txBox="1"/>
          <p:nvPr/>
        </p:nvSpPr>
        <p:spPr>
          <a:xfrm>
            <a:off x="3437676" y="5130366"/>
            <a:ext cx="680203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42950">
              <a:buClrTx/>
            </a:pPr>
            <a:r>
              <a:rPr lang="en-US" sz="2275" b="1" kern="1200" dirty="0">
                <a:solidFill>
                  <a:srgbClr val="FFFFFF"/>
                </a:solidFill>
                <a:latin typeface="Calibri"/>
                <a:ea typeface="+mn-ea"/>
              </a:rPr>
              <a:t>05</a:t>
            </a:r>
          </a:p>
        </p:txBody>
      </p:sp>
      <p:sp>
        <p:nvSpPr>
          <p:cNvPr id="95" name="Google Shape;119;p5">
            <a:extLst>
              <a:ext uri="{FF2B5EF4-FFF2-40B4-BE49-F238E27FC236}">
                <a16:creationId xmlns:a16="http://schemas.microsoft.com/office/drawing/2014/main" id="{E16CCF7D-9BC1-43E9-8A18-D70049E59B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1118" y="405469"/>
            <a:ext cx="7243763" cy="51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2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Objectives</a:t>
            </a:r>
            <a:endParaRPr sz="26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4672074-A81B-415A-B602-0FE696E48C7F}"/>
              </a:ext>
            </a:extLst>
          </p:cNvPr>
          <p:cNvGrpSpPr/>
          <p:nvPr/>
        </p:nvGrpSpPr>
        <p:grpSpPr>
          <a:xfrm>
            <a:off x="7191413" y="853532"/>
            <a:ext cx="2313475" cy="2323032"/>
            <a:chOff x="2288503" y="1022328"/>
            <a:chExt cx="3375221" cy="4813344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69B943E-2543-4565-8B7D-DEB9FAECC929}"/>
                </a:ext>
              </a:extLst>
            </p:cNvPr>
            <p:cNvSpPr/>
            <p:nvPr/>
          </p:nvSpPr>
          <p:spPr>
            <a:xfrm>
              <a:off x="2762551" y="1247734"/>
              <a:ext cx="754758" cy="5106"/>
            </a:xfrm>
            <a:custGeom>
              <a:avLst/>
              <a:gdLst>
                <a:gd name="connsiteX0" fmla="*/ 773406 w 773405"/>
                <a:gd name="connsiteY0" fmla="*/ 0 h 5232"/>
                <a:gd name="connsiteX1" fmla="*/ 0 w 773405"/>
                <a:gd name="connsiteY1" fmla="*/ 0 h 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3405" h="5232">
                  <a:moveTo>
                    <a:pt x="773406" y="0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DB9E36">
                  <a:lumMod val="75000"/>
                </a:srgbClr>
              </a:solidFill>
              <a:prstDash val="dash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625" kern="12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A4FBA-3717-41FC-9D99-AEACEEF0CFAA}"/>
                </a:ext>
              </a:extLst>
            </p:cNvPr>
            <p:cNvSpPr/>
            <p:nvPr/>
          </p:nvSpPr>
          <p:spPr>
            <a:xfrm>
              <a:off x="4434918" y="1247734"/>
              <a:ext cx="754758" cy="5106"/>
            </a:xfrm>
            <a:custGeom>
              <a:avLst/>
              <a:gdLst>
                <a:gd name="connsiteX0" fmla="*/ 773405 w 773405"/>
                <a:gd name="connsiteY0" fmla="*/ 0 h 5232"/>
                <a:gd name="connsiteX1" fmla="*/ 0 w 773405"/>
                <a:gd name="connsiteY1" fmla="*/ 0 h 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3405" h="5232">
                  <a:moveTo>
                    <a:pt x="773405" y="0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DB9E36">
                  <a:lumMod val="75000"/>
                </a:srgbClr>
              </a:solidFill>
              <a:prstDash val="dash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625" kern="12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03DC7F-3B3B-4307-A118-3873A81C40A9}"/>
                </a:ext>
              </a:extLst>
            </p:cNvPr>
            <p:cNvSpPr/>
            <p:nvPr/>
          </p:nvSpPr>
          <p:spPr>
            <a:xfrm>
              <a:off x="2762551" y="5830566"/>
              <a:ext cx="2427125" cy="5106"/>
            </a:xfrm>
            <a:custGeom>
              <a:avLst/>
              <a:gdLst>
                <a:gd name="connsiteX0" fmla="*/ 2487090 w 2487089"/>
                <a:gd name="connsiteY0" fmla="*/ 0 h 5232"/>
                <a:gd name="connsiteX1" fmla="*/ 0 w 2487089"/>
                <a:gd name="connsiteY1" fmla="*/ 0 h 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7089" h="5232">
                  <a:moveTo>
                    <a:pt x="2487090" y="0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rgbClr val="DB9E36">
                  <a:lumMod val="75000"/>
                </a:srgbClr>
              </a:solidFill>
              <a:prstDash val="dash"/>
              <a:miter/>
            </a:ln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625" kern="12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114" name="Graphic 71">
              <a:extLst>
                <a:ext uri="{FF2B5EF4-FFF2-40B4-BE49-F238E27FC236}">
                  <a16:creationId xmlns:a16="http://schemas.microsoft.com/office/drawing/2014/main" id="{8EF0CBE4-D706-4169-B924-93E06184B957}"/>
                </a:ext>
              </a:extLst>
            </p:cNvPr>
            <p:cNvGrpSpPr/>
            <p:nvPr/>
          </p:nvGrpSpPr>
          <p:grpSpPr>
            <a:xfrm>
              <a:off x="2288503" y="1248091"/>
              <a:ext cx="3375221" cy="4582117"/>
              <a:chOff x="1086965" y="1454340"/>
              <a:chExt cx="3458608" cy="4695322"/>
            </a:xfrm>
            <a:noFill/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1F37AFA-1E5C-441B-BE58-53BA583D8605}"/>
                  </a:ext>
                </a:extLst>
              </p:cNvPr>
              <p:cNvSpPr/>
              <p:nvPr/>
            </p:nvSpPr>
            <p:spPr>
              <a:xfrm>
                <a:off x="4180169" y="1454340"/>
                <a:ext cx="365405" cy="4695322"/>
              </a:xfrm>
              <a:custGeom>
                <a:avLst/>
                <a:gdLst>
                  <a:gd name="connsiteX0" fmla="*/ 0 w 365405"/>
                  <a:gd name="connsiteY0" fmla="*/ 0 h 4695322"/>
                  <a:gd name="connsiteX1" fmla="*/ 365405 w 365405"/>
                  <a:gd name="connsiteY1" fmla="*/ 380737 h 4695322"/>
                  <a:gd name="connsiteX2" fmla="*/ 365405 w 365405"/>
                  <a:gd name="connsiteY2" fmla="*/ 4314585 h 4695322"/>
                  <a:gd name="connsiteX3" fmla="*/ 0 w 365405"/>
                  <a:gd name="connsiteY3" fmla="*/ 4695322 h 46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405" h="4695322">
                    <a:moveTo>
                      <a:pt x="0" y="0"/>
                    </a:moveTo>
                    <a:cubicBezTo>
                      <a:pt x="202404" y="8268"/>
                      <a:pt x="365405" y="176449"/>
                      <a:pt x="365405" y="380737"/>
                    </a:cubicBezTo>
                    <a:lnTo>
                      <a:pt x="365405" y="4314585"/>
                    </a:lnTo>
                    <a:cubicBezTo>
                      <a:pt x="365405" y="4518925"/>
                      <a:pt x="202404" y="4687054"/>
                      <a:pt x="0" y="4695322"/>
                    </a:cubicBezTo>
                  </a:path>
                </a:pathLst>
              </a:custGeom>
              <a:noFill/>
              <a:ln w="52238" cap="flat">
                <a:solidFill>
                  <a:srgbClr val="DB9E36">
                    <a:lumMod val="7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742950">
                  <a:buClrTx/>
                  <a:defRPr/>
                </a:pPr>
                <a:endParaRPr lang="en-US" sz="1625" kern="120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F0FCD74-3F1B-492F-B622-1F0E2671E0B1}"/>
                  </a:ext>
                </a:extLst>
              </p:cNvPr>
              <p:cNvSpPr/>
              <p:nvPr/>
            </p:nvSpPr>
            <p:spPr>
              <a:xfrm>
                <a:off x="1086965" y="1454340"/>
                <a:ext cx="365405" cy="4695322"/>
              </a:xfrm>
              <a:custGeom>
                <a:avLst/>
                <a:gdLst>
                  <a:gd name="connsiteX0" fmla="*/ 365405 w 365405"/>
                  <a:gd name="connsiteY0" fmla="*/ 4695322 h 4695322"/>
                  <a:gd name="connsiteX1" fmla="*/ 0 w 365405"/>
                  <a:gd name="connsiteY1" fmla="*/ 4314585 h 4695322"/>
                  <a:gd name="connsiteX2" fmla="*/ 0 w 365405"/>
                  <a:gd name="connsiteY2" fmla="*/ 380737 h 4695322"/>
                  <a:gd name="connsiteX3" fmla="*/ 365405 w 365405"/>
                  <a:gd name="connsiteY3" fmla="*/ 0 h 46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405" h="4695322">
                    <a:moveTo>
                      <a:pt x="365405" y="4695322"/>
                    </a:moveTo>
                    <a:cubicBezTo>
                      <a:pt x="163001" y="4687054"/>
                      <a:pt x="0" y="4518925"/>
                      <a:pt x="0" y="4314585"/>
                    </a:cubicBezTo>
                    <a:lnTo>
                      <a:pt x="0" y="380737"/>
                    </a:lnTo>
                    <a:cubicBezTo>
                      <a:pt x="0" y="176449"/>
                      <a:pt x="163001" y="8268"/>
                      <a:pt x="365405" y="0"/>
                    </a:cubicBezTo>
                  </a:path>
                </a:pathLst>
              </a:custGeom>
              <a:noFill/>
              <a:ln w="52238" cap="flat">
                <a:solidFill>
                  <a:srgbClr val="DB9E36">
                    <a:lumMod val="7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742950">
                  <a:buClrTx/>
                  <a:defRPr/>
                </a:pPr>
                <a:endParaRPr lang="en-US" sz="1625" kern="120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B8F08E4-A47A-41FE-91BC-56D3D791ECF2}"/>
                </a:ext>
              </a:extLst>
            </p:cNvPr>
            <p:cNvSpPr/>
            <p:nvPr/>
          </p:nvSpPr>
          <p:spPr>
            <a:xfrm>
              <a:off x="2477448" y="1436679"/>
              <a:ext cx="2997331" cy="4204941"/>
            </a:xfrm>
            <a:custGeom>
              <a:avLst/>
              <a:gdLst>
                <a:gd name="connsiteX0" fmla="*/ 3071383 w 3071382"/>
                <a:gd name="connsiteY0" fmla="*/ 215748 h 4308828"/>
                <a:gd name="connsiteX1" fmla="*/ 3071383 w 3071382"/>
                <a:gd name="connsiteY1" fmla="*/ 4093082 h 4308828"/>
                <a:gd name="connsiteX2" fmla="*/ 2855635 w 3071382"/>
                <a:gd name="connsiteY2" fmla="*/ 4308829 h 4308828"/>
                <a:gd name="connsiteX3" fmla="*/ 215748 w 3071382"/>
                <a:gd name="connsiteY3" fmla="*/ 4308829 h 4308828"/>
                <a:gd name="connsiteX4" fmla="*/ 0 w 3071382"/>
                <a:gd name="connsiteY4" fmla="*/ 4093082 h 4308828"/>
                <a:gd name="connsiteX5" fmla="*/ 0 w 3071382"/>
                <a:gd name="connsiteY5" fmla="*/ 215748 h 4308828"/>
                <a:gd name="connsiteX6" fmla="*/ 215748 w 3071382"/>
                <a:gd name="connsiteY6" fmla="*/ 0 h 4308828"/>
                <a:gd name="connsiteX7" fmla="*/ 877381 w 3071382"/>
                <a:gd name="connsiteY7" fmla="*/ 0 h 4308828"/>
                <a:gd name="connsiteX8" fmla="*/ 1043365 w 3071382"/>
                <a:gd name="connsiteY8" fmla="*/ 127052 h 4308828"/>
                <a:gd name="connsiteX9" fmla="*/ 1535665 w 3071382"/>
                <a:gd name="connsiteY9" fmla="*/ 508365 h 4308828"/>
                <a:gd name="connsiteX10" fmla="*/ 2028018 w 3071382"/>
                <a:gd name="connsiteY10" fmla="*/ 127052 h 4308828"/>
                <a:gd name="connsiteX11" fmla="*/ 2194002 w 3071382"/>
                <a:gd name="connsiteY11" fmla="*/ 0 h 4308828"/>
                <a:gd name="connsiteX12" fmla="*/ 2855635 w 3071382"/>
                <a:gd name="connsiteY12" fmla="*/ 0 h 4308828"/>
                <a:gd name="connsiteX13" fmla="*/ 3071383 w 3071382"/>
                <a:gd name="connsiteY13" fmla="*/ 215748 h 430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71382" h="4308828">
                  <a:moveTo>
                    <a:pt x="3071383" y="215748"/>
                  </a:moveTo>
                  <a:lnTo>
                    <a:pt x="3071383" y="4093082"/>
                  </a:lnTo>
                  <a:cubicBezTo>
                    <a:pt x="3071383" y="4212232"/>
                    <a:pt x="2974785" y="4308829"/>
                    <a:pt x="2855635" y="4308829"/>
                  </a:cubicBezTo>
                  <a:lnTo>
                    <a:pt x="215748" y="4308829"/>
                  </a:lnTo>
                  <a:cubicBezTo>
                    <a:pt x="96597" y="4308829"/>
                    <a:pt x="0" y="4212232"/>
                    <a:pt x="0" y="4093082"/>
                  </a:cubicBezTo>
                  <a:lnTo>
                    <a:pt x="0" y="215748"/>
                  </a:lnTo>
                  <a:cubicBezTo>
                    <a:pt x="0" y="96597"/>
                    <a:pt x="96597" y="0"/>
                    <a:pt x="215748" y="0"/>
                  </a:cubicBezTo>
                  <a:lnTo>
                    <a:pt x="877381" y="0"/>
                  </a:lnTo>
                  <a:cubicBezTo>
                    <a:pt x="955035" y="0"/>
                    <a:pt x="1024004" y="51805"/>
                    <a:pt x="1043365" y="127052"/>
                  </a:cubicBezTo>
                  <a:cubicBezTo>
                    <a:pt x="1099774" y="346306"/>
                    <a:pt x="1298777" y="508365"/>
                    <a:pt x="1535665" y="508365"/>
                  </a:cubicBezTo>
                  <a:cubicBezTo>
                    <a:pt x="1772553" y="508365"/>
                    <a:pt x="1971608" y="346306"/>
                    <a:pt x="2028018" y="127052"/>
                  </a:cubicBezTo>
                  <a:cubicBezTo>
                    <a:pt x="2047379" y="51805"/>
                    <a:pt x="2116347" y="0"/>
                    <a:pt x="2194002" y="0"/>
                  </a:cubicBezTo>
                  <a:lnTo>
                    <a:pt x="2855635" y="0"/>
                  </a:lnTo>
                  <a:cubicBezTo>
                    <a:pt x="2974785" y="0"/>
                    <a:pt x="3071383" y="96597"/>
                    <a:pt x="3071383" y="215748"/>
                  </a:cubicBezTo>
                  <a:close/>
                </a:path>
              </a:pathLst>
            </a:custGeom>
            <a:solidFill>
              <a:srgbClr val="DB9E36"/>
            </a:solidFill>
            <a:ln w="19050" cap="flat">
              <a:solidFill>
                <a:srgbClr val="DB9E36">
                  <a:lumMod val="7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 defTabSz="742950">
                <a:buClrTx/>
              </a:pPr>
              <a:r>
                <a:rPr lang="en-GB" sz="1138" dirty="0">
                  <a:solidFill>
                    <a:srgbClr val="FFFFFF"/>
                  </a:solidFill>
                  <a:cs typeface="Calibri" panose="020F0502020204030204" pitchFamily="34" charset="0"/>
                </a:rPr>
                <a:t>Graph Signal Processing has strong connections to several theoretical and practical research domains. It potential lies in the ability to develop new tools and approach existing problems from different perspectives.</a:t>
              </a:r>
              <a:endParaRPr lang="en-IN" sz="1138" dirty="0">
                <a:solidFill>
                  <a:srgbClr val="FFFFFF"/>
                </a:solidFill>
                <a:cs typeface="Calibri" panose="020F0502020204030204" pitchFamily="34" charset="0"/>
              </a:endParaRPr>
            </a:p>
            <a:p>
              <a:pPr algn="ctr" defTabSz="742950">
                <a:buClrTx/>
                <a:defRPr/>
              </a:pPr>
              <a:endParaRPr lang="en-US" sz="1138" kern="1200" dirty="0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8C3B7C4-E782-446C-9299-AF96D1C22DAB}"/>
                </a:ext>
              </a:extLst>
            </p:cNvPr>
            <p:cNvSpPr/>
            <p:nvPr/>
          </p:nvSpPr>
          <p:spPr>
            <a:xfrm>
              <a:off x="3561789" y="1022328"/>
              <a:ext cx="828702" cy="828701"/>
            </a:xfrm>
            <a:custGeom>
              <a:avLst/>
              <a:gdLst>
                <a:gd name="connsiteX0" fmla="*/ 849176 w 849176"/>
                <a:gd name="connsiteY0" fmla="*/ 424588 h 849175"/>
                <a:gd name="connsiteX1" fmla="*/ 424588 w 849176"/>
                <a:gd name="connsiteY1" fmla="*/ 849176 h 849175"/>
                <a:gd name="connsiteX2" fmla="*/ 0 w 849176"/>
                <a:gd name="connsiteY2" fmla="*/ 424588 h 849175"/>
                <a:gd name="connsiteX3" fmla="*/ 424588 w 849176"/>
                <a:gd name="connsiteY3" fmla="*/ 0 h 849175"/>
                <a:gd name="connsiteX4" fmla="*/ 849176 w 849176"/>
                <a:gd name="connsiteY4" fmla="*/ 424588 h 84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176" h="849175">
                  <a:moveTo>
                    <a:pt x="849176" y="424588"/>
                  </a:moveTo>
                  <a:cubicBezTo>
                    <a:pt x="849176" y="659081"/>
                    <a:pt x="659082" y="849176"/>
                    <a:pt x="424588" y="849176"/>
                  </a:cubicBezTo>
                  <a:cubicBezTo>
                    <a:pt x="190095" y="849176"/>
                    <a:pt x="0" y="659081"/>
                    <a:pt x="0" y="424588"/>
                  </a:cubicBezTo>
                  <a:cubicBezTo>
                    <a:pt x="0" y="190094"/>
                    <a:pt x="190095" y="0"/>
                    <a:pt x="424588" y="0"/>
                  </a:cubicBezTo>
                  <a:cubicBezTo>
                    <a:pt x="659082" y="0"/>
                    <a:pt x="849176" y="190094"/>
                    <a:pt x="849176" y="424588"/>
                  </a:cubicBezTo>
                  <a:close/>
                </a:path>
              </a:pathLst>
            </a:custGeom>
            <a:solidFill>
              <a:srgbClr val="DB9E36">
                <a:lumMod val="75000"/>
              </a:srgbClr>
            </a:solidFill>
            <a:ln w="36567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defTabSz="742950">
                <a:buClrTx/>
                <a:defRPr/>
              </a:pPr>
              <a:endParaRPr lang="en-US" sz="1625" kern="12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D78B35A4-48FC-4CE1-8F61-B8504604C21C}"/>
              </a:ext>
            </a:extLst>
          </p:cNvPr>
          <p:cNvSpPr/>
          <p:nvPr/>
        </p:nvSpPr>
        <p:spPr>
          <a:xfrm>
            <a:off x="8211420" y="944990"/>
            <a:ext cx="272794" cy="236000"/>
          </a:xfrm>
          <a:custGeom>
            <a:avLst/>
            <a:gdLst>
              <a:gd name="connsiteX0" fmla="*/ 0 w 430130"/>
              <a:gd name="connsiteY0" fmla="*/ 134416 h 376363"/>
              <a:gd name="connsiteX1" fmla="*/ 80649 w 430130"/>
              <a:gd name="connsiteY1" fmla="*/ 134416 h 376363"/>
              <a:gd name="connsiteX2" fmla="*/ 102156 w 430130"/>
              <a:gd name="connsiteY2" fmla="*/ 155922 h 376363"/>
              <a:gd name="connsiteX3" fmla="*/ 102156 w 430130"/>
              <a:gd name="connsiteY3" fmla="*/ 338727 h 376363"/>
              <a:gd name="connsiteX4" fmla="*/ 80649 w 430130"/>
              <a:gd name="connsiteY4" fmla="*/ 360234 h 376363"/>
              <a:gd name="connsiteX5" fmla="*/ 0 w 430130"/>
              <a:gd name="connsiteY5" fmla="*/ 360234 h 376363"/>
              <a:gd name="connsiteX6" fmla="*/ 263455 w 430130"/>
              <a:gd name="connsiteY6" fmla="*/ 0 h 376363"/>
              <a:gd name="connsiteX7" fmla="*/ 295714 w 430130"/>
              <a:gd name="connsiteY7" fmla="*/ 32260 h 376363"/>
              <a:gd name="connsiteX8" fmla="*/ 279585 w 430130"/>
              <a:gd name="connsiteY8" fmla="*/ 134953 h 376363"/>
              <a:gd name="connsiteX9" fmla="*/ 295714 w 430130"/>
              <a:gd name="connsiteY9" fmla="*/ 150545 h 376363"/>
              <a:gd name="connsiteX10" fmla="*/ 397870 w 430130"/>
              <a:gd name="connsiteY10" fmla="*/ 150545 h 376363"/>
              <a:gd name="connsiteX11" fmla="*/ 430130 w 430130"/>
              <a:gd name="connsiteY11" fmla="*/ 182805 h 376363"/>
              <a:gd name="connsiteX12" fmla="*/ 409161 w 430130"/>
              <a:gd name="connsiteY12" fmla="*/ 212914 h 376363"/>
              <a:gd name="connsiteX13" fmla="*/ 419377 w 430130"/>
              <a:gd name="connsiteY13" fmla="*/ 236571 h 376363"/>
              <a:gd name="connsiteX14" fmla="*/ 394107 w 430130"/>
              <a:gd name="connsiteY14" fmla="*/ 267755 h 376363"/>
              <a:gd name="connsiteX15" fmla="*/ 403247 w 430130"/>
              <a:gd name="connsiteY15" fmla="*/ 290337 h 376363"/>
              <a:gd name="connsiteX16" fmla="*/ 370987 w 430130"/>
              <a:gd name="connsiteY16" fmla="*/ 322597 h 376363"/>
              <a:gd name="connsiteX17" fmla="*/ 367761 w 430130"/>
              <a:gd name="connsiteY17" fmla="*/ 322597 h 376363"/>
              <a:gd name="connsiteX18" fmla="*/ 376364 w 430130"/>
              <a:gd name="connsiteY18" fmla="*/ 344103 h 376363"/>
              <a:gd name="connsiteX19" fmla="*/ 344104 w 430130"/>
              <a:gd name="connsiteY19" fmla="*/ 376363 h 376363"/>
              <a:gd name="connsiteX20" fmla="*/ 247325 w 430130"/>
              <a:gd name="connsiteY20" fmla="*/ 376363 h 376363"/>
              <a:gd name="connsiteX21" fmla="*/ 134416 w 430130"/>
              <a:gd name="connsiteY21" fmla="*/ 333350 h 376363"/>
              <a:gd name="connsiteX22" fmla="*/ 134416 w 430130"/>
              <a:gd name="connsiteY22" fmla="*/ 161298 h 376363"/>
              <a:gd name="connsiteX23" fmla="*/ 231195 w 430130"/>
              <a:gd name="connsiteY23" fmla="*/ 32260 h 376363"/>
              <a:gd name="connsiteX24" fmla="*/ 263455 w 430130"/>
              <a:gd name="connsiteY24" fmla="*/ 0 h 37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0130" h="376363">
                <a:moveTo>
                  <a:pt x="0" y="134416"/>
                </a:moveTo>
                <a:lnTo>
                  <a:pt x="80649" y="134416"/>
                </a:lnTo>
                <a:cubicBezTo>
                  <a:pt x="92478" y="134416"/>
                  <a:pt x="102156" y="144094"/>
                  <a:pt x="102156" y="155922"/>
                </a:cubicBezTo>
                <a:lnTo>
                  <a:pt x="102156" y="338727"/>
                </a:lnTo>
                <a:cubicBezTo>
                  <a:pt x="102156" y="350556"/>
                  <a:pt x="92478" y="360234"/>
                  <a:pt x="80649" y="360234"/>
                </a:cubicBezTo>
                <a:lnTo>
                  <a:pt x="0" y="360234"/>
                </a:lnTo>
                <a:close/>
                <a:moveTo>
                  <a:pt x="263455" y="0"/>
                </a:moveTo>
                <a:cubicBezTo>
                  <a:pt x="281198" y="0"/>
                  <a:pt x="295714" y="14517"/>
                  <a:pt x="295714" y="32260"/>
                </a:cubicBezTo>
                <a:cubicBezTo>
                  <a:pt x="295714" y="105919"/>
                  <a:pt x="280122" y="125275"/>
                  <a:pt x="279585" y="134953"/>
                </a:cubicBezTo>
                <a:cubicBezTo>
                  <a:pt x="280122" y="143556"/>
                  <a:pt x="287112" y="150545"/>
                  <a:pt x="295714" y="150545"/>
                </a:cubicBezTo>
                <a:lnTo>
                  <a:pt x="397870" y="150545"/>
                </a:lnTo>
                <a:cubicBezTo>
                  <a:pt x="415613" y="150545"/>
                  <a:pt x="430130" y="165062"/>
                  <a:pt x="430130" y="182805"/>
                </a:cubicBezTo>
                <a:cubicBezTo>
                  <a:pt x="430130" y="196784"/>
                  <a:pt x="421527" y="208613"/>
                  <a:pt x="409161" y="212914"/>
                </a:cubicBezTo>
                <a:cubicBezTo>
                  <a:pt x="415613" y="218828"/>
                  <a:pt x="419377" y="227431"/>
                  <a:pt x="419377" y="236571"/>
                </a:cubicBezTo>
                <a:cubicBezTo>
                  <a:pt x="419377" y="251626"/>
                  <a:pt x="408623" y="264529"/>
                  <a:pt x="394107" y="267755"/>
                </a:cubicBezTo>
                <a:cubicBezTo>
                  <a:pt x="400021" y="273670"/>
                  <a:pt x="403247" y="281735"/>
                  <a:pt x="403247" y="290337"/>
                </a:cubicBezTo>
                <a:cubicBezTo>
                  <a:pt x="403247" y="308080"/>
                  <a:pt x="388730" y="322597"/>
                  <a:pt x="370987" y="322597"/>
                </a:cubicBezTo>
                <a:cubicBezTo>
                  <a:pt x="369912" y="322597"/>
                  <a:pt x="368836" y="322597"/>
                  <a:pt x="367761" y="322597"/>
                </a:cubicBezTo>
                <a:cubicBezTo>
                  <a:pt x="373138" y="327974"/>
                  <a:pt x="376364" y="335501"/>
                  <a:pt x="376364" y="344103"/>
                </a:cubicBezTo>
                <a:cubicBezTo>
                  <a:pt x="376364" y="361846"/>
                  <a:pt x="361847" y="376363"/>
                  <a:pt x="344104" y="376363"/>
                </a:cubicBezTo>
                <a:cubicBezTo>
                  <a:pt x="344104" y="376363"/>
                  <a:pt x="271520" y="376363"/>
                  <a:pt x="247325" y="376363"/>
                </a:cubicBezTo>
                <a:cubicBezTo>
                  <a:pt x="175278" y="376363"/>
                  <a:pt x="172590" y="333350"/>
                  <a:pt x="134416" y="333350"/>
                </a:cubicBezTo>
                <a:lnTo>
                  <a:pt x="134416" y="161298"/>
                </a:lnTo>
                <a:cubicBezTo>
                  <a:pt x="136029" y="160223"/>
                  <a:pt x="231195" y="113984"/>
                  <a:pt x="231195" y="32260"/>
                </a:cubicBezTo>
                <a:cubicBezTo>
                  <a:pt x="231195" y="14517"/>
                  <a:pt x="245712" y="0"/>
                  <a:pt x="263455" y="0"/>
                </a:cubicBezTo>
                <a:close/>
              </a:path>
            </a:pathLst>
          </a:custGeom>
          <a:solidFill>
            <a:sysClr val="window" lastClr="FFFFFF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pPr defTabSz="742950">
              <a:buClrTx/>
              <a:defRPr/>
            </a:pPr>
            <a:endParaRPr lang="en-US" sz="1625" kern="12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1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4" grpId="0"/>
      <p:bldP spid="75" grpId="0"/>
      <p:bldP spid="80" grpId="0"/>
      <p:bldP spid="81" grpId="0"/>
      <p:bldP spid="86" grpId="0"/>
      <p:bldP spid="87" grpId="0"/>
      <p:bldP spid="92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FC2648E9-5BAD-47D8-9099-5079367CDDF3}"/>
              </a:ext>
            </a:extLst>
          </p:cNvPr>
          <p:cNvSpPr txBox="1"/>
          <p:nvPr/>
        </p:nvSpPr>
        <p:spPr>
          <a:xfrm>
            <a:off x="16605" y="313099"/>
            <a:ext cx="990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Berlin Sans FB" panose="020E0602020502020306" pitchFamily="34" charset="0"/>
              </a:rPr>
              <a:t>Methods and methodologies</a:t>
            </a:r>
            <a:endParaRPr lang="en-US" sz="3900" b="1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DBF9A7-1C68-4BAC-B49E-D2B7F4CEF645}"/>
              </a:ext>
            </a:extLst>
          </p:cNvPr>
          <p:cNvGrpSpPr/>
          <p:nvPr/>
        </p:nvGrpSpPr>
        <p:grpSpPr>
          <a:xfrm>
            <a:off x="179110" y="881331"/>
            <a:ext cx="9439106" cy="4898658"/>
            <a:chOff x="1231741" y="798452"/>
            <a:chExt cx="10733324" cy="5051363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875A9EA-051D-4B73-8DD3-66F03E019F8F}"/>
                </a:ext>
              </a:extLst>
            </p:cNvPr>
            <p:cNvCxnSpPr/>
            <p:nvPr/>
          </p:nvCxnSpPr>
          <p:spPr>
            <a:xfrm>
              <a:off x="4409169" y="3316538"/>
              <a:ext cx="9809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6D146EC-0FE9-4D47-9B8A-B912D7CFE435}"/>
                </a:ext>
              </a:extLst>
            </p:cNvPr>
            <p:cNvCxnSpPr/>
            <p:nvPr/>
          </p:nvCxnSpPr>
          <p:spPr>
            <a:xfrm flipV="1">
              <a:off x="3258919" y="1132329"/>
              <a:ext cx="253801" cy="5674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8AC6B00-5303-4FF5-9134-0A8F567D3B8B}"/>
                </a:ext>
              </a:extLst>
            </p:cNvPr>
            <p:cNvCxnSpPr/>
            <p:nvPr/>
          </p:nvCxnSpPr>
          <p:spPr>
            <a:xfrm>
              <a:off x="3512720" y="1132329"/>
              <a:ext cx="54119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79C0FA7-90C7-4683-8DF2-6E7DED9CBEDE}"/>
                </a:ext>
              </a:extLst>
            </p:cNvPr>
            <p:cNvCxnSpPr/>
            <p:nvPr/>
          </p:nvCxnSpPr>
          <p:spPr>
            <a:xfrm flipV="1">
              <a:off x="3887613" y="1860399"/>
              <a:ext cx="237082" cy="1471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D5CAD1E-8CDE-4228-AA79-95E1E03FDBE9}"/>
                </a:ext>
              </a:extLst>
            </p:cNvPr>
            <p:cNvCxnSpPr/>
            <p:nvPr/>
          </p:nvCxnSpPr>
          <p:spPr>
            <a:xfrm>
              <a:off x="4124695" y="1860399"/>
              <a:ext cx="676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2E63A7-D788-4C81-8D12-6584AB31F7E6}"/>
                </a:ext>
              </a:extLst>
            </p:cNvPr>
            <p:cNvCxnSpPr>
              <a:stCxn id="49" idx="2"/>
            </p:cNvCxnSpPr>
            <p:nvPr/>
          </p:nvCxnSpPr>
          <p:spPr>
            <a:xfrm flipV="1">
              <a:off x="4385775" y="2588468"/>
              <a:ext cx="306487" cy="1973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E6E0A0-B9EA-4167-AB1E-9EE0DC9F98EA}"/>
                </a:ext>
              </a:extLst>
            </p:cNvPr>
            <p:cNvCxnSpPr/>
            <p:nvPr/>
          </p:nvCxnSpPr>
          <p:spPr>
            <a:xfrm>
              <a:off x="4692262" y="2588468"/>
              <a:ext cx="676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A3E4063-2FE4-4E38-880C-C2AC9D18B6D9}"/>
                </a:ext>
              </a:extLst>
            </p:cNvPr>
            <p:cNvCxnSpPr/>
            <p:nvPr/>
          </p:nvCxnSpPr>
          <p:spPr>
            <a:xfrm flipH="1" flipV="1">
              <a:off x="4348507" y="3892361"/>
              <a:ext cx="384810" cy="1522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7E06AC3-8E53-4170-929B-3518CEC11A64}"/>
                </a:ext>
              </a:extLst>
            </p:cNvPr>
            <p:cNvCxnSpPr/>
            <p:nvPr/>
          </p:nvCxnSpPr>
          <p:spPr>
            <a:xfrm>
              <a:off x="4733320" y="4044608"/>
              <a:ext cx="35370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57F20EA-F1F2-4BC0-AD47-0732DC38167F}"/>
                </a:ext>
              </a:extLst>
            </p:cNvPr>
            <p:cNvCxnSpPr/>
            <p:nvPr/>
          </p:nvCxnSpPr>
          <p:spPr>
            <a:xfrm flipH="1" flipV="1">
              <a:off x="3887613" y="4532242"/>
              <a:ext cx="260300" cy="2404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AA97CB4-BA11-40E1-802E-238F8346E9D9}"/>
                </a:ext>
              </a:extLst>
            </p:cNvPr>
            <p:cNvCxnSpPr/>
            <p:nvPr/>
          </p:nvCxnSpPr>
          <p:spPr>
            <a:xfrm>
              <a:off x="4147913" y="4772677"/>
              <a:ext cx="4115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EB0FD36-826C-4CA1-9C26-72F8199C6671}"/>
                </a:ext>
              </a:extLst>
            </p:cNvPr>
            <p:cNvCxnSpPr/>
            <p:nvPr/>
          </p:nvCxnSpPr>
          <p:spPr>
            <a:xfrm flipH="1" flipV="1">
              <a:off x="3203816" y="4880460"/>
              <a:ext cx="316362" cy="6202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9CCAA4-A3EE-42B9-A082-4A0B94C66F8A}"/>
                </a:ext>
              </a:extLst>
            </p:cNvPr>
            <p:cNvCxnSpPr/>
            <p:nvPr/>
          </p:nvCxnSpPr>
          <p:spPr>
            <a:xfrm>
              <a:off x="3520178" y="5500705"/>
              <a:ext cx="498398" cy="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61">
              <a:extLst>
                <a:ext uri="{FF2B5EF4-FFF2-40B4-BE49-F238E27FC236}">
                  <a16:creationId xmlns:a16="http://schemas.microsoft.com/office/drawing/2014/main" id="{B4E02F6E-D887-4D5B-A661-B9A7DF0E4C66}"/>
                </a:ext>
              </a:extLst>
            </p:cNvPr>
            <p:cNvSpPr/>
            <p:nvPr/>
          </p:nvSpPr>
          <p:spPr>
            <a:xfrm>
              <a:off x="3999857" y="861714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023E98F-09F2-4027-B801-DBCAD740A5E9}"/>
                </a:ext>
              </a:extLst>
            </p:cNvPr>
            <p:cNvSpPr/>
            <p:nvPr/>
          </p:nvSpPr>
          <p:spPr>
            <a:xfrm>
              <a:off x="4027587" y="908218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65CF08B-EEB4-4635-A843-40F756A044FF}"/>
                </a:ext>
              </a:extLst>
            </p:cNvPr>
            <p:cNvSpPr txBox="1"/>
            <p:nvPr/>
          </p:nvSpPr>
          <p:spPr>
            <a:xfrm>
              <a:off x="4493323" y="993830"/>
              <a:ext cx="2067718" cy="29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75" dirty="0">
                  <a:solidFill>
                    <a:schemeClr val="bg1"/>
                  </a:solidFill>
                  <a:latin typeface="Georgia Pro Light" panose="02040302050405020303" pitchFamily="18" charset="0"/>
                  <a:cs typeface="Arial" panose="020B0604020202020204" pitchFamily="34" charset="0"/>
                </a:rPr>
                <a:t>Literature Survey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1D4E5-8FEC-4347-ABD1-3FF34118A657}"/>
                </a:ext>
              </a:extLst>
            </p:cNvPr>
            <p:cNvSpPr txBox="1"/>
            <p:nvPr/>
          </p:nvSpPr>
          <p:spPr>
            <a:xfrm>
              <a:off x="4033182" y="978587"/>
              <a:ext cx="441502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38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96" name="Rounded Rectangle 64">
              <a:extLst>
                <a:ext uri="{FF2B5EF4-FFF2-40B4-BE49-F238E27FC236}">
                  <a16:creationId xmlns:a16="http://schemas.microsoft.com/office/drawing/2014/main" id="{BEE2A376-A62E-4B41-B3B9-7A42D4346A06}"/>
                </a:ext>
              </a:extLst>
            </p:cNvPr>
            <p:cNvSpPr/>
            <p:nvPr/>
          </p:nvSpPr>
          <p:spPr>
            <a:xfrm>
              <a:off x="4496948" y="1589784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B35124D-EBE4-46D8-A2DF-22317820A192}"/>
                </a:ext>
              </a:extLst>
            </p:cNvPr>
            <p:cNvSpPr/>
            <p:nvPr/>
          </p:nvSpPr>
          <p:spPr>
            <a:xfrm>
              <a:off x="4530484" y="1636288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47B935A-E9FD-44D8-9CFE-23AA6729DC14}"/>
                </a:ext>
              </a:extLst>
            </p:cNvPr>
            <p:cNvSpPr txBox="1"/>
            <p:nvPr/>
          </p:nvSpPr>
          <p:spPr>
            <a:xfrm>
              <a:off x="5058267" y="1711856"/>
              <a:ext cx="2136384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solidFill>
                    <a:schemeClr val="bg1"/>
                  </a:solidFill>
                  <a:latin typeface="Georgia Pro Light" panose="02040302050405020303" pitchFamily="18" charset="0"/>
                  <a:cs typeface="Arial" panose="020B0604020202020204" pitchFamily="34" charset="0"/>
                </a:rPr>
                <a:t>Data collection &amp; preprocessing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3F4C494-A66D-4381-AF4C-B4B5C225AE19}"/>
                </a:ext>
              </a:extLst>
            </p:cNvPr>
            <p:cNvSpPr txBox="1"/>
            <p:nvPr/>
          </p:nvSpPr>
          <p:spPr>
            <a:xfrm>
              <a:off x="4517346" y="1712159"/>
              <a:ext cx="441502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38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90" name="Rounded Rectangle 67">
              <a:extLst>
                <a:ext uri="{FF2B5EF4-FFF2-40B4-BE49-F238E27FC236}">
                  <a16:creationId xmlns:a16="http://schemas.microsoft.com/office/drawing/2014/main" id="{77DCDF35-BC2A-4556-B5A6-2BD9DF7F5A6A}"/>
                </a:ext>
              </a:extLst>
            </p:cNvPr>
            <p:cNvSpPr/>
            <p:nvPr/>
          </p:nvSpPr>
          <p:spPr>
            <a:xfrm>
              <a:off x="5024469" y="2317853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5BDCF22-705D-4D08-823C-88035FC16F9F}"/>
                </a:ext>
              </a:extLst>
            </p:cNvPr>
            <p:cNvSpPr/>
            <p:nvPr/>
          </p:nvSpPr>
          <p:spPr>
            <a:xfrm>
              <a:off x="5063809" y="2364357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D7F7A42-2908-4F07-8EED-E7F2EC34A316}"/>
                </a:ext>
              </a:extLst>
            </p:cNvPr>
            <p:cNvSpPr txBox="1"/>
            <p:nvPr/>
          </p:nvSpPr>
          <p:spPr>
            <a:xfrm>
              <a:off x="5617345" y="2435046"/>
              <a:ext cx="2287025" cy="29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solidFill>
                    <a:schemeClr val="bg1"/>
                  </a:solidFill>
                  <a:latin typeface="Georgia Pro Light" panose="02040302050405020303" pitchFamily="18" charset="0"/>
                  <a:cs typeface="Arial" panose="020B0604020202020204" pitchFamily="34" charset="0"/>
                </a:rPr>
                <a:t>Graph construction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ED48A3-6603-4405-BF67-4FB04596BD62}"/>
                </a:ext>
              </a:extLst>
            </p:cNvPr>
            <p:cNvSpPr txBox="1"/>
            <p:nvPr/>
          </p:nvSpPr>
          <p:spPr>
            <a:xfrm>
              <a:off x="5058267" y="2437688"/>
              <a:ext cx="441502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38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84" name="Rounded Rectangle 35">
              <a:extLst>
                <a:ext uri="{FF2B5EF4-FFF2-40B4-BE49-F238E27FC236}">
                  <a16:creationId xmlns:a16="http://schemas.microsoft.com/office/drawing/2014/main" id="{8A50A26C-7852-4420-A95E-A42DAA96D2F5}"/>
                </a:ext>
              </a:extLst>
            </p:cNvPr>
            <p:cNvSpPr/>
            <p:nvPr/>
          </p:nvSpPr>
          <p:spPr>
            <a:xfrm>
              <a:off x="5328812" y="3045923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D2D1295-0668-4972-9302-B0F500C3FEB1}"/>
                </a:ext>
              </a:extLst>
            </p:cNvPr>
            <p:cNvSpPr/>
            <p:nvPr/>
          </p:nvSpPr>
          <p:spPr>
            <a:xfrm>
              <a:off x="5362347" y="3092427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6B3769-FB79-412C-B1A0-681A3ED3F633}"/>
                </a:ext>
              </a:extLst>
            </p:cNvPr>
            <p:cNvSpPr txBox="1"/>
            <p:nvPr/>
          </p:nvSpPr>
          <p:spPr>
            <a:xfrm>
              <a:off x="6059899" y="3148932"/>
              <a:ext cx="2025215" cy="29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solidFill>
                    <a:schemeClr val="bg1"/>
                  </a:solidFill>
                  <a:latin typeface="Georgia Pro Light" panose="02040302050405020303" pitchFamily="18" charset="0"/>
                  <a:cs typeface="Arial" panose="020B0604020202020204" pitchFamily="34" charset="0"/>
                </a:rPr>
                <a:t>Graph signal processing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70E235-F4A9-4969-A4C0-F44CA19103C4}"/>
                </a:ext>
              </a:extLst>
            </p:cNvPr>
            <p:cNvSpPr txBox="1"/>
            <p:nvPr/>
          </p:nvSpPr>
          <p:spPr>
            <a:xfrm>
              <a:off x="5359699" y="3175528"/>
              <a:ext cx="441502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38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78" name="Rounded Rectangle 38">
              <a:extLst>
                <a:ext uri="{FF2B5EF4-FFF2-40B4-BE49-F238E27FC236}">
                  <a16:creationId xmlns:a16="http://schemas.microsoft.com/office/drawing/2014/main" id="{D731CAE4-8C9D-4A58-BE83-48C378880DBF}"/>
                </a:ext>
              </a:extLst>
            </p:cNvPr>
            <p:cNvSpPr/>
            <p:nvPr/>
          </p:nvSpPr>
          <p:spPr>
            <a:xfrm>
              <a:off x="5024469" y="3773992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0A04200-A3E2-4D0B-A4F0-595A35F669FE}"/>
                </a:ext>
              </a:extLst>
            </p:cNvPr>
            <p:cNvSpPr/>
            <p:nvPr/>
          </p:nvSpPr>
          <p:spPr>
            <a:xfrm>
              <a:off x="5069613" y="3820496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BD6937-11A5-41CA-B600-27FDE0FFC0CE}"/>
                </a:ext>
              </a:extLst>
            </p:cNvPr>
            <p:cNvSpPr txBox="1"/>
            <p:nvPr/>
          </p:nvSpPr>
          <p:spPr>
            <a:xfrm>
              <a:off x="5617345" y="3877002"/>
              <a:ext cx="2374842" cy="29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solidFill>
                    <a:schemeClr val="bg1"/>
                  </a:solidFill>
                  <a:latin typeface="Georgia Pro Light" panose="02040302050405020303" pitchFamily="18" charset="0"/>
                  <a:cs typeface="Arial" panose="020B0604020202020204" pitchFamily="34" charset="0"/>
                </a:rPr>
                <a:t>Feature extraction &amp; selection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9DF38E-34BB-4C88-A270-2C7C300157B7}"/>
                </a:ext>
              </a:extLst>
            </p:cNvPr>
            <p:cNvSpPr txBox="1"/>
            <p:nvPr/>
          </p:nvSpPr>
          <p:spPr>
            <a:xfrm>
              <a:off x="5061067" y="3884002"/>
              <a:ext cx="441502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38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72" name="Rounded Rectangle 42">
              <a:extLst>
                <a:ext uri="{FF2B5EF4-FFF2-40B4-BE49-F238E27FC236}">
                  <a16:creationId xmlns:a16="http://schemas.microsoft.com/office/drawing/2014/main" id="{07BB75D6-7834-479B-9DC4-FA1359CC3E05}"/>
                </a:ext>
              </a:extLst>
            </p:cNvPr>
            <p:cNvSpPr/>
            <p:nvPr/>
          </p:nvSpPr>
          <p:spPr>
            <a:xfrm>
              <a:off x="4496948" y="4502062"/>
              <a:ext cx="3125901" cy="54123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86947D0-BB64-489B-8292-965C4C37645C}"/>
                </a:ext>
              </a:extLst>
            </p:cNvPr>
            <p:cNvSpPr/>
            <p:nvPr/>
          </p:nvSpPr>
          <p:spPr>
            <a:xfrm>
              <a:off x="4530483" y="4548566"/>
              <a:ext cx="440371" cy="4482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12079D-B73E-4067-BC83-3771859A2619}"/>
                </a:ext>
              </a:extLst>
            </p:cNvPr>
            <p:cNvSpPr txBox="1"/>
            <p:nvPr/>
          </p:nvSpPr>
          <p:spPr>
            <a:xfrm>
              <a:off x="5030795" y="4535122"/>
              <a:ext cx="1986958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solidFill>
                    <a:schemeClr val="bg1"/>
                  </a:solidFill>
                  <a:latin typeface="Georgia Pro Light" panose="02040302050405020303" pitchFamily="18" charset="0"/>
                  <a:cs typeface="Arial" panose="020B0604020202020204" pitchFamily="34" charset="0"/>
                </a:rPr>
                <a:t>Model development, training  &amp; evaluation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94167F-F49C-4D39-ACE1-49BCA65D0F8A}"/>
                </a:ext>
              </a:extLst>
            </p:cNvPr>
            <p:cNvSpPr txBox="1"/>
            <p:nvPr/>
          </p:nvSpPr>
          <p:spPr>
            <a:xfrm>
              <a:off x="4528955" y="4630490"/>
              <a:ext cx="441502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38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06</a:t>
              </a:r>
            </a:p>
          </p:txBody>
        </p:sp>
        <p:sp>
          <p:nvSpPr>
            <p:cNvPr id="66" name="Rounded Rectangle 45">
              <a:extLst>
                <a:ext uri="{FF2B5EF4-FFF2-40B4-BE49-F238E27FC236}">
                  <a16:creationId xmlns:a16="http://schemas.microsoft.com/office/drawing/2014/main" id="{BC0F6D73-432D-4A38-B854-8F0430876B43}"/>
                </a:ext>
              </a:extLst>
            </p:cNvPr>
            <p:cNvSpPr/>
            <p:nvPr/>
          </p:nvSpPr>
          <p:spPr>
            <a:xfrm>
              <a:off x="3999857" y="5230134"/>
              <a:ext cx="3125901" cy="5412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>
                <a:latin typeface="Georgia" panose="02040502050405020303" pitchFamily="18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F3E64A-BDFB-4962-A735-DB659906E9AF}"/>
                </a:ext>
              </a:extLst>
            </p:cNvPr>
            <p:cNvSpPr/>
            <p:nvPr/>
          </p:nvSpPr>
          <p:spPr>
            <a:xfrm>
              <a:off x="4033392" y="5276638"/>
              <a:ext cx="440371" cy="4482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>
                <a:latin typeface="Georgia" panose="02040502050405020303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F17332-463D-43CA-A76F-DBBEBD567527}"/>
                </a:ext>
              </a:extLst>
            </p:cNvPr>
            <p:cNvSpPr txBox="1"/>
            <p:nvPr/>
          </p:nvSpPr>
          <p:spPr>
            <a:xfrm>
              <a:off x="4492193" y="5362250"/>
              <a:ext cx="1903728" cy="29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solidFill>
                    <a:schemeClr val="bg1"/>
                  </a:solidFill>
                  <a:latin typeface="Georgia Pro Light" panose="02040302050405020303" pitchFamily="18" charset="0"/>
                  <a:cs typeface="Arial" panose="020B0604020202020204" pitchFamily="34" charset="0"/>
                </a:rPr>
                <a:t>Real-time application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CFD713-6E0E-4DF6-960E-DA37A0C87346}"/>
                </a:ext>
              </a:extLst>
            </p:cNvPr>
            <p:cNvSpPr txBox="1"/>
            <p:nvPr/>
          </p:nvSpPr>
          <p:spPr>
            <a:xfrm>
              <a:off x="4020619" y="5359147"/>
              <a:ext cx="441502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38" b="1" dirty="0">
                  <a:latin typeface="Georgia Pro Cond" panose="02040506050405020303" pitchFamily="18" charset="0"/>
                  <a:cs typeface="Arial" panose="020B0604020202020204" pitchFamily="34" charset="0"/>
                </a:rPr>
                <a:t>07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496969-2F9A-4076-B26F-094EFB3CD60A}"/>
                </a:ext>
              </a:extLst>
            </p:cNvPr>
            <p:cNvSpPr/>
            <p:nvPr/>
          </p:nvSpPr>
          <p:spPr>
            <a:xfrm>
              <a:off x="1231741" y="1632044"/>
              <a:ext cx="3226564" cy="32840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280E2AB7-DE5D-481D-BF08-B1F84149A8BF}"/>
                </a:ext>
              </a:extLst>
            </p:cNvPr>
            <p:cNvSpPr/>
            <p:nvPr/>
          </p:nvSpPr>
          <p:spPr>
            <a:xfrm>
              <a:off x="2846776" y="1632134"/>
              <a:ext cx="677876" cy="547372"/>
            </a:xfrm>
            <a:custGeom>
              <a:avLst/>
              <a:gdLst>
                <a:gd name="connsiteX0" fmla="*/ 0 w 1101994"/>
                <a:gd name="connsiteY0" fmla="*/ 0 h 874251"/>
                <a:gd name="connsiteX1" fmla="*/ 265300 w 1101994"/>
                <a:gd name="connsiteY1" fmla="*/ 13396 h 874251"/>
                <a:gd name="connsiteX2" fmla="*/ 1018002 w 1101994"/>
                <a:gd name="connsiteY2" fmla="*/ 205956 h 874251"/>
                <a:gd name="connsiteX3" fmla="*/ 1101994 w 1101994"/>
                <a:gd name="connsiteY3" fmla="*/ 246417 h 874251"/>
                <a:gd name="connsiteX4" fmla="*/ 809230 w 1101994"/>
                <a:gd name="connsiteY4" fmla="*/ 874251 h 874251"/>
                <a:gd name="connsiteX5" fmla="*/ 748121 w 1101994"/>
                <a:gd name="connsiteY5" fmla="*/ 844813 h 874251"/>
                <a:gd name="connsiteX6" fmla="*/ 194410 w 1101994"/>
                <a:gd name="connsiteY6" fmla="*/ 703160 h 874251"/>
                <a:gd name="connsiteX7" fmla="*/ 0 w 1101994"/>
                <a:gd name="connsiteY7" fmla="*/ 693343 h 874251"/>
                <a:gd name="connsiteX8" fmla="*/ 0 w 1101994"/>
                <a:gd name="connsiteY8" fmla="*/ 0 h 87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1994" h="874251">
                  <a:moveTo>
                    <a:pt x="0" y="0"/>
                  </a:moveTo>
                  <a:lnTo>
                    <a:pt x="265300" y="13396"/>
                  </a:lnTo>
                  <a:cubicBezTo>
                    <a:pt x="529797" y="40258"/>
                    <a:pt x="782675" y="106422"/>
                    <a:pt x="1018002" y="205956"/>
                  </a:cubicBezTo>
                  <a:lnTo>
                    <a:pt x="1101994" y="246417"/>
                  </a:lnTo>
                  <a:lnTo>
                    <a:pt x="809230" y="874251"/>
                  </a:lnTo>
                  <a:lnTo>
                    <a:pt x="748121" y="844813"/>
                  </a:lnTo>
                  <a:cubicBezTo>
                    <a:pt x="575008" y="771592"/>
                    <a:pt x="388983" y="722920"/>
                    <a:pt x="194410" y="703160"/>
                  </a:cubicBezTo>
                  <a:lnTo>
                    <a:pt x="0" y="693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138"/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7F359CF4-A1C7-458F-8619-4AFF8B9C58A1}"/>
                </a:ext>
              </a:extLst>
            </p:cNvPr>
            <p:cNvSpPr/>
            <p:nvPr/>
          </p:nvSpPr>
          <p:spPr>
            <a:xfrm>
              <a:off x="3347721" y="1787966"/>
              <a:ext cx="749574" cy="724779"/>
            </a:xfrm>
            <a:custGeom>
              <a:avLst/>
              <a:gdLst>
                <a:gd name="connsiteX0" fmla="*/ 292763 w 1218550"/>
                <a:gd name="connsiteY0" fmla="*/ 0 h 1157601"/>
                <a:gd name="connsiteX1" fmla="*/ 432894 w 1218550"/>
                <a:gd name="connsiteY1" fmla="*/ 67505 h 1157601"/>
                <a:gd name="connsiteX2" fmla="*/ 1206546 w 1218550"/>
                <a:gd name="connsiteY2" fmla="*/ 705365 h 1157601"/>
                <a:gd name="connsiteX3" fmla="*/ 1218550 w 1218550"/>
                <a:gd name="connsiteY3" fmla="*/ 721417 h 1157601"/>
                <a:gd name="connsiteX4" fmla="*/ 679908 w 1218550"/>
                <a:gd name="connsiteY4" fmla="*/ 1157601 h 1157601"/>
                <a:gd name="connsiteX5" fmla="*/ 671529 w 1218550"/>
                <a:gd name="connsiteY5" fmla="*/ 1146396 h 1157601"/>
                <a:gd name="connsiteX6" fmla="*/ 102406 w 1218550"/>
                <a:gd name="connsiteY6" fmla="*/ 677165 h 1157601"/>
                <a:gd name="connsiteX7" fmla="*/ 0 w 1218550"/>
                <a:gd name="connsiteY7" fmla="*/ 627833 h 1157601"/>
                <a:gd name="connsiteX8" fmla="*/ 292763 w 1218550"/>
                <a:gd name="connsiteY8" fmla="*/ 0 h 11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550" h="1157601">
                  <a:moveTo>
                    <a:pt x="292763" y="0"/>
                  </a:moveTo>
                  <a:lnTo>
                    <a:pt x="432894" y="67505"/>
                  </a:lnTo>
                  <a:cubicBezTo>
                    <a:pt x="730184" y="229002"/>
                    <a:pt x="992755" y="446309"/>
                    <a:pt x="1206546" y="705365"/>
                  </a:cubicBezTo>
                  <a:lnTo>
                    <a:pt x="1218550" y="721417"/>
                  </a:lnTo>
                  <a:lnTo>
                    <a:pt x="679908" y="1157601"/>
                  </a:lnTo>
                  <a:lnTo>
                    <a:pt x="671529" y="1146396"/>
                  </a:lnTo>
                  <a:cubicBezTo>
                    <a:pt x="514257" y="955826"/>
                    <a:pt x="321101" y="795968"/>
                    <a:pt x="102406" y="677165"/>
                  </a:cubicBezTo>
                  <a:lnTo>
                    <a:pt x="0" y="627833"/>
                  </a:lnTo>
                  <a:lnTo>
                    <a:pt x="292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138"/>
            </a:p>
          </p:txBody>
        </p:sp>
        <p:sp>
          <p:nvSpPr>
            <p:cNvPr id="49" name="Freeform 82">
              <a:extLst>
                <a:ext uri="{FF2B5EF4-FFF2-40B4-BE49-F238E27FC236}">
                  <a16:creationId xmlns:a16="http://schemas.microsoft.com/office/drawing/2014/main" id="{7DA2E790-8E01-4CDF-86C2-61531D594083}"/>
                </a:ext>
              </a:extLst>
            </p:cNvPr>
            <p:cNvSpPr/>
            <p:nvPr/>
          </p:nvSpPr>
          <p:spPr>
            <a:xfrm>
              <a:off x="3768056" y="2242506"/>
              <a:ext cx="647387" cy="758318"/>
            </a:xfrm>
            <a:custGeom>
              <a:avLst/>
              <a:gdLst>
                <a:gd name="connsiteX0" fmla="*/ 538642 w 1052430"/>
                <a:gd name="connsiteY0" fmla="*/ 0 h 1211168"/>
                <a:gd name="connsiteX1" fmla="*/ 674202 w 1052430"/>
                <a:gd name="connsiteY1" fmla="*/ 181282 h 1211168"/>
                <a:gd name="connsiteX2" fmla="*/ 1004200 w 1052430"/>
                <a:gd name="connsiteY2" fmla="*/ 867734 h 1211168"/>
                <a:gd name="connsiteX3" fmla="*/ 1052430 w 1052430"/>
                <a:gd name="connsiteY3" fmla="*/ 1055306 h 1211168"/>
                <a:gd name="connsiteX4" fmla="*/ 377320 w 1052430"/>
                <a:gd name="connsiteY4" fmla="*/ 1211168 h 1211168"/>
                <a:gd name="connsiteX5" fmla="*/ 342028 w 1052430"/>
                <a:gd name="connsiteY5" fmla="*/ 1073913 h 1211168"/>
                <a:gd name="connsiteX6" fmla="*/ 99272 w 1052430"/>
                <a:gd name="connsiteY6" fmla="*/ 568937 h 1211168"/>
                <a:gd name="connsiteX7" fmla="*/ 0 w 1052430"/>
                <a:gd name="connsiteY7" fmla="*/ 436183 h 1211168"/>
                <a:gd name="connsiteX8" fmla="*/ 538642 w 1052430"/>
                <a:gd name="connsiteY8" fmla="*/ 0 h 121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430" h="1211168">
                  <a:moveTo>
                    <a:pt x="538642" y="0"/>
                  </a:moveTo>
                  <a:lnTo>
                    <a:pt x="674202" y="181282"/>
                  </a:lnTo>
                  <a:cubicBezTo>
                    <a:pt x="815595" y="390571"/>
                    <a:pt x="927572" y="621365"/>
                    <a:pt x="1004200" y="867734"/>
                  </a:cubicBezTo>
                  <a:lnTo>
                    <a:pt x="1052430" y="1055306"/>
                  </a:lnTo>
                  <a:lnTo>
                    <a:pt x="377320" y="1211168"/>
                  </a:lnTo>
                  <a:lnTo>
                    <a:pt x="342028" y="1073913"/>
                  </a:lnTo>
                  <a:cubicBezTo>
                    <a:pt x="285658" y="892676"/>
                    <a:pt x="203285" y="722896"/>
                    <a:pt x="99272" y="568937"/>
                  </a:cubicBezTo>
                  <a:lnTo>
                    <a:pt x="0" y="436183"/>
                  </a:lnTo>
                  <a:lnTo>
                    <a:pt x="538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138"/>
            </a:p>
          </p:txBody>
        </p:sp>
        <p:sp>
          <p:nvSpPr>
            <p:cNvPr id="50" name="Freeform 76">
              <a:extLst>
                <a:ext uri="{FF2B5EF4-FFF2-40B4-BE49-F238E27FC236}">
                  <a16:creationId xmlns:a16="http://schemas.microsoft.com/office/drawing/2014/main" id="{22BBC7AD-389D-42F7-A7F7-86FB2A13DC21}"/>
                </a:ext>
              </a:extLst>
            </p:cNvPr>
            <p:cNvSpPr/>
            <p:nvPr/>
          </p:nvSpPr>
          <p:spPr>
            <a:xfrm>
              <a:off x="4001033" y="2906694"/>
              <a:ext cx="457273" cy="707038"/>
            </a:xfrm>
            <a:custGeom>
              <a:avLst/>
              <a:gdLst>
                <a:gd name="connsiteX0" fmla="*/ 675110 w 743370"/>
                <a:gd name="connsiteY0" fmla="*/ 0 h 1129265"/>
                <a:gd name="connsiteX1" fmla="*/ 690087 w 743370"/>
                <a:gd name="connsiteY1" fmla="*/ 58249 h 1129265"/>
                <a:gd name="connsiteX2" fmla="*/ 743370 w 743370"/>
                <a:gd name="connsiteY2" fmla="*/ 586803 h 1129265"/>
                <a:gd name="connsiteX3" fmla="*/ 690087 w 743370"/>
                <a:gd name="connsiteY3" fmla="*/ 1115357 h 1129265"/>
                <a:gd name="connsiteX4" fmla="*/ 686511 w 743370"/>
                <a:gd name="connsiteY4" fmla="*/ 1129265 h 1129265"/>
                <a:gd name="connsiteX5" fmla="*/ 8387 w 743370"/>
                <a:gd name="connsiteY5" fmla="*/ 985126 h 1129265"/>
                <a:gd name="connsiteX6" fmla="*/ 10830 w 743370"/>
                <a:gd name="connsiteY6" fmla="*/ 975625 h 1129265"/>
                <a:gd name="connsiteX7" fmla="*/ 50027 w 743370"/>
                <a:gd name="connsiteY7" fmla="*/ 586803 h 1129265"/>
                <a:gd name="connsiteX8" fmla="*/ 10830 w 743370"/>
                <a:gd name="connsiteY8" fmla="*/ 197981 h 1129265"/>
                <a:gd name="connsiteX9" fmla="*/ 0 w 743370"/>
                <a:gd name="connsiteY9" fmla="*/ 155862 h 1129265"/>
                <a:gd name="connsiteX10" fmla="*/ 675110 w 743370"/>
                <a:gd name="connsiteY10" fmla="*/ 0 h 112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370" h="1129265">
                  <a:moveTo>
                    <a:pt x="675110" y="0"/>
                  </a:moveTo>
                  <a:lnTo>
                    <a:pt x="690087" y="58249"/>
                  </a:lnTo>
                  <a:cubicBezTo>
                    <a:pt x="725023" y="228977"/>
                    <a:pt x="743370" y="405747"/>
                    <a:pt x="743370" y="586803"/>
                  </a:cubicBezTo>
                  <a:cubicBezTo>
                    <a:pt x="743370" y="767859"/>
                    <a:pt x="725023" y="944630"/>
                    <a:pt x="690087" y="1115357"/>
                  </a:cubicBezTo>
                  <a:lnTo>
                    <a:pt x="686511" y="1129265"/>
                  </a:lnTo>
                  <a:lnTo>
                    <a:pt x="8387" y="985126"/>
                  </a:lnTo>
                  <a:lnTo>
                    <a:pt x="10830" y="975625"/>
                  </a:lnTo>
                  <a:cubicBezTo>
                    <a:pt x="36531" y="850032"/>
                    <a:pt x="50027" y="719994"/>
                    <a:pt x="50027" y="586803"/>
                  </a:cubicBezTo>
                  <a:cubicBezTo>
                    <a:pt x="50027" y="453613"/>
                    <a:pt x="36531" y="323574"/>
                    <a:pt x="10830" y="197981"/>
                  </a:cubicBezTo>
                  <a:lnTo>
                    <a:pt x="0" y="155862"/>
                  </a:lnTo>
                  <a:lnTo>
                    <a:pt x="675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138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1A03EAEF-43BE-4710-A6D4-C2614CE1B35F}"/>
                </a:ext>
              </a:extLst>
            </p:cNvPr>
            <p:cNvSpPr/>
            <p:nvPr/>
          </p:nvSpPr>
          <p:spPr>
            <a:xfrm>
              <a:off x="3780458" y="3526943"/>
              <a:ext cx="641998" cy="755790"/>
            </a:xfrm>
            <a:custGeom>
              <a:avLst/>
              <a:gdLst>
                <a:gd name="connsiteX0" fmla="*/ 365545 w 1043669"/>
                <a:gd name="connsiteY0" fmla="*/ 0 h 1207132"/>
                <a:gd name="connsiteX1" fmla="*/ 1043669 w 1043669"/>
                <a:gd name="connsiteY1" fmla="*/ 144139 h 1207132"/>
                <a:gd name="connsiteX2" fmla="*/ 984039 w 1043669"/>
                <a:gd name="connsiteY2" fmla="*/ 376048 h 1207132"/>
                <a:gd name="connsiteX3" fmla="*/ 654041 w 1043669"/>
                <a:gd name="connsiteY3" fmla="*/ 1062500 h 1207132"/>
                <a:gd name="connsiteX4" fmla="*/ 545888 w 1043669"/>
                <a:gd name="connsiteY4" fmla="*/ 1207132 h 1207132"/>
                <a:gd name="connsiteX5" fmla="*/ 0 w 1043669"/>
                <a:gd name="connsiteY5" fmla="*/ 780638 h 1207132"/>
                <a:gd name="connsiteX6" fmla="*/ 79111 w 1043669"/>
                <a:gd name="connsiteY6" fmla="*/ 674845 h 1207132"/>
                <a:gd name="connsiteX7" fmla="*/ 321867 w 1043669"/>
                <a:gd name="connsiteY7" fmla="*/ 169869 h 1207132"/>
                <a:gd name="connsiteX8" fmla="*/ 365545 w 1043669"/>
                <a:gd name="connsiteY8" fmla="*/ 0 h 120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3669" h="1207132">
                  <a:moveTo>
                    <a:pt x="365545" y="0"/>
                  </a:moveTo>
                  <a:lnTo>
                    <a:pt x="1043669" y="144139"/>
                  </a:lnTo>
                  <a:lnTo>
                    <a:pt x="984039" y="376048"/>
                  </a:lnTo>
                  <a:cubicBezTo>
                    <a:pt x="907411" y="622417"/>
                    <a:pt x="795434" y="853212"/>
                    <a:pt x="654041" y="1062500"/>
                  </a:cubicBezTo>
                  <a:lnTo>
                    <a:pt x="545888" y="1207132"/>
                  </a:lnTo>
                  <a:lnTo>
                    <a:pt x="0" y="780638"/>
                  </a:lnTo>
                  <a:lnTo>
                    <a:pt x="79111" y="674845"/>
                  </a:lnTo>
                  <a:cubicBezTo>
                    <a:pt x="183124" y="520886"/>
                    <a:pt x="265497" y="351106"/>
                    <a:pt x="321867" y="169869"/>
                  </a:cubicBezTo>
                  <a:lnTo>
                    <a:pt x="3655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138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F492E272-5FEA-43C1-85AB-D6C1018DF256}"/>
                </a:ext>
              </a:extLst>
            </p:cNvPr>
            <p:cNvSpPr/>
            <p:nvPr/>
          </p:nvSpPr>
          <p:spPr>
            <a:xfrm>
              <a:off x="3366364" y="4018562"/>
              <a:ext cx="747790" cy="729234"/>
            </a:xfrm>
            <a:custGeom>
              <a:avLst/>
              <a:gdLst>
                <a:gd name="connsiteX0" fmla="*/ 669763 w 1215650"/>
                <a:gd name="connsiteY0" fmla="*/ 0 h 1164716"/>
                <a:gd name="connsiteX1" fmla="*/ 1215650 w 1215650"/>
                <a:gd name="connsiteY1" fmla="*/ 426494 h 1164716"/>
                <a:gd name="connsiteX2" fmla="*/ 1176238 w 1215650"/>
                <a:gd name="connsiteY2" fmla="*/ 479198 h 1164716"/>
                <a:gd name="connsiteX3" fmla="*/ 402586 w 1215650"/>
                <a:gd name="connsiteY3" fmla="*/ 1117058 h 1164716"/>
                <a:gd name="connsiteX4" fmla="*/ 303656 w 1215650"/>
                <a:gd name="connsiteY4" fmla="*/ 1164716 h 1164716"/>
                <a:gd name="connsiteX5" fmla="*/ 0 w 1215650"/>
                <a:gd name="connsiteY5" fmla="*/ 542130 h 1164716"/>
                <a:gd name="connsiteX6" fmla="*/ 72098 w 1215650"/>
                <a:gd name="connsiteY6" fmla="*/ 507398 h 1164716"/>
                <a:gd name="connsiteX7" fmla="*/ 641221 w 1215650"/>
                <a:gd name="connsiteY7" fmla="*/ 38167 h 1164716"/>
                <a:gd name="connsiteX8" fmla="*/ 669763 w 1215650"/>
                <a:gd name="connsiteY8" fmla="*/ 0 h 116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650" h="1164716">
                  <a:moveTo>
                    <a:pt x="669763" y="0"/>
                  </a:moveTo>
                  <a:lnTo>
                    <a:pt x="1215650" y="426494"/>
                  </a:lnTo>
                  <a:lnTo>
                    <a:pt x="1176238" y="479198"/>
                  </a:lnTo>
                  <a:cubicBezTo>
                    <a:pt x="962447" y="738254"/>
                    <a:pt x="699876" y="955561"/>
                    <a:pt x="402586" y="1117058"/>
                  </a:cubicBezTo>
                  <a:lnTo>
                    <a:pt x="303656" y="1164716"/>
                  </a:lnTo>
                  <a:lnTo>
                    <a:pt x="0" y="542130"/>
                  </a:lnTo>
                  <a:lnTo>
                    <a:pt x="72098" y="507398"/>
                  </a:lnTo>
                  <a:cubicBezTo>
                    <a:pt x="290793" y="388595"/>
                    <a:pt x="483949" y="228737"/>
                    <a:pt x="641221" y="38167"/>
                  </a:cubicBezTo>
                  <a:lnTo>
                    <a:pt x="669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138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11B5283-14CF-419F-AE57-9524C81811A4}"/>
                </a:ext>
              </a:extLst>
            </p:cNvPr>
            <p:cNvSpPr/>
            <p:nvPr/>
          </p:nvSpPr>
          <p:spPr>
            <a:xfrm>
              <a:off x="2846776" y="4359540"/>
              <a:ext cx="703219" cy="556514"/>
            </a:xfrm>
            <a:custGeom>
              <a:avLst/>
              <a:gdLst>
                <a:gd name="connsiteX0" fmla="*/ 839539 w 1143194"/>
                <a:gd name="connsiteY0" fmla="*/ 0 h 888851"/>
                <a:gd name="connsiteX1" fmla="*/ 1143194 w 1143194"/>
                <a:gd name="connsiteY1" fmla="*/ 622587 h 888851"/>
                <a:gd name="connsiteX2" fmla="*/ 1018002 w 1143194"/>
                <a:gd name="connsiteY2" fmla="*/ 682895 h 888851"/>
                <a:gd name="connsiteX3" fmla="*/ 265300 w 1143194"/>
                <a:gd name="connsiteY3" fmla="*/ 875455 h 888851"/>
                <a:gd name="connsiteX4" fmla="*/ 0 w 1143194"/>
                <a:gd name="connsiteY4" fmla="*/ 888851 h 888851"/>
                <a:gd name="connsiteX5" fmla="*/ 0 w 1143194"/>
                <a:gd name="connsiteY5" fmla="*/ 195508 h 888851"/>
                <a:gd name="connsiteX6" fmla="*/ 194410 w 1143194"/>
                <a:gd name="connsiteY6" fmla="*/ 185691 h 888851"/>
                <a:gd name="connsiteX7" fmla="*/ 748121 w 1143194"/>
                <a:gd name="connsiteY7" fmla="*/ 44038 h 888851"/>
                <a:gd name="connsiteX8" fmla="*/ 839539 w 1143194"/>
                <a:gd name="connsiteY8" fmla="*/ 0 h 88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194" h="888851">
                  <a:moveTo>
                    <a:pt x="839539" y="0"/>
                  </a:moveTo>
                  <a:lnTo>
                    <a:pt x="1143194" y="622587"/>
                  </a:lnTo>
                  <a:lnTo>
                    <a:pt x="1018002" y="682895"/>
                  </a:lnTo>
                  <a:cubicBezTo>
                    <a:pt x="782675" y="782430"/>
                    <a:pt x="529797" y="848594"/>
                    <a:pt x="265300" y="875455"/>
                  </a:cubicBezTo>
                  <a:lnTo>
                    <a:pt x="0" y="888851"/>
                  </a:lnTo>
                  <a:lnTo>
                    <a:pt x="0" y="195508"/>
                  </a:lnTo>
                  <a:lnTo>
                    <a:pt x="194410" y="185691"/>
                  </a:lnTo>
                  <a:cubicBezTo>
                    <a:pt x="388983" y="165932"/>
                    <a:pt x="575008" y="117259"/>
                    <a:pt x="748121" y="44038"/>
                  </a:cubicBezTo>
                  <a:lnTo>
                    <a:pt x="839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138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ECC1E7-3C5A-40BC-B5D1-B739E445624D}"/>
                </a:ext>
              </a:extLst>
            </p:cNvPr>
            <p:cNvSpPr/>
            <p:nvPr/>
          </p:nvSpPr>
          <p:spPr>
            <a:xfrm>
              <a:off x="1658241" y="2066149"/>
              <a:ext cx="2373565" cy="24158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44" name="Freeform 121">
              <a:extLst>
                <a:ext uri="{FF2B5EF4-FFF2-40B4-BE49-F238E27FC236}">
                  <a16:creationId xmlns:a16="http://schemas.microsoft.com/office/drawing/2014/main" id="{6ED96008-BB6D-4ED9-AC63-870841FDA26C}"/>
                </a:ext>
              </a:extLst>
            </p:cNvPr>
            <p:cNvSpPr/>
            <p:nvPr/>
          </p:nvSpPr>
          <p:spPr>
            <a:xfrm>
              <a:off x="3075104" y="1804380"/>
              <a:ext cx="160296" cy="160430"/>
            </a:xfrm>
            <a:custGeom>
              <a:avLst/>
              <a:gdLst>
                <a:gd name="connsiteX0" fmla="*/ 1144188 w 1528998"/>
                <a:gd name="connsiteY0" fmla="*/ 815938 h 1530276"/>
                <a:gd name="connsiteX1" fmla="*/ 1528998 w 1528998"/>
                <a:gd name="connsiteY1" fmla="*/ 815938 h 1530276"/>
                <a:gd name="connsiteX2" fmla="*/ 1518483 w 1528998"/>
                <a:gd name="connsiteY2" fmla="*/ 920243 h 1530276"/>
                <a:gd name="connsiteX3" fmla="*/ 900734 w 1528998"/>
                <a:gd name="connsiteY3" fmla="*/ 1522737 h 1530276"/>
                <a:gd name="connsiteX4" fmla="*/ 815299 w 1528998"/>
                <a:gd name="connsiteY4" fmla="*/ 1530276 h 1530276"/>
                <a:gd name="connsiteX5" fmla="*/ 815299 w 1528998"/>
                <a:gd name="connsiteY5" fmla="*/ 1145466 h 1530276"/>
                <a:gd name="connsiteX6" fmla="*/ 832617 w 1528998"/>
                <a:gd name="connsiteY6" fmla="*/ 1143938 h 1530276"/>
                <a:gd name="connsiteX7" fmla="*/ 1141491 w 1528998"/>
                <a:gd name="connsiteY7" fmla="*/ 842691 h 1530276"/>
                <a:gd name="connsiteX8" fmla="*/ 0 w 1528998"/>
                <a:gd name="connsiteY8" fmla="*/ 815938 h 1530276"/>
                <a:gd name="connsiteX9" fmla="*/ 384810 w 1528998"/>
                <a:gd name="connsiteY9" fmla="*/ 815938 h 1530276"/>
                <a:gd name="connsiteX10" fmla="*/ 387507 w 1528998"/>
                <a:gd name="connsiteY10" fmla="*/ 842691 h 1530276"/>
                <a:gd name="connsiteX11" fmla="*/ 696381 w 1528998"/>
                <a:gd name="connsiteY11" fmla="*/ 1143938 h 1530276"/>
                <a:gd name="connsiteX12" fmla="*/ 713699 w 1528998"/>
                <a:gd name="connsiteY12" fmla="*/ 1145466 h 1530276"/>
                <a:gd name="connsiteX13" fmla="*/ 713699 w 1528998"/>
                <a:gd name="connsiteY13" fmla="*/ 1530276 h 1530276"/>
                <a:gd name="connsiteX14" fmla="*/ 628264 w 1528998"/>
                <a:gd name="connsiteY14" fmla="*/ 1522737 h 1530276"/>
                <a:gd name="connsiteX15" fmla="*/ 10515 w 1528998"/>
                <a:gd name="connsiteY15" fmla="*/ 920243 h 1530276"/>
                <a:gd name="connsiteX16" fmla="*/ 815299 w 1528998"/>
                <a:gd name="connsiteY16" fmla="*/ 0 h 1530276"/>
                <a:gd name="connsiteX17" fmla="*/ 900734 w 1528998"/>
                <a:gd name="connsiteY17" fmla="*/ 7539 h 1530276"/>
                <a:gd name="connsiteX18" fmla="*/ 1518483 w 1528998"/>
                <a:gd name="connsiteY18" fmla="*/ 610033 h 1530276"/>
                <a:gd name="connsiteX19" fmla="*/ 1528998 w 1528998"/>
                <a:gd name="connsiteY19" fmla="*/ 714338 h 1530276"/>
                <a:gd name="connsiteX20" fmla="*/ 1144188 w 1528998"/>
                <a:gd name="connsiteY20" fmla="*/ 714338 h 1530276"/>
                <a:gd name="connsiteX21" fmla="*/ 1141491 w 1528998"/>
                <a:gd name="connsiteY21" fmla="*/ 687585 h 1530276"/>
                <a:gd name="connsiteX22" fmla="*/ 832617 w 1528998"/>
                <a:gd name="connsiteY22" fmla="*/ 386338 h 1530276"/>
                <a:gd name="connsiteX23" fmla="*/ 815299 w 1528998"/>
                <a:gd name="connsiteY23" fmla="*/ 384810 h 1530276"/>
                <a:gd name="connsiteX24" fmla="*/ 713699 w 1528998"/>
                <a:gd name="connsiteY24" fmla="*/ 0 h 1530276"/>
                <a:gd name="connsiteX25" fmla="*/ 713699 w 1528998"/>
                <a:gd name="connsiteY25" fmla="*/ 384810 h 1530276"/>
                <a:gd name="connsiteX26" fmla="*/ 696381 w 1528998"/>
                <a:gd name="connsiteY26" fmla="*/ 386338 h 1530276"/>
                <a:gd name="connsiteX27" fmla="*/ 387507 w 1528998"/>
                <a:gd name="connsiteY27" fmla="*/ 687585 h 1530276"/>
                <a:gd name="connsiteX28" fmla="*/ 384810 w 1528998"/>
                <a:gd name="connsiteY28" fmla="*/ 714338 h 1530276"/>
                <a:gd name="connsiteX29" fmla="*/ 0 w 1528998"/>
                <a:gd name="connsiteY29" fmla="*/ 714338 h 1530276"/>
                <a:gd name="connsiteX30" fmla="*/ 10515 w 1528998"/>
                <a:gd name="connsiteY30" fmla="*/ 610033 h 1530276"/>
                <a:gd name="connsiteX31" fmla="*/ 628264 w 1528998"/>
                <a:gd name="connsiteY31" fmla="*/ 7539 h 153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28998" h="1530276">
                  <a:moveTo>
                    <a:pt x="1144188" y="815938"/>
                  </a:moveTo>
                  <a:lnTo>
                    <a:pt x="1528998" y="815938"/>
                  </a:lnTo>
                  <a:lnTo>
                    <a:pt x="1518483" y="920243"/>
                  </a:lnTo>
                  <a:cubicBezTo>
                    <a:pt x="1455690" y="1227108"/>
                    <a:pt x="1210265" y="1467447"/>
                    <a:pt x="900734" y="1522737"/>
                  </a:cubicBezTo>
                  <a:lnTo>
                    <a:pt x="815299" y="1530276"/>
                  </a:lnTo>
                  <a:lnTo>
                    <a:pt x="815299" y="1145466"/>
                  </a:lnTo>
                  <a:lnTo>
                    <a:pt x="832617" y="1143938"/>
                  </a:lnTo>
                  <a:cubicBezTo>
                    <a:pt x="987382" y="1116293"/>
                    <a:pt x="1110094" y="996123"/>
                    <a:pt x="1141491" y="842691"/>
                  </a:cubicBezTo>
                  <a:close/>
                  <a:moveTo>
                    <a:pt x="0" y="815938"/>
                  </a:moveTo>
                  <a:lnTo>
                    <a:pt x="384810" y="815938"/>
                  </a:lnTo>
                  <a:lnTo>
                    <a:pt x="387507" y="842691"/>
                  </a:lnTo>
                  <a:cubicBezTo>
                    <a:pt x="418904" y="996123"/>
                    <a:pt x="541616" y="1116293"/>
                    <a:pt x="696381" y="1143938"/>
                  </a:cubicBezTo>
                  <a:lnTo>
                    <a:pt x="713699" y="1145466"/>
                  </a:lnTo>
                  <a:lnTo>
                    <a:pt x="713699" y="1530276"/>
                  </a:lnTo>
                  <a:lnTo>
                    <a:pt x="628264" y="1522737"/>
                  </a:lnTo>
                  <a:cubicBezTo>
                    <a:pt x="318733" y="1467447"/>
                    <a:pt x="73309" y="1227108"/>
                    <a:pt x="10515" y="920243"/>
                  </a:cubicBezTo>
                  <a:close/>
                  <a:moveTo>
                    <a:pt x="815299" y="0"/>
                  </a:moveTo>
                  <a:lnTo>
                    <a:pt x="900734" y="7539"/>
                  </a:lnTo>
                  <a:cubicBezTo>
                    <a:pt x="1210265" y="62829"/>
                    <a:pt x="1455690" y="303168"/>
                    <a:pt x="1518483" y="610033"/>
                  </a:cubicBezTo>
                  <a:lnTo>
                    <a:pt x="1528998" y="714338"/>
                  </a:lnTo>
                  <a:lnTo>
                    <a:pt x="1144188" y="714338"/>
                  </a:lnTo>
                  <a:lnTo>
                    <a:pt x="1141491" y="687585"/>
                  </a:lnTo>
                  <a:cubicBezTo>
                    <a:pt x="1110094" y="534153"/>
                    <a:pt x="987382" y="413983"/>
                    <a:pt x="832617" y="386338"/>
                  </a:cubicBezTo>
                  <a:lnTo>
                    <a:pt x="815299" y="384810"/>
                  </a:lnTo>
                  <a:close/>
                  <a:moveTo>
                    <a:pt x="713699" y="0"/>
                  </a:moveTo>
                  <a:lnTo>
                    <a:pt x="713699" y="384810"/>
                  </a:lnTo>
                  <a:lnTo>
                    <a:pt x="696381" y="386338"/>
                  </a:lnTo>
                  <a:cubicBezTo>
                    <a:pt x="541616" y="413983"/>
                    <a:pt x="418904" y="534153"/>
                    <a:pt x="387507" y="687585"/>
                  </a:cubicBezTo>
                  <a:lnTo>
                    <a:pt x="384810" y="714338"/>
                  </a:lnTo>
                  <a:lnTo>
                    <a:pt x="0" y="714338"/>
                  </a:lnTo>
                  <a:lnTo>
                    <a:pt x="10515" y="610033"/>
                  </a:lnTo>
                  <a:cubicBezTo>
                    <a:pt x="73309" y="303168"/>
                    <a:pt x="318733" y="62829"/>
                    <a:pt x="628264" y="75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>
                <a:solidFill>
                  <a:schemeClr val="tx1"/>
                </a:solidFill>
              </a:endParaRPr>
            </a:p>
          </p:txBody>
        </p:sp>
        <p:sp>
          <p:nvSpPr>
            <p:cNvPr id="45" name="Freeform 122">
              <a:extLst>
                <a:ext uri="{FF2B5EF4-FFF2-40B4-BE49-F238E27FC236}">
                  <a16:creationId xmlns:a16="http://schemas.microsoft.com/office/drawing/2014/main" id="{914A90B7-4F6F-4A82-B87F-450CD5AD274B}"/>
                </a:ext>
              </a:extLst>
            </p:cNvPr>
            <p:cNvSpPr/>
            <p:nvPr/>
          </p:nvSpPr>
          <p:spPr>
            <a:xfrm>
              <a:off x="3009393" y="1738736"/>
              <a:ext cx="291717" cy="291717"/>
            </a:xfrm>
            <a:custGeom>
              <a:avLst/>
              <a:gdLst>
                <a:gd name="connsiteX0" fmla="*/ 1299845 w 2782570"/>
                <a:gd name="connsiteY0" fmla="*/ 423680 h 2782570"/>
                <a:gd name="connsiteX1" fmla="*/ 1291881 w 2782570"/>
                <a:gd name="connsiteY1" fmla="*/ 424082 h 2782570"/>
                <a:gd name="connsiteX2" fmla="*/ 424081 w 2782570"/>
                <a:gd name="connsiteY2" fmla="*/ 1291881 h 2782570"/>
                <a:gd name="connsiteX3" fmla="*/ 423679 w 2782570"/>
                <a:gd name="connsiteY3" fmla="*/ 1299845 h 2782570"/>
                <a:gd name="connsiteX4" fmla="*/ 472439 w 2782570"/>
                <a:gd name="connsiteY4" fmla="*/ 1299845 h 2782570"/>
                <a:gd name="connsiteX5" fmla="*/ 502920 w 2782570"/>
                <a:gd name="connsiteY5" fmla="*/ 1330326 h 2782570"/>
                <a:gd name="connsiteX6" fmla="*/ 502920 w 2782570"/>
                <a:gd name="connsiteY6" fmla="*/ 1452244 h 2782570"/>
                <a:gd name="connsiteX7" fmla="*/ 472439 w 2782570"/>
                <a:gd name="connsiteY7" fmla="*/ 1482725 h 2782570"/>
                <a:gd name="connsiteX8" fmla="*/ 423679 w 2782570"/>
                <a:gd name="connsiteY8" fmla="*/ 1482725 h 2782570"/>
                <a:gd name="connsiteX9" fmla="*/ 424081 w 2782570"/>
                <a:gd name="connsiteY9" fmla="*/ 1490689 h 2782570"/>
                <a:gd name="connsiteX10" fmla="*/ 1291881 w 2782570"/>
                <a:gd name="connsiteY10" fmla="*/ 2358489 h 2782570"/>
                <a:gd name="connsiteX11" fmla="*/ 1299845 w 2782570"/>
                <a:gd name="connsiteY11" fmla="*/ 2358891 h 2782570"/>
                <a:gd name="connsiteX12" fmla="*/ 1299845 w 2782570"/>
                <a:gd name="connsiteY12" fmla="*/ 2310131 h 2782570"/>
                <a:gd name="connsiteX13" fmla="*/ 1330326 w 2782570"/>
                <a:gd name="connsiteY13" fmla="*/ 2279650 h 2782570"/>
                <a:gd name="connsiteX14" fmla="*/ 1452244 w 2782570"/>
                <a:gd name="connsiteY14" fmla="*/ 2279650 h 2782570"/>
                <a:gd name="connsiteX15" fmla="*/ 1482725 w 2782570"/>
                <a:gd name="connsiteY15" fmla="*/ 2310131 h 2782570"/>
                <a:gd name="connsiteX16" fmla="*/ 1482725 w 2782570"/>
                <a:gd name="connsiteY16" fmla="*/ 2358891 h 2782570"/>
                <a:gd name="connsiteX17" fmla="*/ 1490689 w 2782570"/>
                <a:gd name="connsiteY17" fmla="*/ 2358489 h 2782570"/>
                <a:gd name="connsiteX18" fmla="*/ 2358489 w 2782570"/>
                <a:gd name="connsiteY18" fmla="*/ 1490689 h 2782570"/>
                <a:gd name="connsiteX19" fmla="*/ 2358891 w 2782570"/>
                <a:gd name="connsiteY19" fmla="*/ 1482725 h 2782570"/>
                <a:gd name="connsiteX20" fmla="*/ 2310131 w 2782570"/>
                <a:gd name="connsiteY20" fmla="*/ 1482725 h 2782570"/>
                <a:gd name="connsiteX21" fmla="*/ 2279650 w 2782570"/>
                <a:gd name="connsiteY21" fmla="*/ 1452244 h 2782570"/>
                <a:gd name="connsiteX22" fmla="*/ 2279650 w 2782570"/>
                <a:gd name="connsiteY22" fmla="*/ 1330326 h 2782570"/>
                <a:gd name="connsiteX23" fmla="*/ 2310131 w 2782570"/>
                <a:gd name="connsiteY23" fmla="*/ 1299845 h 2782570"/>
                <a:gd name="connsiteX24" fmla="*/ 2358891 w 2782570"/>
                <a:gd name="connsiteY24" fmla="*/ 1299845 h 2782570"/>
                <a:gd name="connsiteX25" fmla="*/ 2358489 w 2782570"/>
                <a:gd name="connsiteY25" fmla="*/ 1291881 h 2782570"/>
                <a:gd name="connsiteX26" fmla="*/ 1490689 w 2782570"/>
                <a:gd name="connsiteY26" fmla="*/ 424082 h 2782570"/>
                <a:gd name="connsiteX27" fmla="*/ 1482725 w 2782570"/>
                <a:gd name="connsiteY27" fmla="*/ 423680 h 2782570"/>
                <a:gd name="connsiteX28" fmla="*/ 1482725 w 2782570"/>
                <a:gd name="connsiteY28" fmla="*/ 472439 h 2782570"/>
                <a:gd name="connsiteX29" fmla="*/ 1452244 w 2782570"/>
                <a:gd name="connsiteY29" fmla="*/ 502920 h 2782570"/>
                <a:gd name="connsiteX30" fmla="*/ 1330326 w 2782570"/>
                <a:gd name="connsiteY30" fmla="*/ 502920 h 2782570"/>
                <a:gd name="connsiteX31" fmla="*/ 1299845 w 2782570"/>
                <a:gd name="connsiteY31" fmla="*/ 472439 h 2782570"/>
                <a:gd name="connsiteX32" fmla="*/ 1330326 w 2782570"/>
                <a:gd name="connsiteY32" fmla="*/ 0 h 2782570"/>
                <a:gd name="connsiteX33" fmla="*/ 1452244 w 2782570"/>
                <a:gd name="connsiteY33" fmla="*/ 0 h 2782570"/>
                <a:gd name="connsiteX34" fmla="*/ 1482725 w 2782570"/>
                <a:gd name="connsiteY34" fmla="*/ 30481 h 2782570"/>
                <a:gd name="connsiteX35" fmla="*/ 1482725 w 2782570"/>
                <a:gd name="connsiteY35" fmla="*/ 326562 h 2782570"/>
                <a:gd name="connsiteX36" fmla="*/ 1500619 w 2782570"/>
                <a:gd name="connsiteY36" fmla="*/ 327466 h 2782570"/>
                <a:gd name="connsiteX37" fmla="*/ 2455104 w 2782570"/>
                <a:gd name="connsiteY37" fmla="*/ 1281951 h 2782570"/>
                <a:gd name="connsiteX38" fmla="*/ 2456008 w 2782570"/>
                <a:gd name="connsiteY38" fmla="*/ 1299845 h 2782570"/>
                <a:gd name="connsiteX39" fmla="*/ 2752089 w 2782570"/>
                <a:gd name="connsiteY39" fmla="*/ 1299845 h 2782570"/>
                <a:gd name="connsiteX40" fmla="*/ 2782570 w 2782570"/>
                <a:gd name="connsiteY40" fmla="*/ 1330326 h 2782570"/>
                <a:gd name="connsiteX41" fmla="*/ 2782570 w 2782570"/>
                <a:gd name="connsiteY41" fmla="*/ 1452244 h 2782570"/>
                <a:gd name="connsiteX42" fmla="*/ 2752089 w 2782570"/>
                <a:gd name="connsiteY42" fmla="*/ 1482725 h 2782570"/>
                <a:gd name="connsiteX43" fmla="*/ 2456008 w 2782570"/>
                <a:gd name="connsiteY43" fmla="*/ 1482725 h 2782570"/>
                <a:gd name="connsiteX44" fmla="*/ 2455104 w 2782570"/>
                <a:gd name="connsiteY44" fmla="*/ 1500619 h 2782570"/>
                <a:gd name="connsiteX45" fmla="*/ 1500619 w 2782570"/>
                <a:gd name="connsiteY45" fmla="*/ 2455104 h 2782570"/>
                <a:gd name="connsiteX46" fmla="*/ 1482725 w 2782570"/>
                <a:gd name="connsiteY46" fmla="*/ 2456008 h 2782570"/>
                <a:gd name="connsiteX47" fmla="*/ 1482725 w 2782570"/>
                <a:gd name="connsiteY47" fmla="*/ 2752089 h 2782570"/>
                <a:gd name="connsiteX48" fmla="*/ 1452244 w 2782570"/>
                <a:gd name="connsiteY48" fmla="*/ 2782570 h 2782570"/>
                <a:gd name="connsiteX49" fmla="*/ 1330326 w 2782570"/>
                <a:gd name="connsiteY49" fmla="*/ 2782570 h 2782570"/>
                <a:gd name="connsiteX50" fmla="*/ 1299845 w 2782570"/>
                <a:gd name="connsiteY50" fmla="*/ 2752089 h 2782570"/>
                <a:gd name="connsiteX51" fmla="*/ 1299845 w 2782570"/>
                <a:gd name="connsiteY51" fmla="*/ 2456008 h 2782570"/>
                <a:gd name="connsiteX52" fmla="*/ 1281951 w 2782570"/>
                <a:gd name="connsiteY52" fmla="*/ 2455104 h 2782570"/>
                <a:gd name="connsiteX53" fmla="*/ 327466 w 2782570"/>
                <a:gd name="connsiteY53" fmla="*/ 1500619 h 2782570"/>
                <a:gd name="connsiteX54" fmla="*/ 326562 w 2782570"/>
                <a:gd name="connsiteY54" fmla="*/ 1482725 h 2782570"/>
                <a:gd name="connsiteX55" fmla="*/ 30481 w 2782570"/>
                <a:gd name="connsiteY55" fmla="*/ 1482725 h 2782570"/>
                <a:gd name="connsiteX56" fmla="*/ 0 w 2782570"/>
                <a:gd name="connsiteY56" fmla="*/ 1452244 h 2782570"/>
                <a:gd name="connsiteX57" fmla="*/ 0 w 2782570"/>
                <a:gd name="connsiteY57" fmla="*/ 1330326 h 2782570"/>
                <a:gd name="connsiteX58" fmla="*/ 30481 w 2782570"/>
                <a:gd name="connsiteY58" fmla="*/ 1299845 h 2782570"/>
                <a:gd name="connsiteX59" fmla="*/ 326562 w 2782570"/>
                <a:gd name="connsiteY59" fmla="*/ 1299845 h 2782570"/>
                <a:gd name="connsiteX60" fmla="*/ 327466 w 2782570"/>
                <a:gd name="connsiteY60" fmla="*/ 1281951 h 2782570"/>
                <a:gd name="connsiteX61" fmla="*/ 1281951 w 2782570"/>
                <a:gd name="connsiteY61" fmla="*/ 327466 h 2782570"/>
                <a:gd name="connsiteX62" fmla="*/ 1299845 w 2782570"/>
                <a:gd name="connsiteY62" fmla="*/ 326562 h 2782570"/>
                <a:gd name="connsiteX63" fmla="*/ 1299845 w 2782570"/>
                <a:gd name="connsiteY63" fmla="*/ 30481 h 2782570"/>
                <a:gd name="connsiteX64" fmla="*/ 1330326 w 2782570"/>
                <a:gd name="connsiteY64" fmla="*/ 0 h 278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82570" h="2782570">
                  <a:moveTo>
                    <a:pt x="1299845" y="423680"/>
                  </a:moveTo>
                  <a:lnTo>
                    <a:pt x="1291881" y="424082"/>
                  </a:lnTo>
                  <a:cubicBezTo>
                    <a:pt x="834315" y="470550"/>
                    <a:pt x="470550" y="834315"/>
                    <a:pt x="424081" y="1291881"/>
                  </a:cubicBezTo>
                  <a:lnTo>
                    <a:pt x="423679" y="1299845"/>
                  </a:lnTo>
                  <a:lnTo>
                    <a:pt x="472439" y="1299845"/>
                  </a:lnTo>
                  <a:cubicBezTo>
                    <a:pt x="489273" y="1299845"/>
                    <a:pt x="502920" y="1313492"/>
                    <a:pt x="502920" y="1330326"/>
                  </a:cubicBezTo>
                  <a:lnTo>
                    <a:pt x="502920" y="1452244"/>
                  </a:lnTo>
                  <a:cubicBezTo>
                    <a:pt x="502920" y="1469078"/>
                    <a:pt x="489273" y="1482725"/>
                    <a:pt x="472439" y="1482725"/>
                  </a:cubicBezTo>
                  <a:lnTo>
                    <a:pt x="423679" y="1482725"/>
                  </a:lnTo>
                  <a:lnTo>
                    <a:pt x="424081" y="1490689"/>
                  </a:lnTo>
                  <a:cubicBezTo>
                    <a:pt x="470550" y="1948255"/>
                    <a:pt x="834315" y="2312020"/>
                    <a:pt x="1291881" y="2358489"/>
                  </a:cubicBezTo>
                  <a:lnTo>
                    <a:pt x="1299845" y="2358891"/>
                  </a:lnTo>
                  <a:lnTo>
                    <a:pt x="1299845" y="2310131"/>
                  </a:lnTo>
                  <a:cubicBezTo>
                    <a:pt x="1299845" y="2293297"/>
                    <a:pt x="1313492" y="2279650"/>
                    <a:pt x="1330326" y="2279650"/>
                  </a:cubicBezTo>
                  <a:lnTo>
                    <a:pt x="1452244" y="2279650"/>
                  </a:lnTo>
                  <a:cubicBezTo>
                    <a:pt x="1469078" y="2279650"/>
                    <a:pt x="1482725" y="2293297"/>
                    <a:pt x="1482725" y="2310131"/>
                  </a:cubicBezTo>
                  <a:lnTo>
                    <a:pt x="1482725" y="2358891"/>
                  </a:lnTo>
                  <a:lnTo>
                    <a:pt x="1490689" y="2358489"/>
                  </a:lnTo>
                  <a:cubicBezTo>
                    <a:pt x="1948255" y="2312020"/>
                    <a:pt x="2312020" y="1948255"/>
                    <a:pt x="2358489" y="1490689"/>
                  </a:cubicBezTo>
                  <a:lnTo>
                    <a:pt x="2358891" y="1482725"/>
                  </a:lnTo>
                  <a:lnTo>
                    <a:pt x="2310131" y="1482725"/>
                  </a:lnTo>
                  <a:cubicBezTo>
                    <a:pt x="2293297" y="1482725"/>
                    <a:pt x="2279650" y="1469078"/>
                    <a:pt x="2279650" y="1452244"/>
                  </a:cubicBezTo>
                  <a:lnTo>
                    <a:pt x="2279650" y="1330326"/>
                  </a:lnTo>
                  <a:cubicBezTo>
                    <a:pt x="2279650" y="1313492"/>
                    <a:pt x="2293297" y="1299845"/>
                    <a:pt x="2310131" y="1299845"/>
                  </a:cubicBezTo>
                  <a:lnTo>
                    <a:pt x="2358891" y="1299845"/>
                  </a:lnTo>
                  <a:lnTo>
                    <a:pt x="2358489" y="1291881"/>
                  </a:lnTo>
                  <a:cubicBezTo>
                    <a:pt x="2312020" y="834315"/>
                    <a:pt x="1948255" y="470550"/>
                    <a:pt x="1490689" y="424082"/>
                  </a:cubicBezTo>
                  <a:lnTo>
                    <a:pt x="1482725" y="423680"/>
                  </a:lnTo>
                  <a:lnTo>
                    <a:pt x="1482725" y="472439"/>
                  </a:lnTo>
                  <a:cubicBezTo>
                    <a:pt x="1482725" y="489273"/>
                    <a:pt x="1469078" y="502920"/>
                    <a:pt x="1452244" y="502920"/>
                  </a:cubicBezTo>
                  <a:lnTo>
                    <a:pt x="1330326" y="502920"/>
                  </a:lnTo>
                  <a:cubicBezTo>
                    <a:pt x="1313492" y="502920"/>
                    <a:pt x="1299845" y="489273"/>
                    <a:pt x="1299845" y="472439"/>
                  </a:cubicBezTo>
                  <a:close/>
                  <a:moveTo>
                    <a:pt x="1330326" y="0"/>
                  </a:moveTo>
                  <a:lnTo>
                    <a:pt x="1452244" y="0"/>
                  </a:lnTo>
                  <a:cubicBezTo>
                    <a:pt x="1469078" y="0"/>
                    <a:pt x="1482725" y="13647"/>
                    <a:pt x="1482725" y="30481"/>
                  </a:cubicBezTo>
                  <a:lnTo>
                    <a:pt x="1482725" y="326562"/>
                  </a:lnTo>
                  <a:lnTo>
                    <a:pt x="1500619" y="327466"/>
                  </a:lnTo>
                  <a:cubicBezTo>
                    <a:pt x="2003892" y="378576"/>
                    <a:pt x="2403994" y="778678"/>
                    <a:pt x="2455104" y="1281951"/>
                  </a:cubicBezTo>
                  <a:lnTo>
                    <a:pt x="2456008" y="1299845"/>
                  </a:lnTo>
                  <a:lnTo>
                    <a:pt x="2752089" y="1299845"/>
                  </a:lnTo>
                  <a:cubicBezTo>
                    <a:pt x="2768923" y="1299845"/>
                    <a:pt x="2782570" y="1313492"/>
                    <a:pt x="2782570" y="1330326"/>
                  </a:cubicBezTo>
                  <a:lnTo>
                    <a:pt x="2782570" y="1452244"/>
                  </a:lnTo>
                  <a:cubicBezTo>
                    <a:pt x="2782570" y="1469078"/>
                    <a:pt x="2768923" y="1482725"/>
                    <a:pt x="2752089" y="1482725"/>
                  </a:cubicBezTo>
                  <a:lnTo>
                    <a:pt x="2456008" y="1482725"/>
                  </a:lnTo>
                  <a:lnTo>
                    <a:pt x="2455104" y="1500619"/>
                  </a:lnTo>
                  <a:cubicBezTo>
                    <a:pt x="2403994" y="2003892"/>
                    <a:pt x="2003892" y="2403994"/>
                    <a:pt x="1500619" y="2455104"/>
                  </a:cubicBezTo>
                  <a:lnTo>
                    <a:pt x="1482725" y="2456008"/>
                  </a:lnTo>
                  <a:lnTo>
                    <a:pt x="1482725" y="2752089"/>
                  </a:lnTo>
                  <a:cubicBezTo>
                    <a:pt x="1482725" y="2768923"/>
                    <a:pt x="1469078" y="2782570"/>
                    <a:pt x="1452244" y="2782570"/>
                  </a:cubicBezTo>
                  <a:lnTo>
                    <a:pt x="1330326" y="2782570"/>
                  </a:lnTo>
                  <a:cubicBezTo>
                    <a:pt x="1313492" y="2782570"/>
                    <a:pt x="1299845" y="2768923"/>
                    <a:pt x="1299845" y="2752089"/>
                  </a:cubicBezTo>
                  <a:lnTo>
                    <a:pt x="1299845" y="2456008"/>
                  </a:lnTo>
                  <a:lnTo>
                    <a:pt x="1281951" y="2455104"/>
                  </a:lnTo>
                  <a:cubicBezTo>
                    <a:pt x="778678" y="2403994"/>
                    <a:pt x="378576" y="2003892"/>
                    <a:pt x="327466" y="1500619"/>
                  </a:cubicBezTo>
                  <a:lnTo>
                    <a:pt x="326562" y="1482725"/>
                  </a:lnTo>
                  <a:lnTo>
                    <a:pt x="30481" y="1482725"/>
                  </a:lnTo>
                  <a:cubicBezTo>
                    <a:pt x="13647" y="1482725"/>
                    <a:pt x="0" y="1469078"/>
                    <a:pt x="0" y="1452244"/>
                  </a:cubicBezTo>
                  <a:lnTo>
                    <a:pt x="0" y="1330326"/>
                  </a:lnTo>
                  <a:cubicBezTo>
                    <a:pt x="0" y="1313492"/>
                    <a:pt x="13647" y="1299845"/>
                    <a:pt x="30481" y="1299845"/>
                  </a:cubicBezTo>
                  <a:lnTo>
                    <a:pt x="326562" y="1299845"/>
                  </a:lnTo>
                  <a:lnTo>
                    <a:pt x="327466" y="1281951"/>
                  </a:lnTo>
                  <a:cubicBezTo>
                    <a:pt x="378576" y="778678"/>
                    <a:pt x="778678" y="378576"/>
                    <a:pt x="1281951" y="327466"/>
                  </a:cubicBezTo>
                  <a:lnTo>
                    <a:pt x="1299845" y="326562"/>
                  </a:lnTo>
                  <a:lnTo>
                    <a:pt x="1299845" y="30481"/>
                  </a:lnTo>
                  <a:cubicBezTo>
                    <a:pt x="1299845" y="13647"/>
                    <a:pt x="1313492" y="0"/>
                    <a:pt x="13303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390C2A96-56E7-4D6A-A399-64B5DB200B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4700" y="2043251"/>
              <a:ext cx="308682" cy="206818"/>
            </a:xfrm>
            <a:custGeom>
              <a:avLst/>
              <a:gdLst>
                <a:gd name="T0" fmla="*/ 605 w 1260"/>
                <a:gd name="T1" fmla="*/ 383 h 846"/>
                <a:gd name="T2" fmla="*/ 605 w 1260"/>
                <a:gd name="T3" fmla="*/ 227 h 846"/>
                <a:gd name="T4" fmla="*/ 581 w 1260"/>
                <a:gd name="T5" fmla="*/ 200 h 846"/>
                <a:gd name="T6" fmla="*/ 551 w 1260"/>
                <a:gd name="T7" fmla="*/ 225 h 846"/>
                <a:gd name="T8" fmla="*/ 269 w 1260"/>
                <a:gd name="T9" fmla="*/ 350 h 846"/>
                <a:gd name="T10" fmla="*/ 269 w 1260"/>
                <a:gd name="T11" fmla="*/ 325 h 846"/>
                <a:gd name="T12" fmla="*/ 100 w 1260"/>
                <a:gd name="T13" fmla="*/ 325 h 846"/>
                <a:gd name="T14" fmla="*/ 38 w 1260"/>
                <a:gd name="T15" fmla="*/ 386 h 846"/>
                <a:gd name="T16" fmla="*/ 38 w 1260"/>
                <a:gd name="T17" fmla="*/ 412 h 846"/>
                <a:gd name="T18" fmla="*/ 20 w 1260"/>
                <a:gd name="T19" fmla="*/ 412 h 846"/>
                <a:gd name="T20" fmla="*/ 0 w 1260"/>
                <a:gd name="T21" fmla="*/ 432 h 846"/>
                <a:gd name="T22" fmla="*/ 0 w 1260"/>
                <a:gd name="T23" fmla="*/ 508 h 846"/>
                <a:gd name="T24" fmla="*/ 20 w 1260"/>
                <a:gd name="T25" fmla="*/ 528 h 846"/>
                <a:gd name="T26" fmla="*/ 39 w 1260"/>
                <a:gd name="T27" fmla="*/ 528 h 846"/>
                <a:gd name="T28" fmla="*/ 39 w 1260"/>
                <a:gd name="T29" fmla="*/ 552 h 846"/>
                <a:gd name="T30" fmla="*/ 100 w 1260"/>
                <a:gd name="T31" fmla="*/ 613 h 846"/>
                <a:gd name="T32" fmla="*/ 115 w 1260"/>
                <a:gd name="T33" fmla="*/ 613 h 846"/>
                <a:gd name="T34" fmla="*/ 185 w 1260"/>
                <a:gd name="T35" fmla="*/ 846 h 846"/>
                <a:gd name="T36" fmla="*/ 195 w 1260"/>
                <a:gd name="T37" fmla="*/ 843 h 846"/>
                <a:gd name="T38" fmla="*/ 230 w 1260"/>
                <a:gd name="T39" fmla="*/ 835 h 846"/>
                <a:gd name="T40" fmla="*/ 240 w 1260"/>
                <a:gd name="T41" fmla="*/ 832 h 846"/>
                <a:gd name="T42" fmla="*/ 211 w 1260"/>
                <a:gd name="T43" fmla="*/ 613 h 846"/>
                <a:gd name="T44" fmla="*/ 267 w 1260"/>
                <a:gd name="T45" fmla="*/ 613 h 846"/>
                <a:gd name="T46" fmla="*/ 267 w 1260"/>
                <a:gd name="T47" fmla="*/ 588 h 846"/>
                <a:gd name="T48" fmla="*/ 550 w 1260"/>
                <a:gd name="T49" fmla="*/ 713 h 846"/>
                <a:gd name="T50" fmla="*/ 580 w 1260"/>
                <a:gd name="T51" fmla="*/ 738 h 846"/>
                <a:gd name="T52" fmla="*/ 604 w 1260"/>
                <a:gd name="T53" fmla="*/ 711 h 846"/>
                <a:gd name="T54" fmla="*/ 604 w 1260"/>
                <a:gd name="T55" fmla="*/ 553 h 846"/>
                <a:gd name="T56" fmla="*/ 662 w 1260"/>
                <a:gd name="T57" fmla="*/ 468 h 846"/>
                <a:gd name="T58" fmla="*/ 605 w 1260"/>
                <a:gd name="T59" fmla="*/ 383 h 846"/>
                <a:gd name="T60" fmla="*/ 205 w 1260"/>
                <a:gd name="T61" fmla="*/ 550 h 846"/>
                <a:gd name="T62" fmla="*/ 102 w 1260"/>
                <a:gd name="T63" fmla="*/ 550 h 846"/>
                <a:gd name="T64" fmla="*/ 102 w 1260"/>
                <a:gd name="T65" fmla="*/ 388 h 846"/>
                <a:gd name="T66" fmla="*/ 204 w 1260"/>
                <a:gd name="T67" fmla="*/ 388 h 846"/>
                <a:gd name="T68" fmla="*/ 204 w 1260"/>
                <a:gd name="T69" fmla="*/ 550 h 846"/>
                <a:gd name="T70" fmla="*/ 205 w 1260"/>
                <a:gd name="T71" fmla="*/ 550 h 846"/>
                <a:gd name="T72" fmla="*/ 691 w 1260"/>
                <a:gd name="T73" fmla="*/ 558 h 846"/>
                <a:gd name="T74" fmla="*/ 695 w 1260"/>
                <a:gd name="T75" fmla="*/ 578 h 846"/>
                <a:gd name="T76" fmla="*/ 814 w 1260"/>
                <a:gd name="T77" fmla="*/ 546 h 846"/>
                <a:gd name="T78" fmla="*/ 814 w 1260"/>
                <a:gd name="T79" fmla="*/ 546 h 846"/>
                <a:gd name="T80" fmla="*/ 1151 w 1260"/>
                <a:gd name="T81" fmla="*/ 502 h 846"/>
                <a:gd name="T82" fmla="*/ 1151 w 1260"/>
                <a:gd name="T83" fmla="*/ 108 h 846"/>
                <a:gd name="T84" fmla="*/ 757 w 1260"/>
                <a:gd name="T85" fmla="*/ 108 h 846"/>
                <a:gd name="T86" fmla="*/ 746 w 1260"/>
                <a:gd name="T87" fmla="*/ 490 h 846"/>
                <a:gd name="T88" fmla="*/ 749 w 1260"/>
                <a:gd name="T89" fmla="*/ 492 h 846"/>
                <a:gd name="T90" fmla="*/ 691 w 1260"/>
                <a:gd name="T91" fmla="*/ 558 h 846"/>
                <a:gd name="T92" fmla="*/ 891 w 1260"/>
                <a:gd name="T93" fmla="*/ 275 h 846"/>
                <a:gd name="T94" fmla="*/ 929 w 1260"/>
                <a:gd name="T95" fmla="*/ 312 h 846"/>
                <a:gd name="T96" fmla="*/ 1017 w 1260"/>
                <a:gd name="T97" fmla="*/ 223 h 846"/>
                <a:gd name="T98" fmla="*/ 1056 w 1260"/>
                <a:gd name="T99" fmla="*/ 262 h 846"/>
                <a:gd name="T100" fmla="*/ 967 w 1260"/>
                <a:gd name="T101" fmla="*/ 351 h 846"/>
                <a:gd name="T102" fmla="*/ 929 w 1260"/>
                <a:gd name="T103" fmla="*/ 390 h 846"/>
                <a:gd name="T104" fmla="*/ 890 w 1260"/>
                <a:gd name="T105" fmla="*/ 351 h 846"/>
                <a:gd name="T106" fmla="*/ 852 w 1260"/>
                <a:gd name="T107" fmla="*/ 313 h 846"/>
                <a:gd name="T108" fmla="*/ 891 w 1260"/>
                <a:gd name="T109" fmla="*/ 275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846">
                  <a:moveTo>
                    <a:pt x="605" y="383"/>
                  </a:moveTo>
                  <a:lnTo>
                    <a:pt x="605" y="227"/>
                  </a:lnTo>
                  <a:cubicBezTo>
                    <a:pt x="605" y="213"/>
                    <a:pt x="595" y="201"/>
                    <a:pt x="581" y="200"/>
                  </a:cubicBezTo>
                  <a:cubicBezTo>
                    <a:pt x="565" y="198"/>
                    <a:pt x="552" y="210"/>
                    <a:pt x="551" y="225"/>
                  </a:cubicBezTo>
                  <a:cubicBezTo>
                    <a:pt x="466" y="306"/>
                    <a:pt x="342" y="337"/>
                    <a:pt x="269" y="350"/>
                  </a:cubicBezTo>
                  <a:lnTo>
                    <a:pt x="269" y="325"/>
                  </a:lnTo>
                  <a:lnTo>
                    <a:pt x="100" y="325"/>
                  </a:lnTo>
                  <a:cubicBezTo>
                    <a:pt x="66" y="325"/>
                    <a:pt x="38" y="352"/>
                    <a:pt x="38" y="386"/>
                  </a:cubicBezTo>
                  <a:lnTo>
                    <a:pt x="38" y="412"/>
                  </a:lnTo>
                  <a:lnTo>
                    <a:pt x="20" y="412"/>
                  </a:lnTo>
                  <a:cubicBezTo>
                    <a:pt x="9" y="412"/>
                    <a:pt x="0" y="421"/>
                    <a:pt x="0" y="432"/>
                  </a:cubicBezTo>
                  <a:lnTo>
                    <a:pt x="0" y="508"/>
                  </a:lnTo>
                  <a:cubicBezTo>
                    <a:pt x="0" y="520"/>
                    <a:pt x="8" y="528"/>
                    <a:pt x="20" y="528"/>
                  </a:cubicBezTo>
                  <a:lnTo>
                    <a:pt x="39" y="528"/>
                  </a:lnTo>
                  <a:lnTo>
                    <a:pt x="39" y="552"/>
                  </a:lnTo>
                  <a:cubicBezTo>
                    <a:pt x="39" y="586"/>
                    <a:pt x="66" y="613"/>
                    <a:pt x="100" y="613"/>
                  </a:cubicBezTo>
                  <a:lnTo>
                    <a:pt x="115" y="613"/>
                  </a:lnTo>
                  <a:lnTo>
                    <a:pt x="185" y="846"/>
                  </a:lnTo>
                  <a:lnTo>
                    <a:pt x="195" y="843"/>
                  </a:lnTo>
                  <a:lnTo>
                    <a:pt x="230" y="835"/>
                  </a:lnTo>
                  <a:lnTo>
                    <a:pt x="240" y="832"/>
                  </a:lnTo>
                  <a:lnTo>
                    <a:pt x="211" y="613"/>
                  </a:lnTo>
                  <a:lnTo>
                    <a:pt x="267" y="613"/>
                  </a:lnTo>
                  <a:lnTo>
                    <a:pt x="267" y="588"/>
                  </a:lnTo>
                  <a:cubicBezTo>
                    <a:pt x="341" y="601"/>
                    <a:pt x="463" y="632"/>
                    <a:pt x="550" y="713"/>
                  </a:cubicBezTo>
                  <a:cubicBezTo>
                    <a:pt x="551" y="728"/>
                    <a:pt x="564" y="741"/>
                    <a:pt x="580" y="738"/>
                  </a:cubicBezTo>
                  <a:cubicBezTo>
                    <a:pt x="594" y="737"/>
                    <a:pt x="604" y="725"/>
                    <a:pt x="604" y="711"/>
                  </a:cubicBezTo>
                  <a:lnTo>
                    <a:pt x="604" y="553"/>
                  </a:lnTo>
                  <a:cubicBezTo>
                    <a:pt x="639" y="541"/>
                    <a:pt x="662" y="507"/>
                    <a:pt x="662" y="468"/>
                  </a:cubicBezTo>
                  <a:cubicBezTo>
                    <a:pt x="664" y="430"/>
                    <a:pt x="640" y="396"/>
                    <a:pt x="605" y="383"/>
                  </a:cubicBezTo>
                  <a:close/>
                  <a:moveTo>
                    <a:pt x="205" y="550"/>
                  </a:moveTo>
                  <a:lnTo>
                    <a:pt x="102" y="550"/>
                  </a:lnTo>
                  <a:lnTo>
                    <a:pt x="102" y="388"/>
                  </a:lnTo>
                  <a:lnTo>
                    <a:pt x="204" y="388"/>
                  </a:lnTo>
                  <a:lnTo>
                    <a:pt x="204" y="550"/>
                  </a:lnTo>
                  <a:lnTo>
                    <a:pt x="205" y="550"/>
                  </a:lnTo>
                  <a:close/>
                  <a:moveTo>
                    <a:pt x="691" y="558"/>
                  </a:moveTo>
                  <a:cubicBezTo>
                    <a:pt x="681" y="563"/>
                    <a:pt x="684" y="577"/>
                    <a:pt x="695" y="578"/>
                  </a:cubicBezTo>
                  <a:cubicBezTo>
                    <a:pt x="726" y="583"/>
                    <a:pt x="771" y="578"/>
                    <a:pt x="814" y="546"/>
                  </a:cubicBezTo>
                  <a:lnTo>
                    <a:pt x="814" y="546"/>
                  </a:lnTo>
                  <a:cubicBezTo>
                    <a:pt x="920" y="608"/>
                    <a:pt x="1060" y="595"/>
                    <a:pt x="1151" y="502"/>
                  </a:cubicBezTo>
                  <a:cubicBezTo>
                    <a:pt x="1260" y="393"/>
                    <a:pt x="1260" y="217"/>
                    <a:pt x="1151" y="108"/>
                  </a:cubicBezTo>
                  <a:cubicBezTo>
                    <a:pt x="1042" y="0"/>
                    <a:pt x="866" y="0"/>
                    <a:pt x="757" y="108"/>
                  </a:cubicBezTo>
                  <a:cubicBezTo>
                    <a:pt x="652" y="213"/>
                    <a:pt x="648" y="381"/>
                    <a:pt x="746" y="490"/>
                  </a:cubicBezTo>
                  <a:lnTo>
                    <a:pt x="749" y="492"/>
                  </a:lnTo>
                  <a:cubicBezTo>
                    <a:pt x="739" y="516"/>
                    <a:pt x="720" y="543"/>
                    <a:pt x="691" y="558"/>
                  </a:cubicBezTo>
                  <a:close/>
                  <a:moveTo>
                    <a:pt x="891" y="275"/>
                  </a:moveTo>
                  <a:lnTo>
                    <a:pt x="929" y="312"/>
                  </a:lnTo>
                  <a:lnTo>
                    <a:pt x="1017" y="223"/>
                  </a:lnTo>
                  <a:lnTo>
                    <a:pt x="1056" y="262"/>
                  </a:lnTo>
                  <a:lnTo>
                    <a:pt x="967" y="351"/>
                  </a:lnTo>
                  <a:lnTo>
                    <a:pt x="929" y="390"/>
                  </a:lnTo>
                  <a:lnTo>
                    <a:pt x="890" y="351"/>
                  </a:lnTo>
                  <a:lnTo>
                    <a:pt x="852" y="313"/>
                  </a:lnTo>
                  <a:lnTo>
                    <a:pt x="891" y="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42" name="Freeform 91">
              <a:extLst>
                <a:ext uri="{FF2B5EF4-FFF2-40B4-BE49-F238E27FC236}">
                  <a16:creationId xmlns:a16="http://schemas.microsoft.com/office/drawing/2014/main" id="{7C785ECA-F20F-4EAE-A2A0-15260B930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1488" y="2567173"/>
              <a:ext cx="268181" cy="197069"/>
            </a:xfrm>
            <a:custGeom>
              <a:avLst/>
              <a:gdLst>
                <a:gd name="T0" fmla="*/ 1150 w 1150"/>
                <a:gd name="T1" fmla="*/ 114 h 847"/>
                <a:gd name="T2" fmla="*/ 1150 w 1150"/>
                <a:gd name="T3" fmla="*/ 114 h 847"/>
                <a:gd name="T4" fmla="*/ 1150 w 1150"/>
                <a:gd name="T5" fmla="*/ 13 h 847"/>
                <a:gd name="T6" fmla="*/ 1138 w 1150"/>
                <a:gd name="T7" fmla="*/ 0 h 847"/>
                <a:gd name="T8" fmla="*/ 13 w 1150"/>
                <a:gd name="T9" fmla="*/ 0 h 847"/>
                <a:gd name="T10" fmla="*/ 0 w 1150"/>
                <a:gd name="T11" fmla="*/ 13 h 847"/>
                <a:gd name="T12" fmla="*/ 0 w 1150"/>
                <a:gd name="T13" fmla="*/ 112 h 847"/>
                <a:gd name="T14" fmla="*/ 0 w 1150"/>
                <a:gd name="T15" fmla="*/ 114 h 847"/>
                <a:gd name="T16" fmla="*/ 0 w 1150"/>
                <a:gd name="T17" fmla="*/ 117 h 847"/>
                <a:gd name="T18" fmla="*/ 0 w 1150"/>
                <a:gd name="T19" fmla="*/ 834 h 847"/>
                <a:gd name="T20" fmla="*/ 13 w 1150"/>
                <a:gd name="T21" fmla="*/ 847 h 847"/>
                <a:gd name="T22" fmla="*/ 1138 w 1150"/>
                <a:gd name="T23" fmla="*/ 847 h 847"/>
                <a:gd name="T24" fmla="*/ 1150 w 1150"/>
                <a:gd name="T25" fmla="*/ 834 h 847"/>
                <a:gd name="T26" fmla="*/ 1150 w 1150"/>
                <a:gd name="T27" fmla="*/ 114 h 847"/>
                <a:gd name="T28" fmla="*/ 25 w 1150"/>
                <a:gd name="T29" fmla="*/ 25 h 847"/>
                <a:gd name="T30" fmla="*/ 1125 w 1150"/>
                <a:gd name="T31" fmla="*/ 25 h 847"/>
                <a:gd name="T32" fmla="*/ 1125 w 1150"/>
                <a:gd name="T33" fmla="*/ 102 h 847"/>
                <a:gd name="T34" fmla="*/ 25 w 1150"/>
                <a:gd name="T35" fmla="*/ 102 h 847"/>
                <a:gd name="T36" fmla="*/ 25 w 1150"/>
                <a:gd name="T37" fmla="*/ 25 h 847"/>
                <a:gd name="T38" fmla="*/ 1125 w 1150"/>
                <a:gd name="T39" fmla="*/ 823 h 847"/>
                <a:gd name="T40" fmla="*/ 25 w 1150"/>
                <a:gd name="T41" fmla="*/ 823 h 847"/>
                <a:gd name="T42" fmla="*/ 25 w 1150"/>
                <a:gd name="T43" fmla="*/ 127 h 847"/>
                <a:gd name="T44" fmla="*/ 1125 w 1150"/>
                <a:gd name="T45" fmla="*/ 127 h 847"/>
                <a:gd name="T46" fmla="*/ 1125 w 1150"/>
                <a:gd name="T47" fmla="*/ 823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0" h="847">
                  <a:moveTo>
                    <a:pt x="1150" y="114"/>
                  </a:moveTo>
                  <a:lnTo>
                    <a:pt x="1150" y="114"/>
                  </a:lnTo>
                  <a:lnTo>
                    <a:pt x="1150" y="13"/>
                  </a:lnTo>
                  <a:cubicBezTo>
                    <a:pt x="1150" y="5"/>
                    <a:pt x="1145" y="0"/>
                    <a:pt x="1138" y="0"/>
                  </a:cubicBezTo>
                  <a:lnTo>
                    <a:pt x="13" y="0"/>
                  </a:lnTo>
                  <a:cubicBezTo>
                    <a:pt x="5" y="0"/>
                    <a:pt x="0" y="5"/>
                    <a:pt x="0" y="13"/>
                  </a:cubicBez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0" y="834"/>
                  </a:lnTo>
                  <a:cubicBezTo>
                    <a:pt x="0" y="842"/>
                    <a:pt x="5" y="847"/>
                    <a:pt x="13" y="847"/>
                  </a:cubicBezTo>
                  <a:lnTo>
                    <a:pt x="1138" y="847"/>
                  </a:lnTo>
                  <a:cubicBezTo>
                    <a:pt x="1145" y="847"/>
                    <a:pt x="1150" y="842"/>
                    <a:pt x="1150" y="834"/>
                  </a:cubicBezTo>
                  <a:lnTo>
                    <a:pt x="1150" y="114"/>
                  </a:lnTo>
                  <a:close/>
                  <a:moveTo>
                    <a:pt x="25" y="25"/>
                  </a:moveTo>
                  <a:lnTo>
                    <a:pt x="1125" y="25"/>
                  </a:lnTo>
                  <a:lnTo>
                    <a:pt x="1125" y="102"/>
                  </a:lnTo>
                  <a:lnTo>
                    <a:pt x="25" y="102"/>
                  </a:lnTo>
                  <a:lnTo>
                    <a:pt x="25" y="25"/>
                  </a:lnTo>
                  <a:close/>
                  <a:moveTo>
                    <a:pt x="1125" y="823"/>
                  </a:moveTo>
                  <a:lnTo>
                    <a:pt x="25" y="823"/>
                  </a:lnTo>
                  <a:lnTo>
                    <a:pt x="25" y="127"/>
                  </a:lnTo>
                  <a:lnTo>
                    <a:pt x="1125" y="127"/>
                  </a:lnTo>
                  <a:lnTo>
                    <a:pt x="1125" y="82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9C2F4B18-EEDA-4C8C-AD15-58B1526A4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3983" y="2631882"/>
              <a:ext cx="123623" cy="86337"/>
            </a:xfrm>
            <a:custGeom>
              <a:avLst/>
              <a:gdLst>
                <a:gd name="T0" fmla="*/ 2 w 530"/>
                <a:gd name="T1" fmla="*/ 364 h 371"/>
                <a:gd name="T2" fmla="*/ 3 w 530"/>
                <a:gd name="T3" fmla="*/ 366 h 371"/>
                <a:gd name="T4" fmla="*/ 4 w 530"/>
                <a:gd name="T5" fmla="*/ 367 h 371"/>
                <a:gd name="T6" fmla="*/ 4 w 530"/>
                <a:gd name="T7" fmla="*/ 367 h 371"/>
                <a:gd name="T8" fmla="*/ 8 w 530"/>
                <a:gd name="T9" fmla="*/ 370 h 371"/>
                <a:gd name="T10" fmla="*/ 13 w 530"/>
                <a:gd name="T11" fmla="*/ 371 h 371"/>
                <a:gd name="T12" fmla="*/ 518 w 530"/>
                <a:gd name="T13" fmla="*/ 371 h 371"/>
                <a:gd name="T14" fmla="*/ 523 w 530"/>
                <a:gd name="T15" fmla="*/ 370 h 371"/>
                <a:gd name="T16" fmla="*/ 525 w 530"/>
                <a:gd name="T17" fmla="*/ 369 h 371"/>
                <a:gd name="T18" fmla="*/ 527 w 530"/>
                <a:gd name="T19" fmla="*/ 367 h 371"/>
                <a:gd name="T20" fmla="*/ 527 w 530"/>
                <a:gd name="T21" fmla="*/ 367 h 371"/>
                <a:gd name="T22" fmla="*/ 529 w 530"/>
                <a:gd name="T23" fmla="*/ 364 h 371"/>
                <a:gd name="T24" fmla="*/ 530 w 530"/>
                <a:gd name="T25" fmla="*/ 359 h 371"/>
                <a:gd name="T26" fmla="*/ 530 w 530"/>
                <a:gd name="T27" fmla="*/ 359 h 371"/>
                <a:gd name="T28" fmla="*/ 530 w 530"/>
                <a:gd name="T29" fmla="*/ 12 h 371"/>
                <a:gd name="T30" fmla="*/ 530 w 530"/>
                <a:gd name="T31" fmla="*/ 11 h 371"/>
                <a:gd name="T32" fmla="*/ 530 w 530"/>
                <a:gd name="T33" fmla="*/ 8 h 371"/>
                <a:gd name="T34" fmla="*/ 529 w 530"/>
                <a:gd name="T35" fmla="*/ 6 h 371"/>
                <a:gd name="T36" fmla="*/ 529 w 530"/>
                <a:gd name="T37" fmla="*/ 5 h 371"/>
                <a:gd name="T38" fmla="*/ 528 w 530"/>
                <a:gd name="T39" fmla="*/ 3 h 371"/>
                <a:gd name="T40" fmla="*/ 527 w 530"/>
                <a:gd name="T41" fmla="*/ 2 h 371"/>
                <a:gd name="T42" fmla="*/ 524 w 530"/>
                <a:gd name="T43" fmla="*/ 1 h 371"/>
                <a:gd name="T44" fmla="*/ 522 w 530"/>
                <a:gd name="T45" fmla="*/ 0 h 371"/>
                <a:gd name="T46" fmla="*/ 519 w 530"/>
                <a:gd name="T47" fmla="*/ 0 h 371"/>
                <a:gd name="T48" fmla="*/ 518 w 530"/>
                <a:gd name="T49" fmla="*/ 0 h 371"/>
                <a:gd name="T50" fmla="*/ 13 w 530"/>
                <a:gd name="T51" fmla="*/ 0 h 371"/>
                <a:gd name="T52" fmla="*/ 11 w 530"/>
                <a:gd name="T53" fmla="*/ 0 h 371"/>
                <a:gd name="T54" fmla="*/ 9 w 530"/>
                <a:gd name="T55" fmla="*/ 0 h 371"/>
                <a:gd name="T56" fmla="*/ 7 w 530"/>
                <a:gd name="T57" fmla="*/ 1 h 371"/>
                <a:gd name="T58" fmla="*/ 5 w 530"/>
                <a:gd name="T59" fmla="*/ 2 h 371"/>
                <a:gd name="T60" fmla="*/ 4 w 530"/>
                <a:gd name="T61" fmla="*/ 3 h 371"/>
                <a:gd name="T62" fmla="*/ 3 w 530"/>
                <a:gd name="T63" fmla="*/ 5 h 371"/>
                <a:gd name="T64" fmla="*/ 3 w 530"/>
                <a:gd name="T65" fmla="*/ 6 h 371"/>
                <a:gd name="T66" fmla="*/ 2 w 530"/>
                <a:gd name="T67" fmla="*/ 9 h 371"/>
                <a:gd name="T68" fmla="*/ 2 w 530"/>
                <a:gd name="T69" fmla="*/ 11 h 371"/>
                <a:gd name="T70" fmla="*/ 2 w 530"/>
                <a:gd name="T71" fmla="*/ 12 h 371"/>
                <a:gd name="T72" fmla="*/ 2 w 530"/>
                <a:gd name="T73" fmla="*/ 360 h 371"/>
                <a:gd name="T74" fmla="*/ 2 w 530"/>
                <a:gd name="T75" fmla="*/ 361 h 371"/>
                <a:gd name="T76" fmla="*/ 2 w 530"/>
                <a:gd name="T77" fmla="*/ 364 h 371"/>
                <a:gd name="T78" fmla="*/ 25 w 530"/>
                <a:gd name="T79" fmla="*/ 36 h 371"/>
                <a:gd name="T80" fmla="*/ 204 w 530"/>
                <a:gd name="T81" fmla="*/ 159 h 371"/>
                <a:gd name="T82" fmla="*/ 25 w 530"/>
                <a:gd name="T83" fmla="*/ 330 h 371"/>
                <a:gd name="T84" fmla="*/ 25 w 530"/>
                <a:gd name="T85" fmla="*/ 36 h 371"/>
                <a:gd name="T86" fmla="*/ 505 w 530"/>
                <a:gd name="T87" fmla="*/ 328 h 371"/>
                <a:gd name="T88" fmla="*/ 334 w 530"/>
                <a:gd name="T89" fmla="*/ 153 h 371"/>
                <a:gd name="T90" fmla="*/ 505 w 530"/>
                <a:gd name="T91" fmla="*/ 36 h 371"/>
                <a:gd name="T92" fmla="*/ 505 w 530"/>
                <a:gd name="T93" fmla="*/ 328 h 371"/>
                <a:gd name="T94" fmla="*/ 258 w 530"/>
                <a:gd name="T95" fmla="*/ 196 h 371"/>
                <a:gd name="T96" fmla="*/ 265 w 530"/>
                <a:gd name="T97" fmla="*/ 199 h 371"/>
                <a:gd name="T98" fmla="*/ 268 w 530"/>
                <a:gd name="T99" fmla="*/ 197 h 371"/>
                <a:gd name="T100" fmla="*/ 270 w 530"/>
                <a:gd name="T101" fmla="*/ 197 h 371"/>
                <a:gd name="T102" fmla="*/ 272 w 530"/>
                <a:gd name="T103" fmla="*/ 197 h 371"/>
                <a:gd name="T104" fmla="*/ 274 w 530"/>
                <a:gd name="T105" fmla="*/ 196 h 371"/>
                <a:gd name="T106" fmla="*/ 314 w 530"/>
                <a:gd name="T107" fmla="*/ 169 h 371"/>
                <a:gd name="T108" fmla="*/ 489 w 530"/>
                <a:gd name="T109" fmla="*/ 347 h 371"/>
                <a:gd name="T110" fmla="*/ 44 w 530"/>
                <a:gd name="T111" fmla="*/ 347 h 371"/>
                <a:gd name="T112" fmla="*/ 225 w 530"/>
                <a:gd name="T113" fmla="*/ 174 h 371"/>
                <a:gd name="T114" fmla="*/ 258 w 530"/>
                <a:gd name="T115" fmla="*/ 196 h 371"/>
                <a:gd name="T116" fmla="*/ 265 w 530"/>
                <a:gd name="T117" fmla="*/ 171 h 371"/>
                <a:gd name="T118" fmla="*/ 53 w 530"/>
                <a:gd name="T119" fmla="*/ 25 h 371"/>
                <a:gd name="T120" fmla="*/ 478 w 530"/>
                <a:gd name="T121" fmla="*/ 25 h 371"/>
                <a:gd name="T122" fmla="*/ 265 w 530"/>
                <a:gd name="T123" fmla="*/ 1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0" h="371">
                  <a:moveTo>
                    <a:pt x="2" y="364"/>
                  </a:moveTo>
                  <a:cubicBezTo>
                    <a:pt x="2" y="365"/>
                    <a:pt x="3" y="365"/>
                    <a:pt x="3" y="366"/>
                  </a:cubicBezTo>
                  <a:cubicBezTo>
                    <a:pt x="3" y="366"/>
                    <a:pt x="3" y="367"/>
                    <a:pt x="4" y="367"/>
                  </a:cubicBezTo>
                  <a:lnTo>
                    <a:pt x="4" y="367"/>
                  </a:lnTo>
                  <a:cubicBezTo>
                    <a:pt x="5" y="369"/>
                    <a:pt x="7" y="370"/>
                    <a:pt x="8" y="370"/>
                  </a:cubicBezTo>
                  <a:cubicBezTo>
                    <a:pt x="9" y="371"/>
                    <a:pt x="12" y="371"/>
                    <a:pt x="13" y="371"/>
                  </a:cubicBezTo>
                  <a:lnTo>
                    <a:pt x="518" y="371"/>
                  </a:lnTo>
                  <a:cubicBezTo>
                    <a:pt x="519" y="371"/>
                    <a:pt x="521" y="371"/>
                    <a:pt x="523" y="370"/>
                  </a:cubicBezTo>
                  <a:cubicBezTo>
                    <a:pt x="524" y="370"/>
                    <a:pt x="524" y="369"/>
                    <a:pt x="525" y="369"/>
                  </a:cubicBezTo>
                  <a:cubicBezTo>
                    <a:pt x="525" y="369"/>
                    <a:pt x="527" y="369"/>
                    <a:pt x="527" y="367"/>
                  </a:cubicBezTo>
                  <a:lnTo>
                    <a:pt x="527" y="367"/>
                  </a:lnTo>
                  <a:cubicBezTo>
                    <a:pt x="528" y="366"/>
                    <a:pt x="529" y="365"/>
                    <a:pt x="529" y="364"/>
                  </a:cubicBezTo>
                  <a:cubicBezTo>
                    <a:pt x="530" y="362"/>
                    <a:pt x="530" y="360"/>
                    <a:pt x="530" y="359"/>
                  </a:cubicBezTo>
                  <a:lnTo>
                    <a:pt x="530" y="359"/>
                  </a:lnTo>
                  <a:lnTo>
                    <a:pt x="530" y="12"/>
                  </a:lnTo>
                  <a:lnTo>
                    <a:pt x="530" y="11"/>
                  </a:lnTo>
                  <a:lnTo>
                    <a:pt x="530" y="8"/>
                  </a:lnTo>
                  <a:cubicBezTo>
                    <a:pt x="530" y="7"/>
                    <a:pt x="530" y="7"/>
                    <a:pt x="529" y="6"/>
                  </a:cubicBezTo>
                  <a:lnTo>
                    <a:pt x="529" y="5"/>
                  </a:lnTo>
                  <a:lnTo>
                    <a:pt x="528" y="3"/>
                  </a:lnTo>
                  <a:cubicBezTo>
                    <a:pt x="528" y="2"/>
                    <a:pt x="527" y="2"/>
                    <a:pt x="527" y="2"/>
                  </a:cubicBezTo>
                  <a:cubicBezTo>
                    <a:pt x="527" y="2"/>
                    <a:pt x="525" y="1"/>
                    <a:pt x="524" y="1"/>
                  </a:cubicBezTo>
                  <a:cubicBezTo>
                    <a:pt x="523" y="1"/>
                    <a:pt x="523" y="0"/>
                    <a:pt x="522" y="0"/>
                  </a:cubicBezTo>
                  <a:lnTo>
                    <a:pt x="519" y="0"/>
                  </a:lnTo>
                  <a:lnTo>
                    <a:pt x="518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cubicBezTo>
                    <a:pt x="8" y="0"/>
                    <a:pt x="8" y="0"/>
                    <a:pt x="7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4" y="2"/>
                    <a:pt x="4" y="3"/>
                    <a:pt x="4" y="3"/>
                  </a:cubicBezTo>
                  <a:lnTo>
                    <a:pt x="3" y="5"/>
                  </a:lnTo>
                  <a:lnTo>
                    <a:pt x="3" y="6"/>
                  </a:lnTo>
                  <a:cubicBezTo>
                    <a:pt x="2" y="7"/>
                    <a:pt x="2" y="9"/>
                    <a:pt x="2" y="9"/>
                  </a:cubicBezTo>
                  <a:lnTo>
                    <a:pt x="2" y="11"/>
                  </a:lnTo>
                  <a:lnTo>
                    <a:pt x="2" y="12"/>
                  </a:lnTo>
                  <a:lnTo>
                    <a:pt x="2" y="360"/>
                  </a:lnTo>
                  <a:lnTo>
                    <a:pt x="2" y="361"/>
                  </a:lnTo>
                  <a:cubicBezTo>
                    <a:pt x="0" y="362"/>
                    <a:pt x="0" y="364"/>
                    <a:pt x="2" y="364"/>
                  </a:cubicBezTo>
                  <a:close/>
                  <a:moveTo>
                    <a:pt x="25" y="36"/>
                  </a:moveTo>
                  <a:lnTo>
                    <a:pt x="204" y="159"/>
                  </a:lnTo>
                  <a:lnTo>
                    <a:pt x="25" y="330"/>
                  </a:lnTo>
                  <a:lnTo>
                    <a:pt x="25" y="36"/>
                  </a:lnTo>
                  <a:close/>
                  <a:moveTo>
                    <a:pt x="505" y="328"/>
                  </a:moveTo>
                  <a:lnTo>
                    <a:pt x="334" y="153"/>
                  </a:lnTo>
                  <a:lnTo>
                    <a:pt x="505" y="36"/>
                  </a:lnTo>
                  <a:lnTo>
                    <a:pt x="505" y="328"/>
                  </a:lnTo>
                  <a:close/>
                  <a:moveTo>
                    <a:pt x="258" y="196"/>
                  </a:moveTo>
                  <a:cubicBezTo>
                    <a:pt x="260" y="197"/>
                    <a:pt x="263" y="199"/>
                    <a:pt x="265" y="199"/>
                  </a:cubicBezTo>
                  <a:cubicBezTo>
                    <a:pt x="267" y="199"/>
                    <a:pt x="268" y="199"/>
                    <a:pt x="268" y="197"/>
                  </a:cubicBezTo>
                  <a:lnTo>
                    <a:pt x="270" y="197"/>
                  </a:lnTo>
                  <a:lnTo>
                    <a:pt x="272" y="197"/>
                  </a:lnTo>
                  <a:cubicBezTo>
                    <a:pt x="273" y="197"/>
                    <a:pt x="273" y="197"/>
                    <a:pt x="274" y="196"/>
                  </a:cubicBezTo>
                  <a:lnTo>
                    <a:pt x="314" y="169"/>
                  </a:lnTo>
                  <a:lnTo>
                    <a:pt x="489" y="347"/>
                  </a:lnTo>
                  <a:lnTo>
                    <a:pt x="44" y="347"/>
                  </a:lnTo>
                  <a:lnTo>
                    <a:pt x="225" y="174"/>
                  </a:lnTo>
                  <a:lnTo>
                    <a:pt x="258" y="196"/>
                  </a:lnTo>
                  <a:close/>
                  <a:moveTo>
                    <a:pt x="265" y="171"/>
                  </a:moveTo>
                  <a:lnTo>
                    <a:pt x="53" y="25"/>
                  </a:lnTo>
                  <a:lnTo>
                    <a:pt x="478" y="25"/>
                  </a:lnTo>
                  <a:lnTo>
                    <a:pt x="265" y="171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40" name="Freeform 133">
              <a:extLst>
                <a:ext uri="{FF2B5EF4-FFF2-40B4-BE49-F238E27FC236}">
                  <a16:creationId xmlns:a16="http://schemas.microsoft.com/office/drawing/2014/main" id="{BCC512F1-8F00-47E2-A1C6-4C6203656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639" y="3774290"/>
              <a:ext cx="229064" cy="171696"/>
            </a:xfrm>
            <a:custGeom>
              <a:avLst/>
              <a:gdLst>
                <a:gd name="T0" fmla="*/ 4724 w 6117"/>
                <a:gd name="T1" fmla="*/ 1612 h 4594"/>
                <a:gd name="T2" fmla="*/ 4680 w 6117"/>
                <a:gd name="T3" fmla="*/ 1652 h 4594"/>
                <a:gd name="T4" fmla="*/ 4088 w 6117"/>
                <a:gd name="T5" fmla="*/ 2189 h 4594"/>
                <a:gd name="T6" fmla="*/ 4037 w 6117"/>
                <a:gd name="T7" fmla="*/ 2237 h 4594"/>
                <a:gd name="T8" fmla="*/ 4474 w 6117"/>
                <a:gd name="T9" fmla="*/ 2673 h 4594"/>
                <a:gd name="T10" fmla="*/ 5289 w 6117"/>
                <a:gd name="T11" fmla="*/ 3489 h 4594"/>
                <a:gd name="T12" fmla="*/ 5211 w 6117"/>
                <a:gd name="T13" fmla="*/ 3815 h 4594"/>
                <a:gd name="T14" fmla="*/ 5016 w 6117"/>
                <a:gd name="T15" fmla="*/ 3755 h 4594"/>
                <a:gd name="T16" fmla="*/ 4205 w 6117"/>
                <a:gd name="T17" fmla="*/ 2944 h 4594"/>
                <a:gd name="T18" fmla="*/ 3755 w 6117"/>
                <a:gd name="T19" fmla="*/ 2493 h 4594"/>
                <a:gd name="T20" fmla="*/ 3704 w 6117"/>
                <a:gd name="T21" fmla="*/ 2539 h 4594"/>
                <a:gd name="T22" fmla="*/ 3200 w 6117"/>
                <a:gd name="T23" fmla="*/ 2997 h 4594"/>
                <a:gd name="T24" fmla="*/ 2918 w 6117"/>
                <a:gd name="T25" fmla="*/ 2998 h 4594"/>
                <a:gd name="T26" fmla="*/ 2432 w 6117"/>
                <a:gd name="T27" fmla="*/ 2557 h 4594"/>
                <a:gd name="T28" fmla="*/ 2354 w 6117"/>
                <a:gd name="T29" fmla="*/ 2487 h 4594"/>
                <a:gd name="T30" fmla="*/ 2314 w 6117"/>
                <a:gd name="T31" fmla="*/ 2543 h 4594"/>
                <a:gd name="T32" fmla="*/ 1101 w 6117"/>
                <a:gd name="T33" fmla="*/ 3756 h 4594"/>
                <a:gd name="T34" fmla="*/ 771 w 6117"/>
                <a:gd name="T35" fmla="*/ 3689 h 4594"/>
                <a:gd name="T36" fmla="*/ 832 w 6117"/>
                <a:gd name="T37" fmla="*/ 3483 h 4594"/>
                <a:gd name="T38" fmla="*/ 1805 w 6117"/>
                <a:gd name="T39" fmla="*/ 2513 h 4594"/>
                <a:gd name="T40" fmla="*/ 2080 w 6117"/>
                <a:gd name="T41" fmla="*/ 2239 h 4594"/>
                <a:gd name="T42" fmla="*/ 1583 w 6117"/>
                <a:gd name="T43" fmla="*/ 1787 h 4594"/>
                <a:gd name="T44" fmla="*/ 832 w 6117"/>
                <a:gd name="T45" fmla="*/ 1104 h 4594"/>
                <a:gd name="T46" fmla="*/ 769 w 6117"/>
                <a:gd name="T47" fmla="*/ 910 h 4594"/>
                <a:gd name="T48" fmla="*/ 904 w 6117"/>
                <a:gd name="T49" fmla="*/ 773 h 4594"/>
                <a:gd name="T50" fmla="*/ 1095 w 6117"/>
                <a:gd name="T51" fmla="*/ 827 h 4594"/>
                <a:gd name="T52" fmla="*/ 2147 w 6117"/>
                <a:gd name="T53" fmla="*/ 1781 h 4594"/>
                <a:gd name="T54" fmla="*/ 3058 w 6117"/>
                <a:gd name="T55" fmla="*/ 2608 h 4594"/>
                <a:gd name="T56" fmla="*/ 3106 w 6117"/>
                <a:gd name="T57" fmla="*/ 2566 h 4594"/>
                <a:gd name="T58" fmla="*/ 4481 w 6117"/>
                <a:gd name="T59" fmla="*/ 1316 h 4594"/>
                <a:gd name="T60" fmla="*/ 4500 w 6117"/>
                <a:gd name="T61" fmla="*/ 1 h 4594"/>
                <a:gd name="T62" fmla="*/ 754 w 6117"/>
                <a:gd name="T63" fmla="*/ 1 h 4594"/>
                <a:gd name="T64" fmla="*/ 12 w 6117"/>
                <a:gd name="T65" fmla="*/ 631 h 4594"/>
                <a:gd name="T66" fmla="*/ 0 w 6117"/>
                <a:gd name="T67" fmla="*/ 670 h 4594"/>
                <a:gd name="T68" fmla="*/ 0 w 6117"/>
                <a:gd name="T69" fmla="*/ 3920 h 4594"/>
                <a:gd name="T70" fmla="*/ 30 w 6117"/>
                <a:gd name="T71" fmla="*/ 4033 h 4594"/>
                <a:gd name="T72" fmla="*/ 772 w 6117"/>
                <a:gd name="T73" fmla="*/ 4588 h 4594"/>
                <a:gd name="T74" fmla="*/ 5064 w 6117"/>
                <a:gd name="T75" fmla="*/ 4588 h 4594"/>
                <a:gd name="T76" fmla="*/ 5516 w 6117"/>
                <a:gd name="T77" fmla="*/ 4567 h 4594"/>
                <a:gd name="T78" fmla="*/ 6107 w 6117"/>
                <a:gd name="T79" fmla="*/ 3946 h 4594"/>
                <a:gd name="T80" fmla="*/ 6117 w 6117"/>
                <a:gd name="T81" fmla="*/ 3920 h 4594"/>
                <a:gd name="T82" fmla="*/ 6117 w 6117"/>
                <a:gd name="T83" fmla="*/ 1808 h 4594"/>
                <a:gd name="T84" fmla="*/ 4724 w 6117"/>
                <a:gd name="T85" fmla="*/ 1612 h 4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17" h="4594">
                  <a:moveTo>
                    <a:pt x="4724" y="1612"/>
                  </a:moveTo>
                  <a:lnTo>
                    <a:pt x="4680" y="1652"/>
                  </a:lnTo>
                  <a:lnTo>
                    <a:pt x="4088" y="2189"/>
                  </a:lnTo>
                  <a:cubicBezTo>
                    <a:pt x="4072" y="2204"/>
                    <a:pt x="4056" y="2219"/>
                    <a:pt x="4037" y="2237"/>
                  </a:cubicBezTo>
                  <a:cubicBezTo>
                    <a:pt x="4184" y="2384"/>
                    <a:pt x="4330" y="2528"/>
                    <a:pt x="4474" y="2673"/>
                  </a:cubicBezTo>
                  <a:cubicBezTo>
                    <a:pt x="4747" y="2944"/>
                    <a:pt x="5018" y="3216"/>
                    <a:pt x="5289" y="3489"/>
                  </a:cubicBezTo>
                  <a:cubicBezTo>
                    <a:pt x="5402" y="3602"/>
                    <a:pt x="5359" y="3775"/>
                    <a:pt x="5211" y="3815"/>
                  </a:cubicBezTo>
                  <a:cubicBezTo>
                    <a:pt x="5134" y="3836"/>
                    <a:pt x="5071" y="3810"/>
                    <a:pt x="5016" y="3755"/>
                  </a:cubicBezTo>
                  <a:lnTo>
                    <a:pt x="4205" y="2944"/>
                  </a:lnTo>
                  <a:cubicBezTo>
                    <a:pt x="4056" y="2795"/>
                    <a:pt x="3908" y="2646"/>
                    <a:pt x="3755" y="2493"/>
                  </a:cubicBezTo>
                  <a:cubicBezTo>
                    <a:pt x="3736" y="2510"/>
                    <a:pt x="3719" y="2524"/>
                    <a:pt x="3704" y="2539"/>
                  </a:cubicBezTo>
                  <a:cubicBezTo>
                    <a:pt x="3536" y="2692"/>
                    <a:pt x="3368" y="2845"/>
                    <a:pt x="3200" y="2997"/>
                  </a:cubicBezTo>
                  <a:cubicBezTo>
                    <a:pt x="3107" y="3081"/>
                    <a:pt x="3011" y="3082"/>
                    <a:pt x="2918" y="2998"/>
                  </a:cubicBezTo>
                  <a:lnTo>
                    <a:pt x="2432" y="2557"/>
                  </a:lnTo>
                  <a:cubicBezTo>
                    <a:pt x="2410" y="2537"/>
                    <a:pt x="2388" y="2518"/>
                    <a:pt x="2354" y="2487"/>
                  </a:cubicBezTo>
                  <a:cubicBezTo>
                    <a:pt x="2342" y="2507"/>
                    <a:pt x="2329" y="2526"/>
                    <a:pt x="2314" y="2543"/>
                  </a:cubicBezTo>
                  <a:cubicBezTo>
                    <a:pt x="1910" y="2948"/>
                    <a:pt x="1506" y="3353"/>
                    <a:pt x="1101" y="3756"/>
                  </a:cubicBezTo>
                  <a:cubicBezTo>
                    <a:pt x="987" y="3870"/>
                    <a:pt x="816" y="3835"/>
                    <a:pt x="771" y="3689"/>
                  </a:cubicBezTo>
                  <a:cubicBezTo>
                    <a:pt x="746" y="3608"/>
                    <a:pt x="774" y="3542"/>
                    <a:pt x="832" y="3483"/>
                  </a:cubicBezTo>
                  <a:lnTo>
                    <a:pt x="1805" y="2513"/>
                  </a:lnTo>
                  <a:cubicBezTo>
                    <a:pt x="1895" y="2422"/>
                    <a:pt x="1986" y="2333"/>
                    <a:pt x="2080" y="2239"/>
                  </a:cubicBezTo>
                  <a:lnTo>
                    <a:pt x="1583" y="1787"/>
                  </a:lnTo>
                  <a:cubicBezTo>
                    <a:pt x="1333" y="1559"/>
                    <a:pt x="1083" y="1331"/>
                    <a:pt x="832" y="1104"/>
                  </a:cubicBezTo>
                  <a:cubicBezTo>
                    <a:pt x="775" y="1051"/>
                    <a:pt x="750" y="987"/>
                    <a:pt x="769" y="910"/>
                  </a:cubicBezTo>
                  <a:cubicBezTo>
                    <a:pt x="784" y="842"/>
                    <a:pt x="836" y="789"/>
                    <a:pt x="904" y="773"/>
                  </a:cubicBezTo>
                  <a:cubicBezTo>
                    <a:pt x="978" y="752"/>
                    <a:pt x="1040" y="776"/>
                    <a:pt x="1095" y="827"/>
                  </a:cubicBezTo>
                  <a:cubicBezTo>
                    <a:pt x="1446" y="1145"/>
                    <a:pt x="1796" y="1463"/>
                    <a:pt x="2147" y="1781"/>
                  </a:cubicBezTo>
                  <a:lnTo>
                    <a:pt x="3058" y="2608"/>
                  </a:lnTo>
                  <a:cubicBezTo>
                    <a:pt x="3075" y="2593"/>
                    <a:pt x="3091" y="2580"/>
                    <a:pt x="3106" y="2566"/>
                  </a:cubicBezTo>
                  <a:lnTo>
                    <a:pt x="4481" y="1316"/>
                  </a:lnTo>
                  <a:cubicBezTo>
                    <a:pt x="4240" y="909"/>
                    <a:pt x="4247" y="401"/>
                    <a:pt x="4500" y="1"/>
                  </a:cubicBezTo>
                  <a:cubicBezTo>
                    <a:pt x="3251" y="0"/>
                    <a:pt x="2003" y="0"/>
                    <a:pt x="754" y="1"/>
                  </a:cubicBezTo>
                  <a:cubicBezTo>
                    <a:pt x="388" y="2"/>
                    <a:pt x="75" y="271"/>
                    <a:pt x="12" y="631"/>
                  </a:cubicBezTo>
                  <a:cubicBezTo>
                    <a:pt x="9" y="644"/>
                    <a:pt x="5" y="657"/>
                    <a:pt x="0" y="670"/>
                  </a:cubicBezTo>
                  <a:lnTo>
                    <a:pt x="0" y="3920"/>
                  </a:lnTo>
                  <a:cubicBezTo>
                    <a:pt x="10" y="3958"/>
                    <a:pt x="19" y="3996"/>
                    <a:pt x="30" y="4033"/>
                  </a:cubicBezTo>
                  <a:cubicBezTo>
                    <a:pt x="125" y="4365"/>
                    <a:pt x="421" y="4588"/>
                    <a:pt x="772" y="4588"/>
                  </a:cubicBezTo>
                  <a:cubicBezTo>
                    <a:pt x="2203" y="4589"/>
                    <a:pt x="3634" y="4589"/>
                    <a:pt x="5064" y="4588"/>
                  </a:cubicBezTo>
                  <a:cubicBezTo>
                    <a:pt x="5215" y="4588"/>
                    <a:pt x="5369" y="4594"/>
                    <a:pt x="5516" y="4567"/>
                  </a:cubicBezTo>
                  <a:cubicBezTo>
                    <a:pt x="5829" y="4507"/>
                    <a:pt x="6050" y="4264"/>
                    <a:pt x="6107" y="3946"/>
                  </a:cubicBezTo>
                  <a:cubicBezTo>
                    <a:pt x="6109" y="3937"/>
                    <a:pt x="6113" y="3928"/>
                    <a:pt x="6117" y="3920"/>
                  </a:cubicBezTo>
                  <a:lnTo>
                    <a:pt x="6117" y="1808"/>
                  </a:lnTo>
                  <a:cubicBezTo>
                    <a:pt x="5656" y="2032"/>
                    <a:pt x="5105" y="1954"/>
                    <a:pt x="4724" y="161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41" name="Freeform 134">
              <a:extLst>
                <a:ext uri="{FF2B5EF4-FFF2-40B4-BE49-F238E27FC236}">
                  <a16:creationId xmlns:a16="http://schemas.microsoft.com/office/drawing/2014/main" id="{66F716A7-B28F-4914-999F-75B987120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389" y="3768317"/>
              <a:ext cx="64941" cy="64733"/>
            </a:xfrm>
            <a:custGeom>
              <a:avLst/>
              <a:gdLst>
                <a:gd name="T0" fmla="*/ 900 w 1733"/>
                <a:gd name="T1" fmla="*/ 0 h 1732"/>
                <a:gd name="T2" fmla="*/ 129 w 1733"/>
                <a:gd name="T3" fmla="*/ 514 h 1732"/>
                <a:gd name="T4" fmla="*/ 310 w 1733"/>
                <a:gd name="T5" fmla="*/ 1422 h 1732"/>
                <a:gd name="T6" fmla="*/ 1218 w 1733"/>
                <a:gd name="T7" fmla="*/ 1603 h 1732"/>
                <a:gd name="T8" fmla="*/ 1733 w 1733"/>
                <a:gd name="T9" fmla="*/ 833 h 1732"/>
                <a:gd name="T10" fmla="*/ 900 w 1733"/>
                <a:gd name="T11" fmla="*/ 0 h 1732"/>
                <a:gd name="T12" fmla="*/ 1175 w 1733"/>
                <a:gd name="T13" fmla="*/ 982 h 1732"/>
                <a:gd name="T14" fmla="*/ 1007 w 1733"/>
                <a:gd name="T15" fmla="*/ 815 h 1732"/>
                <a:gd name="T16" fmla="*/ 1007 w 1733"/>
                <a:gd name="T17" fmla="*/ 823 h 1732"/>
                <a:gd name="T18" fmla="*/ 1007 w 1733"/>
                <a:gd name="T19" fmla="*/ 1256 h 1732"/>
                <a:gd name="T20" fmla="*/ 1007 w 1733"/>
                <a:gd name="T21" fmla="*/ 1261 h 1732"/>
                <a:gd name="T22" fmla="*/ 792 w 1733"/>
                <a:gd name="T23" fmla="*/ 1261 h 1732"/>
                <a:gd name="T24" fmla="*/ 792 w 1733"/>
                <a:gd name="T25" fmla="*/ 1251 h 1732"/>
                <a:gd name="T26" fmla="*/ 792 w 1733"/>
                <a:gd name="T27" fmla="*/ 826 h 1732"/>
                <a:gd name="T28" fmla="*/ 792 w 1733"/>
                <a:gd name="T29" fmla="*/ 815 h 1732"/>
                <a:gd name="T30" fmla="*/ 624 w 1733"/>
                <a:gd name="T31" fmla="*/ 983 h 1732"/>
                <a:gd name="T32" fmla="*/ 474 w 1733"/>
                <a:gd name="T33" fmla="*/ 832 h 1732"/>
                <a:gd name="T34" fmla="*/ 899 w 1733"/>
                <a:gd name="T35" fmla="*/ 405 h 1732"/>
                <a:gd name="T36" fmla="*/ 1325 w 1733"/>
                <a:gd name="T37" fmla="*/ 832 h 1732"/>
                <a:gd name="T38" fmla="*/ 1175 w 1733"/>
                <a:gd name="T39" fmla="*/ 982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1732">
                  <a:moveTo>
                    <a:pt x="900" y="0"/>
                  </a:moveTo>
                  <a:cubicBezTo>
                    <a:pt x="562" y="0"/>
                    <a:pt x="258" y="203"/>
                    <a:pt x="129" y="514"/>
                  </a:cubicBezTo>
                  <a:cubicBezTo>
                    <a:pt x="0" y="826"/>
                    <a:pt x="72" y="1184"/>
                    <a:pt x="310" y="1422"/>
                  </a:cubicBezTo>
                  <a:cubicBezTo>
                    <a:pt x="548" y="1661"/>
                    <a:pt x="907" y="1732"/>
                    <a:pt x="1218" y="1603"/>
                  </a:cubicBezTo>
                  <a:cubicBezTo>
                    <a:pt x="1530" y="1474"/>
                    <a:pt x="1733" y="1170"/>
                    <a:pt x="1733" y="833"/>
                  </a:cubicBezTo>
                  <a:cubicBezTo>
                    <a:pt x="1733" y="373"/>
                    <a:pt x="1360" y="0"/>
                    <a:pt x="900" y="0"/>
                  </a:cubicBezTo>
                  <a:close/>
                  <a:moveTo>
                    <a:pt x="1175" y="982"/>
                  </a:moveTo>
                  <a:lnTo>
                    <a:pt x="1007" y="815"/>
                  </a:lnTo>
                  <a:lnTo>
                    <a:pt x="1007" y="823"/>
                  </a:lnTo>
                  <a:lnTo>
                    <a:pt x="1007" y="1256"/>
                  </a:lnTo>
                  <a:lnTo>
                    <a:pt x="1007" y="1261"/>
                  </a:lnTo>
                  <a:lnTo>
                    <a:pt x="792" y="1261"/>
                  </a:lnTo>
                  <a:lnTo>
                    <a:pt x="792" y="1251"/>
                  </a:lnTo>
                  <a:lnTo>
                    <a:pt x="792" y="826"/>
                  </a:lnTo>
                  <a:lnTo>
                    <a:pt x="792" y="815"/>
                  </a:lnTo>
                  <a:lnTo>
                    <a:pt x="624" y="983"/>
                  </a:lnTo>
                  <a:lnTo>
                    <a:pt x="474" y="832"/>
                  </a:lnTo>
                  <a:lnTo>
                    <a:pt x="899" y="405"/>
                  </a:lnTo>
                  <a:lnTo>
                    <a:pt x="1325" y="832"/>
                  </a:lnTo>
                  <a:lnTo>
                    <a:pt x="1175" y="98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36" name="Freeform 170">
              <a:extLst>
                <a:ext uri="{FF2B5EF4-FFF2-40B4-BE49-F238E27FC236}">
                  <a16:creationId xmlns:a16="http://schemas.microsoft.com/office/drawing/2014/main" id="{2714BE99-A68A-409C-97C8-E54B5B9F6D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90238" y="4442751"/>
              <a:ext cx="240439" cy="83142"/>
            </a:xfrm>
            <a:custGeom>
              <a:avLst/>
              <a:gdLst>
                <a:gd name="T0" fmla="*/ 501 w 938"/>
                <a:gd name="T1" fmla="*/ 144 h 325"/>
                <a:gd name="T2" fmla="*/ 469 w 938"/>
                <a:gd name="T3" fmla="*/ 160 h 325"/>
                <a:gd name="T4" fmla="*/ 437 w 938"/>
                <a:gd name="T5" fmla="*/ 144 h 325"/>
                <a:gd name="T6" fmla="*/ 159 w 938"/>
                <a:gd name="T7" fmla="*/ 0 h 325"/>
                <a:gd name="T8" fmla="*/ 0 w 938"/>
                <a:gd name="T9" fmla="*/ 82 h 325"/>
                <a:gd name="T10" fmla="*/ 469 w 938"/>
                <a:gd name="T11" fmla="*/ 325 h 325"/>
                <a:gd name="T12" fmla="*/ 938 w 938"/>
                <a:gd name="T13" fmla="*/ 82 h 325"/>
                <a:gd name="T14" fmla="*/ 779 w 938"/>
                <a:gd name="T15" fmla="*/ 0 h 325"/>
                <a:gd name="T16" fmla="*/ 501 w 938"/>
                <a:gd name="T17" fmla="*/ 14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8" h="325">
                  <a:moveTo>
                    <a:pt x="501" y="144"/>
                  </a:moveTo>
                  <a:lnTo>
                    <a:pt x="469" y="160"/>
                  </a:lnTo>
                  <a:lnTo>
                    <a:pt x="437" y="144"/>
                  </a:lnTo>
                  <a:lnTo>
                    <a:pt x="159" y="0"/>
                  </a:lnTo>
                  <a:lnTo>
                    <a:pt x="0" y="82"/>
                  </a:lnTo>
                  <a:lnTo>
                    <a:pt x="469" y="325"/>
                  </a:lnTo>
                  <a:lnTo>
                    <a:pt x="938" y="82"/>
                  </a:lnTo>
                  <a:lnTo>
                    <a:pt x="779" y="0"/>
                  </a:lnTo>
                  <a:lnTo>
                    <a:pt x="501" y="1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37" name="Freeform 171">
              <a:extLst>
                <a:ext uri="{FF2B5EF4-FFF2-40B4-BE49-F238E27FC236}">
                  <a16:creationId xmlns:a16="http://schemas.microsoft.com/office/drawing/2014/main" id="{118D2917-85CC-4DF4-882F-B4987D059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90238" y="4380603"/>
              <a:ext cx="240439" cy="83142"/>
            </a:xfrm>
            <a:custGeom>
              <a:avLst/>
              <a:gdLst>
                <a:gd name="T0" fmla="*/ 501 w 938"/>
                <a:gd name="T1" fmla="*/ 144 h 325"/>
                <a:gd name="T2" fmla="*/ 469 w 938"/>
                <a:gd name="T3" fmla="*/ 160 h 325"/>
                <a:gd name="T4" fmla="*/ 437 w 938"/>
                <a:gd name="T5" fmla="*/ 144 h 325"/>
                <a:gd name="T6" fmla="*/ 159 w 938"/>
                <a:gd name="T7" fmla="*/ 0 h 325"/>
                <a:gd name="T8" fmla="*/ 0 w 938"/>
                <a:gd name="T9" fmla="*/ 82 h 325"/>
                <a:gd name="T10" fmla="*/ 469 w 938"/>
                <a:gd name="T11" fmla="*/ 325 h 325"/>
                <a:gd name="T12" fmla="*/ 938 w 938"/>
                <a:gd name="T13" fmla="*/ 82 h 325"/>
                <a:gd name="T14" fmla="*/ 779 w 938"/>
                <a:gd name="T15" fmla="*/ 0 h 325"/>
                <a:gd name="T16" fmla="*/ 501 w 938"/>
                <a:gd name="T17" fmla="*/ 14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8" h="325">
                  <a:moveTo>
                    <a:pt x="501" y="144"/>
                  </a:moveTo>
                  <a:lnTo>
                    <a:pt x="469" y="160"/>
                  </a:lnTo>
                  <a:lnTo>
                    <a:pt x="437" y="144"/>
                  </a:lnTo>
                  <a:lnTo>
                    <a:pt x="159" y="0"/>
                  </a:lnTo>
                  <a:lnTo>
                    <a:pt x="0" y="82"/>
                  </a:lnTo>
                  <a:lnTo>
                    <a:pt x="469" y="325"/>
                  </a:lnTo>
                  <a:lnTo>
                    <a:pt x="938" y="82"/>
                  </a:lnTo>
                  <a:lnTo>
                    <a:pt x="779" y="0"/>
                  </a:lnTo>
                  <a:lnTo>
                    <a:pt x="501" y="1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38" name="Freeform 172">
              <a:extLst>
                <a:ext uri="{FF2B5EF4-FFF2-40B4-BE49-F238E27FC236}">
                  <a16:creationId xmlns:a16="http://schemas.microsoft.com/office/drawing/2014/main" id="{67360552-09AC-47D1-BACB-0F1B1E77FCB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666130" y="4206088"/>
              <a:ext cx="88956" cy="133284"/>
            </a:xfrm>
            <a:custGeom>
              <a:avLst/>
              <a:gdLst>
                <a:gd name="T0" fmla="*/ 174 w 347"/>
                <a:gd name="T1" fmla="*/ 0 h 521"/>
                <a:gd name="T2" fmla="*/ 0 w 347"/>
                <a:gd name="T3" fmla="*/ 174 h 521"/>
                <a:gd name="T4" fmla="*/ 174 w 347"/>
                <a:gd name="T5" fmla="*/ 521 h 521"/>
                <a:gd name="T6" fmla="*/ 347 w 347"/>
                <a:gd name="T7" fmla="*/ 174 h 521"/>
                <a:gd name="T8" fmla="*/ 174 w 347"/>
                <a:gd name="T9" fmla="*/ 0 h 521"/>
                <a:gd name="T10" fmla="*/ 174 w 347"/>
                <a:gd name="T11" fmla="*/ 243 h 521"/>
                <a:gd name="T12" fmla="*/ 104 w 347"/>
                <a:gd name="T13" fmla="*/ 174 h 521"/>
                <a:gd name="T14" fmla="*/ 174 w 347"/>
                <a:gd name="T15" fmla="*/ 104 h 521"/>
                <a:gd name="T16" fmla="*/ 243 w 347"/>
                <a:gd name="T17" fmla="*/ 174 h 521"/>
                <a:gd name="T18" fmla="*/ 174 w 347"/>
                <a:gd name="T19" fmla="*/ 24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521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70"/>
                    <a:pt x="174" y="521"/>
                    <a:pt x="174" y="521"/>
                  </a:cubicBezTo>
                  <a:cubicBezTo>
                    <a:pt x="174" y="521"/>
                    <a:pt x="347" y="270"/>
                    <a:pt x="347" y="174"/>
                  </a:cubicBezTo>
                  <a:cubicBezTo>
                    <a:pt x="347" y="78"/>
                    <a:pt x="270" y="0"/>
                    <a:pt x="174" y="0"/>
                  </a:cubicBezTo>
                  <a:close/>
                  <a:moveTo>
                    <a:pt x="174" y="243"/>
                  </a:moveTo>
                  <a:cubicBezTo>
                    <a:pt x="135" y="243"/>
                    <a:pt x="104" y="212"/>
                    <a:pt x="104" y="174"/>
                  </a:cubicBezTo>
                  <a:cubicBezTo>
                    <a:pt x="104" y="135"/>
                    <a:pt x="135" y="104"/>
                    <a:pt x="174" y="104"/>
                  </a:cubicBezTo>
                  <a:cubicBezTo>
                    <a:pt x="212" y="104"/>
                    <a:pt x="243" y="135"/>
                    <a:pt x="243" y="174"/>
                  </a:cubicBezTo>
                  <a:cubicBezTo>
                    <a:pt x="243" y="212"/>
                    <a:pt x="212" y="243"/>
                    <a:pt x="174" y="24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39" name="Freeform 173">
              <a:extLst>
                <a:ext uri="{FF2B5EF4-FFF2-40B4-BE49-F238E27FC236}">
                  <a16:creationId xmlns:a16="http://schemas.microsoft.com/office/drawing/2014/main" id="{43493494-DB5F-45F7-8F34-CC5068AC83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90238" y="4298216"/>
              <a:ext cx="240439" cy="103304"/>
            </a:xfrm>
            <a:custGeom>
              <a:avLst/>
              <a:gdLst>
                <a:gd name="T0" fmla="*/ 628 w 938"/>
                <a:gd name="T1" fmla="*/ 0 h 404"/>
                <a:gd name="T2" fmla="*/ 577 w 938"/>
                <a:gd name="T3" fmla="*/ 89 h 404"/>
                <a:gd name="T4" fmla="*/ 660 w 938"/>
                <a:gd name="T5" fmla="*/ 161 h 404"/>
                <a:gd name="T6" fmla="*/ 469 w 938"/>
                <a:gd name="T7" fmla="*/ 248 h 404"/>
                <a:gd name="T8" fmla="*/ 278 w 938"/>
                <a:gd name="T9" fmla="*/ 161 h 404"/>
                <a:gd name="T10" fmla="*/ 360 w 938"/>
                <a:gd name="T11" fmla="*/ 89 h 404"/>
                <a:gd name="T12" fmla="*/ 309 w 938"/>
                <a:gd name="T13" fmla="*/ 0 h 404"/>
                <a:gd name="T14" fmla="*/ 0 w 938"/>
                <a:gd name="T15" fmla="*/ 161 h 404"/>
                <a:gd name="T16" fmla="*/ 469 w 938"/>
                <a:gd name="T17" fmla="*/ 404 h 404"/>
                <a:gd name="T18" fmla="*/ 938 w 938"/>
                <a:gd name="T19" fmla="*/ 161 h 404"/>
                <a:gd name="T20" fmla="*/ 628 w 938"/>
                <a:gd name="T2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8" h="404">
                  <a:moveTo>
                    <a:pt x="628" y="0"/>
                  </a:moveTo>
                  <a:cubicBezTo>
                    <a:pt x="612" y="32"/>
                    <a:pt x="594" y="62"/>
                    <a:pt x="577" y="89"/>
                  </a:cubicBezTo>
                  <a:cubicBezTo>
                    <a:pt x="627" y="105"/>
                    <a:pt x="660" y="131"/>
                    <a:pt x="660" y="161"/>
                  </a:cubicBezTo>
                  <a:cubicBezTo>
                    <a:pt x="660" y="209"/>
                    <a:pt x="574" y="248"/>
                    <a:pt x="469" y="248"/>
                  </a:cubicBezTo>
                  <a:cubicBezTo>
                    <a:pt x="363" y="248"/>
                    <a:pt x="278" y="209"/>
                    <a:pt x="278" y="161"/>
                  </a:cubicBezTo>
                  <a:cubicBezTo>
                    <a:pt x="278" y="131"/>
                    <a:pt x="311" y="105"/>
                    <a:pt x="360" y="89"/>
                  </a:cubicBezTo>
                  <a:cubicBezTo>
                    <a:pt x="344" y="62"/>
                    <a:pt x="326" y="32"/>
                    <a:pt x="309" y="0"/>
                  </a:cubicBezTo>
                  <a:lnTo>
                    <a:pt x="0" y="161"/>
                  </a:lnTo>
                  <a:lnTo>
                    <a:pt x="469" y="404"/>
                  </a:lnTo>
                  <a:lnTo>
                    <a:pt x="938" y="16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33" name="Oval 177">
              <a:extLst>
                <a:ext uri="{FF2B5EF4-FFF2-40B4-BE49-F238E27FC236}">
                  <a16:creationId xmlns:a16="http://schemas.microsoft.com/office/drawing/2014/main" id="{D7378E44-EAD7-41B6-987F-8BA0BC53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697" y="4595976"/>
              <a:ext cx="25727" cy="25627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34" name="Freeform 178">
              <a:extLst>
                <a:ext uri="{FF2B5EF4-FFF2-40B4-BE49-F238E27FC236}">
                  <a16:creationId xmlns:a16="http://schemas.microsoft.com/office/drawing/2014/main" id="{41202D5A-5924-4F2D-B441-A532A4F43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9598" y="4562770"/>
              <a:ext cx="332757" cy="164235"/>
            </a:xfrm>
            <a:custGeom>
              <a:avLst/>
              <a:gdLst>
                <a:gd name="T0" fmla="*/ 689 w 800"/>
                <a:gd name="T1" fmla="*/ 0 h 396"/>
                <a:gd name="T2" fmla="*/ 577 w 800"/>
                <a:gd name="T3" fmla="*/ 111 h 396"/>
                <a:gd name="T4" fmla="*/ 602 w 800"/>
                <a:gd name="T5" fmla="*/ 180 h 396"/>
                <a:gd name="T6" fmla="*/ 538 w 800"/>
                <a:gd name="T7" fmla="*/ 245 h 396"/>
                <a:gd name="T8" fmla="*/ 491 w 800"/>
                <a:gd name="T9" fmla="*/ 230 h 396"/>
                <a:gd name="T10" fmla="*/ 440 w 800"/>
                <a:gd name="T11" fmla="*/ 248 h 396"/>
                <a:gd name="T12" fmla="*/ 373 w 800"/>
                <a:gd name="T13" fmla="*/ 180 h 396"/>
                <a:gd name="T14" fmla="*/ 398 w 800"/>
                <a:gd name="T15" fmla="*/ 111 h 396"/>
                <a:gd name="T16" fmla="*/ 286 w 800"/>
                <a:gd name="T17" fmla="*/ 0 h 396"/>
                <a:gd name="T18" fmla="*/ 175 w 800"/>
                <a:gd name="T19" fmla="*/ 111 h 396"/>
                <a:gd name="T20" fmla="*/ 199 w 800"/>
                <a:gd name="T21" fmla="*/ 180 h 396"/>
                <a:gd name="T22" fmla="*/ 133 w 800"/>
                <a:gd name="T23" fmla="*/ 246 h 396"/>
                <a:gd name="T24" fmla="*/ 83 w 800"/>
                <a:gd name="T25" fmla="*/ 230 h 396"/>
                <a:gd name="T26" fmla="*/ 0 w 800"/>
                <a:gd name="T27" fmla="*/ 313 h 396"/>
                <a:gd name="T28" fmla="*/ 83 w 800"/>
                <a:gd name="T29" fmla="*/ 396 h 396"/>
                <a:gd name="T30" fmla="*/ 167 w 800"/>
                <a:gd name="T31" fmla="*/ 313 h 396"/>
                <a:gd name="T32" fmla="*/ 150 w 800"/>
                <a:gd name="T33" fmla="*/ 264 h 396"/>
                <a:gd name="T34" fmla="*/ 217 w 800"/>
                <a:gd name="T35" fmla="*/ 197 h 396"/>
                <a:gd name="T36" fmla="*/ 286 w 800"/>
                <a:gd name="T37" fmla="*/ 222 h 396"/>
                <a:gd name="T38" fmla="*/ 355 w 800"/>
                <a:gd name="T39" fmla="*/ 198 h 396"/>
                <a:gd name="T40" fmla="*/ 423 w 800"/>
                <a:gd name="T41" fmla="*/ 266 h 396"/>
                <a:gd name="T42" fmla="*/ 407 w 800"/>
                <a:gd name="T43" fmla="*/ 313 h 396"/>
                <a:gd name="T44" fmla="*/ 491 w 800"/>
                <a:gd name="T45" fmla="*/ 396 h 396"/>
                <a:gd name="T46" fmla="*/ 574 w 800"/>
                <a:gd name="T47" fmla="*/ 313 h 396"/>
                <a:gd name="T48" fmla="*/ 556 w 800"/>
                <a:gd name="T49" fmla="*/ 262 h 396"/>
                <a:gd name="T50" fmla="*/ 620 w 800"/>
                <a:gd name="T51" fmla="*/ 198 h 396"/>
                <a:gd name="T52" fmla="*/ 689 w 800"/>
                <a:gd name="T53" fmla="*/ 222 h 396"/>
                <a:gd name="T54" fmla="*/ 800 w 800"/>
                <a:gd name="T55" fmla="*/ 111 h 396"/>
                <a:gd name="T56" fmla="*/ 689 w 800"/>
                <a:gd name="T57" fmla="*/ 0 h 396"/>
                <a:gd name="T58" fmla="*/ 83 w 800"/>
                <a:gd name="T59" fmla="*/ 340 h 396"/>
                <a:gd name="T60" fmla="*/ 57 w 800"/>
                <a:gd name="T61" fmla="*/ 313 h 396"/>
                <a:gd name="T62" fmla="*/ 83 w 800"/>
                <a:gd name="T63" fmla="*/ 287 h 396"/>
                <a:gd name="T64" fmla="*/ 110 w 800"/>
                <a:gd name="T65" fmla="*/ 313 h 396"/>
                <a:gd name="T66" fmla="*/ 83 w 800"/>
                <a:gd name="T67" fmla="*/ 340 h 396"/>
                <a:gd name="T68" fmla="*/ 286 w 800"/>
                <a:gd name="T69" fmla="*/ 167 h 396"/>
                <a:gd name="T70" fmla="*/ 230 w 800"/>
                <a:gd name="T71" fmla="*/ 111 h 396"/>
                <a:gd name="T72" fmla="*/ 286 w 800"/>
                <a:gd name="T73" fmla="*/ 55 h 396"/>
                <a:gd name="T74" fmla="*/ 342 w 800"/>
                <a:gd name="T75" fmla="*/ 111 h 396"/>
                <a:gd name="T76" fmla="*/ 286 w 800"/>
                <a:gd name="T77" fmla="*/ 167 h 396"/>
                <a:gd name="T78" fmla="*/ 491 w 800"/>
                <a:gd name="T79" fmla="*/ 340 h 396"/>
                <a:gd name="T80" fmla="*/ 464 w 800"/>
                <a:gd name="T81" fmla="*/ 313 h 396"/>
                <a:gd name="T82" fmla="*/ 491 w 800"/>
                <a:gd name="T83" fmla="*/ 287 h 396"/>
                <a:gd name="T84" fmla="*/ 517 w 800"/>
                <a:gd name="T85" fmla="*/ 313 h 396"/>
                <a:gd name="T86" fmla="*/ 491 w 800"/>
                <a:gd name="T87" fmla="*/ 340 h 396"/>
                <a:gd name="T88" fmla="*/ 689 w 800"/>
                <a:gd name="T89" fmla="*/ 167 h 396"/>
                <a:gd name="T90" fmla="*/ 633 w 800"/>
                <a:gd name="T91" fmla="*/ 111 h 396"/>
                <a:gd name="T92" fmla="*/ 689 w 800"/>
                <a:gd name="T93" fmla="*/ 55 h 396"/>
                <a:gd name="T94" fmla="*/ 745 w 800"/>
                <a:gd name="T95" fmla="*/ 111 h 396"/>
                <a:gd name="T96" fmla="*/ 689 w 800"/>
                <a:gd name="T97" fmla="*/ 16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0" h="396">
                  <a:moveTo>
                    <a:pt x="689" y="0"/>
                  </a:moveTo>
                  <a:cubicBezTo>
                    <a:pt x="627" y="0"/>
                    <a:pt x="577" y="49"/>
                    <a:pt x="577" y="111"/>
                  </a:cubicBezTo>
                  <a:cubicBezTo>
                    <a:pt x="577" y="137"/>
                    <a:pt x="587" y="161"/>
                    <a:pt x="602" y="180"/>
                  </a:cubicBezTo>
                  <a:lnTo>
                    <a:pt x="538" y="245"/>
                  </a:lnTo>
                  <a:cubicBezTo>
                    <a:pt x="525" y="235"/>
                    <a:pt x="508" y="230"/>
                    <a:pt x="491" y="230"/>
                  </a:cubicBezTo>
                  <a:cubicBezTo>
                    <a:pt x="472" y="230"/>
                    <a:pt x="454" y="237"/>
                    <a:pt x="440" y="248"/>
                  </a:cubicBezTo>
                  <a:lnTo>
                    <a:pt x="373" y="180"/>
                  </a:lnTo>
                  <a:cubicBezTo>
                    <a:pt x="388" y="161"/>
                    <a:pt x="398" y="137"/>
                    <a:pt x="398" y="111"/>
                  </a:cubicBezTo>
                  <a:cubicBezTo>
                    <a:pt x="398" y="49"/>
                    <a:pt x="348" y="0"/>
                    <a:pt x="286" y="0"/>
                  </a:cubicBezTo>
                  <a:cubicBezTo>
                    <a:pt x="225" y="0"/>
                    <a:pt x="175" y="49"/>
                    <a:pt x="175" y="111"/>
                  </a:cubicBezTo>
                  <a:cubicBezTo>
                    <a:pt x="175" y="137"/>
                    <a:pt x="184" y="161"/>
                    <a:pt x="199" y="180"/>
                  </a:cubicBezTo>
                  <a:lnTo>
                    <a:pt x="133" y="246"/>
                  </a:lnTo>
                  <a:cubicBezTo>
                    <a:pt x="119" y="236"/>
                    <a:pt x="102" y="230"/>
                    <a:pt x="83" y="230"/>
                  </a:cubicBezTo>
                  <a:cubicBezTo>
                    <a:pt x="37" y="230"/>
                    <a:pt x="0" y="267"/>
                    <a:pt x="0" y="313"/>
                  </a:cubicBezTo>
                  <a:cubicBezTo>
                    <a:pt x="0" y="359"/>
                    <a:pt x="37" y="396"/>
                    <a:pt x="83" y="396"/>
                  </a:cubicBezTo>
                  <a:cubicBezTo>
                    <a:pt x="129" y="396"/>
                    <a:pt x="167" y="359"/>
                    <a:pt x="167" y="313"/>
                  </a:cubicBezTo>
                  <a:cubicBezTo>
                    <a:pt x="167" y="295"/>
                    <a:pt x="161" y="278"/>
                    <a:pt x="150" y="264"/>
                  </a:cubicBezTo>
                  <a:lnTo>
                    <a:pt x="217" y="197"/>
                  </a:lnTo>
                  <a:cubicBezTo>
                    <a:pt x="236" y="213"/>
                    <a:pt x="260" y="222"/>
                    <a:pt x="286" y="222"/>
                  </a:cubicBezTo>
                  <a:cubicBezTo>
                    <a:pt x="312" y="222"/>
                    <a:pt x="336" y="213"/>
                    <a:pt x="355" y="198"/>
                  </a:cubicBezTo>
                  <a:lnTo>
                    <a:pt x="423" y="266"/>
                  </a:lnTo>
                  <a:cubicBezTo>
                    <a:pt x="413" y="279"/>
                    <a:pt x="407" y="295"/>
                    <a:pt x="407" y="313"/>
                  </a:cubicBezTo>
                  <a:cubicBezTo>
                    <a:pt x="407" y="359"/>
                    <a:pt x="445" y="396"/>
                    <a:pt x="491" y="396"/>
                  </a:cubicBezTo>
                  <a:cubicBezTo>
                    <a:pt x="537" y="396"/>
                    <a:pt x="574" y="359"/>
                    <a:pt x="574" y="313"/>
                  </a:cubicBezTo>
                  <a:cubicBezTo>
                    <a:pt x="574" y="294"/>
                    <a:pt x="567" y="276"/>
                    <a:pt x="556" y="262"/>
                  </a:cubicBezTo>
                  <a:lnTo>
                    <a:pt x="620" y="198"/>
                  </a:lnTo>
                  <a:cubicBezTo>
                    <a:pt x="639" y="213"/>
                    <a:pt x="663" y="222"/>
                    <a:pt x="689" y="222"/>
                  </a:cubicBezTo>
                  <a:cubicBezTo>
                    <a:pt x="750" y="222"/>
                    <a:pt x="800" y="172"/>
                    <a:pt x="800" y="111"/>
                  </a:cubicBezTo>
                  <a:cubicBezTo>
                    <a:pt x="800" y="49"/>
                    <a:pt x="750" y="0"/>
                    <a:pt x="689" y="0"/>
                  </a:cubicBezTo>
                  <a:close/>
                  <a:moveTo>
                    <a:pt x="83" y="340"/>
                  </a:moveTo>
                  <a:cubicBezTo>
                    <a:pt x="69" y="340"/>
                    <a:pt x="57" y="328"/>
                    <a:pt x="57" y="313"/>
                  </a:cubicBezTo>
                  <a:cubicBezTo>
                    <a:pt x="57" y="299"/>
                    <a:pt x="69" y="287"/>
                    <a:pt x="83" y="287"/>
                  </a:cubicBezTo>
                  <a:cubicBezTo>
                    <a:pt x="98" y="287"/>
                    <a:pt x="110" y="299"/>
                    <a:pt x="110" y="313"/>
                  </a:cubicBezTo>
                  <a:cubicBezTo>
                    <a:pt x="110" y="328"/>
                    <a:pt x="98" y="340"/>
                    <a:pt x="83" y="340"/>
                  </a:cubicBezTo>
                  <a:close/>
                  <a:moveTo>
                    <a:pt x="286" y="167"/>
                  </a:moveTo>
                  <a:cubicBezTo>
                    <a:pt x="256" y="167"/>
                    <a:pt x="230" y="141"/>
                    <a:pt x="230" y="111"/>
                  </a:cubicBezTo>
                  <a:cubicBezTo>
                    <a:pt x="230" y="80"/>
                    <a:pt x="256" y="55"/>
                    <a:pt x="286" y="55"/>
                  </a:cubicBezTo>
                  <a:cubicBezTo>
                    <a:pt x="317" y="55"/>
                    <a:pt x="342" y="80"/>
                    <a:pt x="342" y="111"/>
                  </a:cubicBezTo>
                  <a:cubicBezTo>
                    <a:pt x="342" y="141"/>
                    <a:pt x="317" y="167"/>
                    <a:pt x="286" y="167"/>
                  </a:cubicBezTo>
                  <a:close/>
                  <a:moveTo>
                    <a:pt x="491" y="340"/>
                  </a:moveTo>
                  <a:cubicBezTo>
                    <a:pt x="476" y="340"/>
                    <a:pt x="464" y="328"/>
                    <a:pt x="464" y="313"/>
                  </a:cubicBezTo>
                  <a:cubicBezTo>
                    <a:pt x="464" y="299"/>
                    <a:pt x="476" y="287"/>
                    <a:pt x="491" y="287"/>
                  </a:cubicBezTo>
                  <a:cubicBezTo>
                    <a:pt x="505" y="287"/>
                    <a:pt x="517" y="299"/>
                    <a:pt x="517" y="313"/>
                  </a:cubicBezTo>
                  <a:cubicBezTo>
                    <a:pt x="517" y="328"/>
                    <a:pt x="505" y="340"/>
                    <a:pt x="491" y="340"/>
                  </a:cubicBezTo>
                  <a:close/>
                  <a:moveTo>
                    <a:pt x="689" y="167"/>
                  </a:moveTo>
                  <a:cubicBezTo>
                    <a:pt x="658" y="167"/>
                    <a:pt x="633" y="141"/>
                    <a:pt x="633" y="111"/>
                  </a:cubicBezTo>
                  <a:cubicBezTo>
                    <a:pt x="633" y="80"/>
                    <a:pt x="658" y="55"/>
                    <a:pt x="689" y="55"/>
                  </a:cubicBezTo>
                  <a:cubicBezTo>
                    <a:pt x="720" y="55"/>
                    <a:pt x="745" y="80"/>
                    <a:pt x="745" y="111"/>
                  </a:cubicBezTo>
                  <a:cubicBezTo>
                    <a:pt x="745" y="141"/>
                    <a:pt x="720" y="167"/>
                    <a:pt x="689" y="16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35" name="Oval 179">
              <a:extLst>
                <a:ext uri="{FF2B5EF4-FFF2-40B4-BE49-F238E27FC236}">
                  <a16:creationId xmlns:a16="http://schemas.microsoft.com/office/drawing/2014/main" id="{041732F0-6033-4419-ABF4-C16D8B244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223" y="4595976"/>
              <a:ext cx="25827" cy="25627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28" name="Rounded Rectangle 105">
              <a:extLst>
                <a:ext uri="{FF2B5EF4-FFF2-40B4-BE49-F238E27FC236}">
                  <a16:creationId xmlns:a16="http://schemas.microsoft.com/office/drawing/2014/main" id="{0B6E313D-781A-4512-8D40-3D279A58D095}"/>
                </a:ext>
              </a:extLst>
            </p:cNvPr>
            <p:cNvSpPr/>
            <p:nvPr/>
          </p:nvSpPr>
          <p:spPr>
            <a:xfrm>
              <a:off x="4168057" y="3217884"/>
              <a:ext cx="78972" cy="90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29" name="Rounded Rectangle 123">
              <a:extLst>
                <a:ext uri="{FF2B5EF4-FFF2-40B4-BE49-F238E27FC236}">
                  <a16:creationId xmlns:a16="http://schemas.microsoft.com/office/drawing/2014/main" id="{02AEC568-F1B0-431A-896B-E352D925FA9E}"/>
                </a:ext>
              </a:extLst>
            </p:cNvPr>
            <p:cNvSpPr/>
            <p:nvPr/>
          </p:nvSpPr>
          <p:spPr>
            <a:xfrm>
              <a:off x="4168057" y="3250726"/>
              <a:ext cx="78972" cy="90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30" name="Rounded Rectangle 124">
              <a:extLst>
                <a:ext uri="{FF2B5EF4-FFF2-40B4-BE49-F238E27FC236}">
                  <a16:creationId xmlns:a16="http://schemas.microsoft.com/office/drawing/2014/main" id="{E76B6B70-92FE-45DD-A366-A99F63FEA3B8}"/>
                </a:ext>
              </a:extLst>
            </p:cNvPr>
            <p:cNvSpPr/>
            <p:nvPr/>
          </p:nvSpPr>
          <p:spPr>
            <a:xfrm>
              <a:off x="4168057" y="3283568"/>
              <a:ext cx="78972" cy="90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31" name="Freeform 125">
              <a:extLst>
                <a:ext uri="{FF2B5EF4-FFF2-40B4-BE49-F238E27FC236}">
                  <a16:creationId xmlns:a16="http://schemas.microsoft.com/office/drawing/2014/main" id="{2FA4F8EF-4CCC-48B3-A533-FB6E61E44F59}"/>
                </a:ext>
              </a:extLst>
            </p:cNvPr>
            <p:cNvSpPr/>
            <p:nvPr/>
          </p:nvSpPr>
          <p:spPr>
            <a:xfrm rot="13567745">
              <a:off x="4054919" y="3115255"/>
              <a:ext cx="321220" cy="293153"/>
            </a:xfrm>
            <a:custGeom>
              <a:avLst/>
              <a:gdLst>
                <a:gd name="connsiteX0" fmla="*/ 3574880 w 3617758"/>
                <a:gd name="connsiteY0" fmla="*/ 2147367 h 3301653"/>
                <a:gd name="connsiteX1" fmla="*/ 2789803 w 3617758"/>
                <a:gd name="connsiteY1" fmla="*/ 2964011 h 3301653"/>
                <a:gd name="connsiteX2" fmla="*/ 2788957 w 3617758"/>
                <a:gd name="connsiteY2" fmla="*/ 2963198 h 3301653"/>
                <a:gd name="connsiteX3" fmla="*/ 2473416 w 3617758"/>
                <a:gd name="connsiteY3" fmla="*/ 3291428 h 3301653"/>
                <a:gd name="connsiteX4" fmla="*/ 2354284 w 3617758"/>
                <a:gd name="connsiteY4" fmla="*/ 3292035 h 3301653"/>
                <a:gd name="connsiteX5" fmla="*/ 1747374 w 3617758"/>
                <a:gd name="connsiteY5" fmla="*/ 3301653 h 3301653"/>
                <a:gd name="connsiteX6" fmla="*/ 1647926 w 3617758"/>
                <a:gd name="connsiteY6" fmla="*/ 3206049 h 3301653"/>
                <a:gd name="connsiteX7" fmla="*/ 1648556 w 3617758"/>
                <a:gd name="connsiteY7" fmla="*/ 3205406 h 3301653"/>
                <a:gd name="connsiteX8" fmla="*/ 1568191 w 3617758"/>
                <a:gd name="connsiteY8" fmla="*/ 3128147 h 3301653"/>
                <a:gd name="connsiteX9" fmla="*/ 1627344 w 3617758"/>
                <a:gd name="connsiteY9" fmla="*/ 3082837 h 3301653"/>
                <a:gd name="connsiteX10" fmla="*/ 1699931 w 3617758"/>
                <a:gd name="connsiteY10" fmla="*/ 3014582 h 3301653"/>
                <a:gd name="connsiteX11" fmla="*/ 1731325 w 3617758"/>
                <a:gd name="connsiteY11" fmla="*/ 2978442 h 3301653"/>
                <a:gd name="connsiteX12" fmla="*/ 1803183 w 3617758"/>
                <a:gd name="connsiteY12" fmla="*/ 3047523 h 3301653"/>
                <a:gd name="connsiteX13" fmla="*/ 2049683 w 3617758"/>
                <a:gd name="connsiteY13" fmla="*/ 2795834 h 3301653"/>
                <a:gd name="connsiteX14" fmla="*/ 2126501 w 3617758"/>
                <a:gd name="connsiteY14" fmla="*/ 2822718 h 3301653"/>
                <a:gd name="connsiteX15" fmla="*/ 2390525 w 3617758"/>
                <a:gd name="connsiteY15" fmla="*/ 3085818 h 3301653"/>
                <a:gd name="connsiteX16" fmla="*/ 3379139 w 3617758"/>
                <a:gd name="connsiteY16" fmla="*/ 2057452 h 3301653"/>
                <a:gd name="connsiteX17" fmla="*/ 1483958 w 3617758"/>
                <a:gd name="connsiteY17" fmla="*/ 235529 h 3301653"/>
                <a:gd name="connsiteX18" fmla="*/ 232376 w 3617758"/>
                <a:gd name="connsiteY18" fmla="*/ 1537437 h 3301653"/>
                <a:gd name="connsiteX19" fmla="*/ 331539 w 3617758"/>
                <a:gd name="connsiteY19" fmla="*/ 1632767 h 3301653"/>
                <a:gd name="connsiteX20" fmla="*/ 296665 w 3617758"/>
                <a:gd name="connsiteY20" fmla="*/ 1665559 h 3301653"/>
                <a:gd name="connsiteX21" fmla="*/ 231322 w 3617758"/>
                <a:gd name="connsiteY21" fmla="*/ 1740780 h 3301653"/>
                <a:gd name="connsiteX22" fmla="*/ 188378 w 3617758"/>
                <a:gd name="connsiteY22" fmla="*/ 1801671 h 3301653"/>
                <a:gd name="connsiteX23" fmla="*/ 47160 w 3617758"/>
                <a:gd name="connsiteY23" fmla="*/ 1665912 h 3301653"/>
                <a:gd name="connsiteX24" fmla="*/ 42878 w 3617758"/>
                <a:gd name="connsiteY24" fmla="*/ 1448682 h 3301653"/>
                <a:gd name="connsiteX25" fmla="*/ 1390224 w 3617758"/>
                <a:gd name="connsiteY25" fmla="*/ 47160 h 3301653"/>
                <a:gd name="connsiteX26" fmla="*/ 1607454 w 3617758"/>
                <a:gd name="connsiteY26" fmla="*/ 42879 h 3301653"/>
                <a:gd name="connsiteX27" fmla="*/ 3570598 w 3617758"/>
                <a:gd name="connsiteY27" fmla="*/ 1930136 h 3301653"/>
                <a:gd name="connsiteX28" fmla="*/ 3574880 w 3617758"/>
                <a:gd name="connsiteY28" fmla="*/ 2147367 h 330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17758" h="3301653">
                  <a:moveTo>
                    <a:pt x="3574880" y="2147367"/>
                  </a:moveTo>
                  <a:lnTo>
                    <a:pt x="2789803" y="2964011"/>
                  </a:lnTo>
                  <a:lnTo>
                    <a:pt x="2788957" y="2963198"/>
                  </a:lnTo>
                  <a:lnTo>
                    <a:pt x="2473416" y="3291428"/>
                  </a:lnTo>
                  <a:lnTo>
                    <a:pt x="2354284" y="3292035"/>
                  </a:lnTo>
                  <a:lnTo>
                    <a:pt x="1747374" y="3301653"/>
                  </a:lnTo>
                  <a:lnTo>
                    <a:pt x="1647926" y="3206049"/>
                  </a:lnTo>
                  <a:lnTo>
                    <a:pt x="1648556" y="3205406"/>
                  </a:lnTo>
                  <a:lnTo>
                    <a:pt x="1568191" y="3128147"/>
                  </a:lnTo>
                  <a:lnTo>
                    <a:pt x="1627344" y="3082837"/>
                  </a:lnTo>
                  <a:cubicBezTo>
                    <a:pt x="1652414" y="3061553"/>
                    <a:pt x="1676649" y="3038800"/>
                    <a:pt x="1699931" y="3014582"/>
                  </a:cubicBezTo>
                  <a:lnTo>
                    <a:pt x="1731325" y="2978442"/>
                  </a:lnTo>
                  <a:lnTo>
                    <a:pt x="1803183" y="3047523"/>
                  </a:lnTo>
                  <a:lnTo>
                    <a:pt x="2049683" y="2795834"/>
                  </a:lnTo>
                  <a:cubicBezTo>
                    <a:pt x="2062062" y="2788775"/>
                    <a:pt x="2085992" y="2769700"/>
                    <a:pt x="2126501" y="2822718"/>
                  </a:cubicBezTo>
                  <a:lnTo>
                    <a:pt x="2390525" y="3085818"/>
                  </a:lnTo>
                  <a:lnTo>
                    <a:pt x="3379139" y="2057452"/>
                  </a:lnTo>
                  <a:lnTo>
                    <a:pt x="1483958" y="235529"/>
                  </a:lnTo>
                  <a:lnTo>
                    <a:pt x="232376" y="1537437"/>
                  </a:lnTo>
                  <a:lnTo>
                    <a:pt x="331539" y="1632767"/>
                  </a:lnTo>
                  <a:lnTo>
                    <a:pt x="296665" y="1665559"/>
                  </a:lnTo>
                  <a:cubicBezTo>
                    <a:pt x="273382" y="1689778"/>
                    <a:pt x="251602" y="1714890"/>
                    <a:pt x="231322" y="1740780"/>
                  </a:cubicBezTo>
                  <a:lnTo>
                    <a:pt x="188378" y="1801671"/>
                  </a:lnTo>
                  <a:lnTo>
                    <a:pt x="47160" y="1665912"/>
                  </a:lnTo>
                  <a:cubicBezTo>
                    <a:pt x="-14009" y="1607108"/>
                    <a:pt x="-15926" y="1509850"/>
                    <a:pt x="42878" y="1448682"/>
                  </a:cubicBezTo>
                  <a:lnTo>
                    <a:pt x="1390224" y="47160"/>
                  </a:lnTo>
                  <a:cubicBezTo>
                    <a:pt x="1449028" y="-14009"/>
                    <a:pt x="1546285" y="-15926"/>
                    <a:pt x="1607454" y="42879"/>
                  </a:cubicBezTo>
                  <a:lnTo>
                    <a:pt x="3570598" y="1930136"/>
                  </a:lnTo>
                  <a:cubicBezTo>
                    <a:pt x="3631767" y="1988940"/>
                    <a:pt x="3633684" y="2086198"/>
                    <a:pt x="3574880" y="21473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38"/>
            </a:p>
          </p:txBody>
        </p:sp>
        <p:sp>
          <p:nvSpPr>
            <p:cNvPr id="32" name="Freeform 126">
              <a:extLst>
                <a:ext uri="{FF2B5EF4-FFF2-40B4-BE49-F238E27FC236}">
                  <a16:creationId xmlns:a16="http://schemas.microsoft.com/office/drawing/2014/main" id="{1E5B1FBA-4371-4B01-B26A-830D92883623}"/>
                </a:ext>
              </a:extLst>
            </p:cNvPr>
            <p:cNvSpPr/>
            <p:nvPr/>
          </p:nvSpPr>
          <p:spPr>
            <a:xfrm>
              <a:off x="4245524" y="3199898"/>
              <a:ext cx="126497" cy="145068"/>
            </a:xfrm>
            <a:custGeom>
              <a:avLst/>
              <a:gdLst>
                <a:gd name="connsiteX0" fmla="*/ 134482 w 273278"/>
                <a:gd name="connsiteY0" fmla="*/ 0 h 313399"/>
                <a:gd name="connsiteX1" fmla="*/ 200924 w 273278"/>
                <a:gd name="connsiteY1" fmla="*/ 87300 h 313399"/>
                <a:gd name="connsiteX2" fmla="*/ 193702 w 273278"/>
                <a:gd name="connsiteY2" fmla="*/ 122609 h 313399"/>
                <a:gd name="connsiteX3" fmla="*/ 179200 w 273278"/>
                <a:gd name="connsiteY3" fmla="*/ 160436 h 313399"/>
                <a:gd name="connsiteX4" fmla="*/ 252155 w 273278"/>
                <a:gd name="connsiteY4" fmla="*/ 193941 h 313399"/>
                <a:gd name="connsiteX5" fmla="*/ 272128 w 273278"/>
                <a:gd name="connsiteY5" fmla="*/ 291385 h 313399"/>
                <a:gd name="connsiteX6" fmla="*/ 1507 w 273278"/>
                <a:gd name="connsiteY6" fmla="*/ 282681 h 313399"/>
                <a:gd name="connsiteX7" fmla="*/ 35844 w 273278"/>
                <a:gd name="connsiteY7" fmla="*/ 188286 h 313399"/>
                <a:gd name="connsiteX8" fmla="*/ 106840 w 273278"/>
                <a:gd name="connsiteY8" fmla="*/ 163293 h 313399"/>
                <a:gd name="connsiteX9" fmla="*/ 89010 w 273278"/>
                <a:gd name="connsiteY9" fmla="*/ 125954 h 313399"/>
                <a:gd name="connsiteX10" fmla="*/ 80744 w 273278"/>
                <a:gd name="connsiteY10" fmla="*/ 89921 h 313399"/>
                <a:gd name="connsiteX11" fmla="*/ 134482 w 273278"/>
                <a:gd name="connsiteY11" fmla="*/ 0 h 31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3278" h="313399">
                  <a:moveTo>
                    <a:pt x="134482" y="0"/>
                  </a:moveTo>
                  <a:cubicBezTo>
                    <a:pt x="160842" y="325"/>
                    <a:pt x="212794" y="13706"/>
                    <a:pt x="200924" y="87300"/>
                  </a:cubicBezTo>
                  <a:cubicBezTo>
                    <a:pt x="208719" y="81688"/>
                    <a:pt x="206753" y="120644"/>
                    <a:pt x="193702" y="122609"/>
                  </a:cubicBezTo>
                  <a:cubicBezTo>
                    <a:pt x="190424" y="138532"/>
                    <a:pt x="177847" y="147132"/>
                    <a:pt x="179200" y="160436"/>
                  </a:cubicBezTo>
                  <a:cubicBezTo>
                    <a:pt x="184608" y="191343"/>
                    <a:pt x="233092" y="175418"/>
                    <a:pt x="252155" y="193941"/>
                  </a:cubicBezTo>
                  <a:cubicBezTo>
                    <a:pt x="267741" y="209962"/>
                    <a:pt x="276579" y="240065"/>
                    <a:pt x="272128" y="291385"/>
                  </a:cubicBezTo>
                  <a:cubicBezTo>
                    <a:pt x="230796" y="316498"/>
                    <a:pt x="40687" y="327854"/>
                    <a:pt x="1507" y="282681"/>
                  </a:cubicBezTo>
                  <a:cubicBezTo>
                    <a:pt x="447" y="264337"/>
                    <a:pt x="-8839" y="211016"/>
                    <a:pt x="35844" y="188286"/>
                  </a:cubicBezTo>
                  <a:cubicBezTo>
                    <a:pt x="63467" y="176675"/>
                    <a:pt x="103896" y="191209"/>
                    <a:pt x="106840" y="163293"/>
                  </a:cubicBezTo>
                  <a:cubicBezTo>
                    <a:pt x="108191" y="151733"/>
                    <a:pt x="89010" y="137965"/>
                    <a:pt x="89010" y="125954"/>
                  </a:cubicBezTo>
                  <a:cubicBezTo>
                    <a:pt x="74809" y="122460"/>
                    <a:pt x="72053" y="82278"/>
                    <a:pt x="80744" y="89921"/>
                  </a:cubicBezTo>
                  <a:cubicBezTo>
                    <a:pt x="68026" y="26372"/>
                    <a:pt x="99080" y="3277"/>
                    <a:pt x="134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38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BAA4F9-984D-428C-BCFE-0A76291F8994}"/>
                </a:ext>
              </a:extLst>
            </p:cNvPr>
            <p:cNvSpPr txBox="1"/>
            <p:nvPr/>
          </p:nvSpPr>
          <p:spPr>
            <a:xfrm>
              <a:off x="2113556" y="3822018"/>
              <a:ext cx="1539098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25" dirty="0">
                  <a:latin typeface="Georgia Pro Cond" panose="02040506050405020303" pitchFamily="18" charset="0"/>
                  <a:cs typeface="Arial" panose="020B0604020202020204" pitchFamily="34" charset="0"/>
                </a:rPr>
                <a:t>GSP</a:t>
              </a: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066A272-331C-4A50-AADE-C0490D15A5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1288" y="2490267"/>
              <a:ext cx="1234206" cy="1231605"/>
            </a:xfrm>
            <a:custGeom>
              <a:avLst/>
              <a:gdLst>
                <a:gd name="T0" fmla="*/ 1188 w 1188"/>
                <a:gd name="T1" fmla="*/ 717 h 1188"/>
                <a:gd name="T2" fmla="*/ 1188 w 1188"/>
                <a:gd name="T3" fmla="*/ 472 h 1188"/>
                <a:gd name="T4" fmla="*/ 973 w 1188"/>
                <a:gd name="T5" fmla="*/ 472 h 1188"/>
                <a:gd name="T6" fmla="*/ 948 w 1188"/>
                <a:gd name="T7" fmla="*/ 414 h 1188"/>
                <a:gd name="T8" fmla="*/ 1102 w 1188"/>
                <a:gd name="T9" fmla="*/ 260 h 1188"/>
                <a:gd name="T10" fmla="*/ 928 w 1188"/>
                <a:gd name="T11" fmla="*/ 88 h 1188"/>
                <a:gd name="T12" fmla="*/ 770 w 1188"/>
                <a:gd name="T13" fmla="*/ 244 h 1188"/>
                <a:gd name="T14" fmla="*/ 715 w 1188"/>
                <a:gd name="T15" fmla="*/ 222 h 1188"/>
                <a:gd name="T16" fmla="*/ 715 w 1188"/>
                <a:gd name="T17" fmla="*/ 0 h 1188"/>
                <a:gd name="T18" fmla="*/ 472 w 1188"/>
                <a:gd name="T19" fmla="*/ 0 h 1188"/>
                <a:gd name="T20" fmla="*/ 472 w 1188"/>
                <a:gd name="T21" fmla="*/ 222 h 1188"/>
                <a:gd name="T22" fmla="*/ 417 w 1188"/>
                <a:gd name="T23" fmla="*/ 244 h 1188"/>
                <a:gd name="T24" fmla="*/ 260 w 1188"/>
                <a:gd name="T25" fmla="*/ 88 h 1188"/>
                <a:gd name="T26" fmla="*/ 88 w 1188"/>
                <a:gd name="T27" fmla="*/ 260 h 1188"/>
                <a:gd name="T28" fmla="*/ 242 w 1188"/>
                <a:gd name="T29" fmla="*/ 414 h 1188"/>
                <a:gd name="T30" fmla="*/ 217 w 1188"/>
                <a:gd name="T31" fmla="*/ 472 h 1188"/>
                <a:gd name="T32" fmla="*/ 0 w 1188"/>
                <a:gd name="T33" fmla="*/ 472 h 1188"/>
                <a:gd name="T34" fmla="*/ 0 w 1188"/>
                <a:gd name="T35" fmla="*/ 715 h 1188"/>
                <a:gd name="T36" fmla="*/ 209 w 1188"/>
                <a:gd name="T37" fmla="*/ 715 h 1188"/>
                <a:gd name="T38" fmla="*/ 234 w 1188"/>
                <a:gd name="T39" fmla="*/ 780 h 1188"/>
                <a:gd name="T40" fmla="*/ 88 w 1188"/>
                <a:gd name="T41" fmla="*/ 928 h 1188"/>
                <a:gd name="T42" fmla="*/ 260 w 1188"/>
                <a:gd name="T43" fmla="*/ 1100 h 1188"/>
                <a:gd name="T44" fmla="*/ 404 w 1188"/>
                <a:gd name="T45" fmla="*/ 957 h 1188"/>
                <a:gd name="T46" fmla="*/ 471 w 1188"/>
                <a:gd name="T47" fmla="*/ 985 h 1188"/>
                <a:gd name="T48" fmla="*/ 471 w 1188"/>
                <a:gd name="T49" fmla="*/ 1188 h 1188"/>
                <a:gd name="T50" fmla="*/ 715 w 1188"/>
                <a:gd name="T51" fmla="*/ 1188 h 1188"/>
                <a:gd name="T52" fmla="*/ 715 w 1188"/>
                <a:gd name="T53" fmla="*/ 985 h 1188"/>
                <a:gd name="T54" fmla="*/ 783 w 1188"/>
                <a:gd name="T55" fmla="*/ 957 h 1188"/>
                <a:gd name="T56" fmla="*/ 926 w 1188"/>
                <a:gd name="T57" fmla="*/ 1100 h 1188"/>
                <a:gd name="T58" fmla="*/ 1099 w 1188"/>
                <a:gd name="T59" fmla="*/ 928 h 1188"/>
                <a:gd name="T60" fmla="*/ 954 w 1188"/>
                <a:gd name="T61" fmla="*/ 780 h 1188"/>
                <a:gd name="T62" fmla="*/ 979 w 1188"/>
                <a:gd name="T63" fmla="*/ 715 h 1188"/>
                <a:gd name="T64" fmla="*/ 1188 w 1188"/>
                <a:gd name="T65" fmla="*/ 715 h 1188"/>
                <a:gd name="T66" fmla="*/ 1188 w 1188"/>
                <a:gd name="T67" fmla="*/ 717 h 1188"/>
                <a:gd name="T68" fmla="*/ 594 w 1188"/>
                <a:gd name="T69" fmla="*/ 840 h 1188"/>
                <a:gd name="T70" fmla="*/ 358 w 1188"/>
                <a:gd name="T71" fmla="*/ 604 h 1188"/>
                <a:gd name="T72" fmla="*/ 594 w 1188"/>
                <a:gd name="T73" fmla="*/ 368 h 1188"/>
                <a:gd name="T74" fmla="*/ 830 w 1188"/>
                <a:gd name="T75" fmla="*/ 604 h 1188"/>
                <a:gd name="T76" fmla="*/ 594 w 1188"/>
                <a:gd name="T77" fmla="*/ 840 h 1188"/>
                <a:gd name="T78" fmla="*/ 507 w 1188"/>
                <a:gd name="T79" fmla="*/ 444 h 1188"/>
                <a:gd name="T80" fmla="*/ 758 w 1188"/>
                <a:gd name="T81" fmla="*/ 604 h 1188"/>
                <a:gd name="T82" fmla="*/ 507 w 1188"/>
                <a:gd name="T83" fmla="*/ 764 h 1188"/>
                <a:gd name="T84" fmla="*/ 507 w 1188"/>
                <a:gd name="T85" fmla="*/ 444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88" h="1188">
                  <a:moveTo>
                    <a:pt x="1188" y="717"/>
                  </a:moveTo>
                  <a:lnTo>
                    <a:pt x="1188" y="472"/>
                  </a:lnTo>
                  <a:lnTo>
                    <a:pt x="973" y="472"/>
                  </a:lnTo>
                  <a:cubicBezTo>
                    <a:pt x="965" y="452"/>
                    <a:pt x="958" y="432"/>
                    <a:pt x="948" y="414"/>
                  </a:cubicBezTo>
                  <a:lnTo>
                    <a:pt x="1102" y="260"/>
                  </a:lnTo>
                  <a:lnTo>
                    <a:pt x="928" y="88"/>
                  </a:lnTo>
                  <a:lnTo>
                    <a:pt x="770" y="244"/>
                  </a:lnTo>
                  <a:cubicBezTo>
                    <a:pt x="753" y="235"/>
                    <a:pt x="734" y="228"/>
                    <a:pt x="715" y="222"/>
                  </a:cubicBezTo>
                  <a:lnTo>
                    <a:pt x="715" y="0"/>
                  </a:lnTo>
                  <a:lnTo>
                    <a:pt x="472" y="0"/>
                  </a:lnTo>
                  <a:lnTo>
                    <a:pt x="472" y="222"/>
                  </a:lnTo>
                  <a:cubicBezTo>
                    <a:pt x="453" y="228"/>
                    <a:pt x="434" y="235"/>
                    <a:pt x="417" y="244"/>
                  </a:cubicBezTo>
                  <a:lnTo>
                    <a:pt x="260" y="88"/>
                  </a:lnTo>
                  <a:lnTo>
                    <a:pt x="88" y="260"/>
                  </a:lnTo>
                  <a:lnTo>
                    <a:pt x="242" y="414"/>
                  </a:lnTo>
                  <a:cubicBezTo>
                    <a:pt x="232" y="433"/>
                    <a:pt x="223" y="452"/>
                    <a:pt x="217" y="472"/>
                  </a:cubicBezTo>
                  <a:lnTo>
                    <a:pt x="0" y="472"/>
                  </a:lnTo>
                  <a:lnTo>
                    <a:pt x="0" y="715"/>
                  </a:lnTo>
                  <a:lnTo>
                    <a:pt x="209" y="715"/>
                  </a:lnTo>
                  <a:cubicBezTo>
                    <a:pt x="215" y="738"/>
                    <a:pt x="224" y="759"/>
                    <a:pt x="234" y="780"/>
                  </a:cubicBezTo>
                  <a:lnTo>
                    <a:pt x="88" y="928"/>
                  </a:lnTo>
                  <a:lnTo>
                    <a:pt x="260" y="1100"/>
                  </a:lnTo>
                  <a:lnTo>
                    <a:pt x="404" y="957"/>
                  </a:lnTo>
                  <a:cubicBezTo>
                    <a:pt x="425" y="968"/>
                    <a:pt x="448" y="978"/>
                    <a:pt x="471" y="985"/>
                  </a:cubicBezTo>
                  <a:lnTo>
                    <a:pt x="471" y="1188"/>
                  </a:lnTo>
                  <a:lnTo>
                    <a:pt x="715" y="1188"/>
                  </a:lnTo>
                  <a:lnTo>
                    <a:pt x="715" y="985"/>
                  </a:lnTo>
                  <a:cubicBezTo>
                    <a:pt x="739" y="978"/>
                    <a:pt x="762" y="968"/>
                    <a:pt x="783" y="957"/>
                  </a:cubicBezTo>
                  <a:lnTo>
                    <a:pt x="926" y="1100"/>
                  </a:lnTo>
                  <a:lnTo>
                    <a:pt x="1099" y="928"/>
                  </a:lnTo>
                  <a:lnTo>
                    <a:pt x="954" y="780"/>
                  </a:lnTo>
                  <a:cubicBezTo>
                    <a:pt x="964" y="760"/>
                    <a:pt x="973" y="738"/>
                    <a:pt x="979" y="715"/>
                  </a:cubicBezTo>
                  <a:lnTo>
                    <a:pt x="1188" y="715"/>
                  </a:lnTo>
                  <a:lnTo>
                    <a:pt x="1188" y="717"/>
                  </a:lnTo>
                  <a:close/>
                  <a:moveTo>
                    <a:pt x="594" y="840"/>
                  </a:moveTo>
                  <a:cubicBezTo>
                    <a:pt x="464" y="840"/>
                    <a:pt x="358" y="734"/>
                    <a:pt x="358" y="604"/>
                  </a:cubicBezTo>
                  <a:cubicBezTo>
                    <a:pt x="358" y="474"/>
                    <a:pt x="464" y="368"/>
                    <a:pt x="594" y="368"/>
                  </a:cubicBezTo>
                  <a:cubicBezTo>
                    <a:pt x="725" y="368"/>
                    <a:pt x="830" y="474"/>
                    <a:pt x="830" y="604"/>
                  </a:cubicBezTo>
                  <a:cubicBezTo>
                    <a:pt x="830" y="734"/>
                    <a:pt x="725" y="840"/>
                    <a:pt x="594" y="840"/>
                  </a:cubicBezTo>
                  <a:close/>
                  <a:moveTo>
                    <a:pt x="507" y="444"/>
                  </a:moveTo>
                  <a:lnTo>
                    <a:pt x="758" y="604"/>
                  </a:lnTo>
                  <a:lnTo>
                    <a:pt x="507" y="764"/>
                  </a:lnTo>
                  <a:lnTo>
                    <a:pt x="507" y="44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IN" sz="1138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7EF2B4-CF70-4A05-93B6-46B15541F0F0}"/>
                </a:ext>
              </a:extLst>
            </p:cNvPr>
            <p:cNvSpPr txBox="1"/>
            <p:nvPr/>
          </p:nvSpPr>
          <p:spPr>
            <a:xfrm>
              <a:off x="7282065" y="798452"/>
              <a:ext cx="3372712" cy="76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>
                <a:spcBef>
                  <a:spcPts val="488"/>
                </a:spcBef>
                <a:buClrTx/>
                <a:defRPr/>
              </a:pPr>
              <a:r>
                <a:rPr lang="en-US" dirty="0">
                  <a:solidFill>
                    <a:schemeClr val="tx1"/>
                  </a:solidFill>
                  <a:latin typeface="Söhne"/>
                </a:rPr>
                <a:t>U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Söhne"/>
                </a:rPr>
                <a:t>nderstanding existing research on graph signal processing and machine learning.</a:t>
              </a:r>
              <a:endPara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6992201-52C2-42D6-8019-5FA757068C9B}"/>
                </a:ext>
              </a:extLst>
            </p:cNvPr>
            <p:cNvSpPr txBox="1"/>
            <p:nvPr/>
          </p:nvSpPr>
          <p:spPr>
            <a:xfrm>
              <a:off x="7643247" y="1618646"/>
              <a:ext cx="3411858" cy="53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>
                <a:spcBef>
                  <a:spcPts val="488"/>
                </a:spcBef>
                <a:buClrTx/>
                <a:defRPr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Söhne"/>
                </a:rPr>
                <a:t>It involves several key steps to clean and transform the data</a:t>
              </a:r>
              <a:endParaRPr lang="en-US" sz="1050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DBAC33A-6CA9-4A17-B83E-F42DD76EBCA2}"/>
                </a:ext>
              </a:extLst>
            </p:cNvPr>
            <p:cNvSpPr txBox="1"/>
            <p:nvPr/>
          </p:nvSpPr>
          <p:spPr>
            <a:xfrm>
              <a:off x="8263536" y="2168303"/>
              <a:ext cx="3692912" cy="85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>
                <a:spcBef>
                  <a:spcPts val="488"/>
                </a:spcBef>
                <a:buClrTx/>
                <a:defRPr/>
              </a:pPr>
              <a:r>
                <a:rPr lang="en-US" sz="1200" b="0" i="0" dirty="0">
                  <a:solidFill>
                    <a:schemeClr val="tx1"/>
                  </a:solidFill>
                  <a:effectLst/>
                  <a:latin typeface="Söhne"/>
                </a:rPr>
                <a:t>Construct graphs from the multidimensional image data, with images represented as nodes and edges established based on spatial relationships or similarity measures</a:t>
              </a:r>
              <a:r>
                <a:rPr lang="en-US" sz="1100" b="0" i="0" dirty="0">
                  <a:solidFill>
                    <a:schemeClr val="tx1"/>
                  </a:solidFill>
                  <a:effectLst/>
                  <a:latin typeface="Söhne"/>
                </a:rPr>
                <a:t>.</a:t>
              </a:r>
              <a:endParaRPr lang="en-US" sz="975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EC114FC-896D-49AE-AF73-6CE4D41010EE}"/>
                </a:ext>
              </a:extLst>
            </p:cNvPr>
            <p:cNvSpPr txBox="1"/>
            <p:nvPr/>
          </p:nvSpPr>
          <p:spPr>
            <a:xfrm>
              <a:off x="8511046" y="3042789"/>
              <a:ext cx="3411858" cy="67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>
                <a:spcBef>
                  <a:spcPts val="488"/>
                </a:spcBef>
                <a:buClrTx/>
                <a:defRPr/>
              </a:pPr>
              <a:r>
                <a:rPr lang="en-US" sz="1100" dirty="0">
                  <a:solidFill>
                    <a:schemeClr val="tx1"/>
                  </a:solidFill>
                  <a:latin typeface="Söhne"/>
                </a:rPr>
                <a:t>G</a:t>
              </a:r>
              <a:r>
                <a:rPr lang="en-US" sz="1100" b="0" i="0" dirty="0">
                  <a:solidFill>
                    <a:schemeClr val="tx1"/>
                  </a:solidFill>
                  <a:effectLst/>
                  <a:latin typeface="Söhne"/>
                </a:rPr>
                <a:t>raph signal processing techniques are applied to analyze and process signals on the constructed graphs</a:t>
              </a:r>
              <a:endParaRPr lang="en-US" sz="975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12E646-E629-457E-A248-9CF0776A9D3D}"/>
                </a:ext>
              </a:extLst>
            </p:cNvPr>
            <p:cNvSpPr txBox="1"/>
            <p:nvPr/>
          </p:nvSpPr>
          <p:spPr>
            <a:xfrm>
              <a:off x="8205151" y="3728068"/>
              <a:ext cx="3759914" cy="67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>
                <a:spcBef>
                  <a:spcPts val="488"/>
                </a:spcBef>
                <a:buClrTx/>
                <a:defRPr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Söhne"/>
                </a:rPr>
                <a:t>We plan to explore graph signal processing techniques such as graph Fourier transforms and graph filters for feature extraction.</a:t>
              </a:r>
              <a:endParaRPr lang="en-US" sz="975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54FBFBC-D4F5-4554-A864-9D368C60C883}"/>
                </a:ext>
              </a:extLst>
            </p:cNvPr>
            <p:cNvSpPr txBox="1"/>
            <p:nvPr/>
          </p:nvSpPr>
          <p:spPr>
            <a:xfrm>
              <a:off x="7682789" y="4534590"/>
              <a:ext cx="3411858" cy="483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>
                <a:spcBef>
                  <a:spcPts val="488"/>
                </a:spcBef>
                <a:buClrTx/>
                <a:defRPr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Söhne"/>
                </a:rPr>
                <a:t>Use of ML algorithms and the integration of selected features into the model.</a:t>
              </a:r>
              <a:endParaRPr lang="en-US" sz="975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B714388-7C7B-443C-96EC-1E70D591CC55}"/>
                </a:ext>
              </a:extLst>
            </p:cNvPr>
            <p:cNvSpPr txBox="1"/>
            <p:nvPr/>
          </p:nvSpPr>
          <p:spPr>
            <a:xfrm>
              <a:off x="7194650" y="5176363"/>
              <a:ext cx="3411858" cy="67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>
                <a:spcBef>
                  <a:spcPts val="488"/>
                </a:spcBef>
                <a:buClrTx/>
                <a:defRPr/>
              </a:pPr>
              <a:r>
                <a:rPr lang="en-US" sz="1100" dirty="0">
                  <a:solidFill>
                    <a:schemeClr val="tx1"/>
                  </a:solidFill>
                  <a:latin typeface="Söhne"/>
                </a:rPr>
                <a:t>T</a:t>
              </a:r>
              <a:r>
                <a:rPr lang="en-US" sz="1100" b="0" i="0" dirty="0">
                  <a:solidFill>
                    <a:schemeClr val="tx1"/>
                  </a:solidFill>
                  <a:effectLst/>
                  <a:latin typeface="Söhne"/>
                </a:rPr>
                <a:t>he proposed classification model is implemented and applied to real-world scenarios</a:t>
              </a:r>
              <a:endParaRPr lang="en-US" sz="975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48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63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Expected Outcomes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400" dirty="0"/>
              <a:t>Upon the completion of this project, we expect to achieve the following outcomes</a:t>
            </a:r>
            <a:r>
              <a:rPr lang="en-US" sz="2000" dirty="0"/>
              <a:t>: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575034" y="2196445"/>
            <a:ext cx="8835665" cy="392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indent="-457200" algn="just">
              <a:spcBef>
                <a:spcPts val="560"/>
              </a:spcBef>
            </a:pPr>
            <a:r>
              <a:rPr lang="en-IN" sz="2800" b="1" dirty="0"/>
              <a:t>Research Publication</a:t>
            </a:r>
          </a:p>
          <a:p>
            <a:pPr marL="914400" indent="-457200" algn="just">
              <a:spcBef>
                <a:spcPts val="560"/>
              </a:spcBef>
            </a:pPr>
            <a:r>
              <a:rPr lang="en-IN" sz="2800" b="1" dirty="0"/>
              <a:t>Spectral Analysis of Graphs</a:t>
            </a:r>
          </a:p>
          <a:p>
            <a:pPr marL="914400" indent="-457200" algn="just">
              <a:spcBef>
                <a:spcPts val="560"/>
              </a:spcBef>
            </a:pPr>
            <a:r>
              <a:rPr lang="en-IN" sz="2800" b="1" dirty="0"/>
              <a:t>Discretization</a:t>
            </a:r>
          </a:p>
          <a:p>
            <a:pPr marL="914400" indent="-457200" algn="just">
              <a:spcBef>
                <a:spcPts val="560"/>
              </a:spcBef>
            </a:pPr>
            <a:r>
              <a:rPr lang="en-IN" sz="2800" b="1" dirty="0"/>
              <a:t>Multidimensional image Data Classification model for real-time applications</a:t>
            </a:r>
            <a:endParaRPr lang="en-IN" b="1" dirty="0"/>
          </a:p>
          <a:p>
            <a:pPr marL="914400" indent="-457200">
              <a:spcBef>
                <a:spcPts val="560"/>
              </a:spcBef>
            </a:pPr>
            <a:endParaRPr lang="en-IN" sz="2800" dirty="0"/>
          </a:p>
          <a:p>
            <a:pPr marL="914400" indent="-457200">
              <a:spcBef>
                <a:spcPts val="560"/>
              </a:spcBef>
            </a:pPr>
            <a:endParaRPr sz="2800" dirty="0"/>
          </a:p>
          <a:p>
            <a:pPr marL="45720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Cost Estimation</a:t>
            </a: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495300" y="4276064"/>
            <a:ext cx="83460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 per week (students): 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*3 students =75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 hours per week (faculty): 2-4 hours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oogle Shape;145;p12">
            <a:extLst>
              <a:ext uri="{FF2B5EF4-FFF2-40B4-BE49-F238E27FC236}">
                <a16:creationId xmlns:a16="http://schemas.microsoft.com/office/drawing/2014/main" id="{4B26BC0A-4DAC-9740-BF88-13788E41C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421283"/>
              </p:ext>
            </p:extLst>
          </p:nvPr>
        </p:nvGraphicFramePr>
        <p:xfrm>
          <a:off x="480065" y="1761124"/>
          <a:ext cx="9145025" cy="1828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solidFill>
                            <a:schemeClr val="bg1"/>
                          </a:solidFill>
                        </a:rPr>
                        <a:t>S.No</a:t>
                      </a: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sz="2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Particulars/Components/Devices</a:t>
                      </a:r>
                      <a:endParaRPr sz="2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Estimated Cost</a:t>
                      </a:r>
                      <a:endParaRPr sz="2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1</a:t>
                      </a: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 dirty="0"/>
                        <a:t>Total:</a:t>
                      </a:r>
                      <a:endParaRPr sz="2400" b="1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 dirty="0"/>
                        <a:t>Rs 0</a:t>
                      </a:r>
                      <a:endParaRPr sz="2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814</Words>
  <Application>Microsoft Office PowerPoint</Application>
  <PresentationFormat>A4 Paper (210x297 mm)</PresentationFormat>
  <Paragraphs>282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Berlin Sans FB</vt:lpstr>
      <vt:lpstr>Berlin Sans FB Demi</vt:lpstr>
      <vt:lpstr>Calibri</vt:lpstr>
      <vt:lpstr>Calibri Light</vt:lpstr>
      <vt:lpstr>Georgia</vt:lpstr>
      <vt:lpstr>Georgia Pro Cond</vt:lpstr>
      <vt:lpstr>Georgia Pro Light</vt:lpstr>
      <vt:lpstr>Söhne</vt:lpstr>
      <vt:lpstr>Times New Roman</vt:lpstr>
      <vt:lpstr>Office Theme</vt:lpstr>
      <vt:lpstr>Retrospect</vt:lpstr>
      <vt:lpstr>Pre-Project Presentation Title: Graph Signal Processing to classify multidimensional data Programme: B. Tech in AI &amp; ML  </vt:lpstr>
      <vt:lpstr>Project Team</vt:lpstr>
      <vt:lpstr>Outline</vt:lpstr>
      <vt:lpstr>Title </vt:lpstr>
      <vt:lpstr>Explaining Graph Signal Processing with help of an example-  Heat Diffusion in a Rabbit</vt:lpstr>
      <vt:lpstr>Objectives</vt:lpstr>
      <vt:lpstr>PowerPoint Presentation</vt:lpstr>
      <vt:lpstr>Expected Outcomes Upon the completion of this project, we expect to achieve the following outcomes:</vt:lpstr>
      <vt:lpstr>Cost Estimation</vt:lpstr>
      <vt:lpstr>Gantt Chart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Pre-Project Presentation Title: Graph Signal Processing to classify multidimensional data Programme: B. Tech in AI &amp; ML  </dc:title>
  <dc:creator>Nethra</dc:creator>
  <cp:lastModifiedBy>pratistha gaur</cp:lastModifiedBy>
  <cp:revision>11</cp:revision>
  <dcterms:created xsi:type="dcterms:W3CDTF">2014-10-09T06:35:03Z</dcterms:created>
  <dcterms:modified xsi:type="dcterms:W3CDTF">2023-07-29T20:50:05Z</dcterms:modified>
</cp:coreProperties>
</file>