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10167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115640" y="4407480"/>
            <a:ext cx="10167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115640" y="44074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325920" y="44074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53640" y="24778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91640" y="24778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115640" y="44074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553640" y="44074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91640" y="44074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115640" y="2477880"/>
            <a:ext cx="10167840" cy="36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1016784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115640" y="548640"/>
            <a:ext cx="10167840" cy="546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115640" y="44074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115640" y="2477880"/>
            <a:ext cx="10167840" cy="36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325920" y="44074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115640" y="4407480"/>
            <a:ext cx="10167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10167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115640" y="4407480"/>
            <a:ext cx="10167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115640" y="44074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325920" y="44074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53640" y="24778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991640" y="24778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115640" y="44074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553640" y="44074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7991640" y="4407480"/>
            <a:ext cx="3273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1016784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115640" y="548640"/>
            <a:ext cx="10167840" cy="546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115640" y="44074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369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325920" y="44074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115640" y="4407480"/>
            <a:ext cx="10167840" cy="17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76000" y="1124640"/>
            <a:ext cx="11036520" cy="317268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Avenir Next LT Pro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7600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025A861-DBD2-4C71-B57D-A1E2BF02A7F5}" type="datetime"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7/25/20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8696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909224A-C561-41DB-ABBD-B592AAA1F16A}" type="slidenum"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CustomShape 5"/>
          <p:cNvSpPr/>
          <p:nvPr/>
        </p:nvSpPr>
        <p:spPr>
          <a:xfrm rot="5400000">
            <a:off x="857880" y="346320"/>
            <a:ext cx="145800" cy="70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 flipV="1">
            <a:off x="578520" y="4500720"/>
            <a:ext cx="11034360" cy="1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venir Next LT Pro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58360" y="0"/>
            <a:ext cx="11167200" cy="20185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2">
                <a:lumMod val="10000"/>
                <a:lumOff val="90000"/>
              </a:schemeClr>
            </a:solidFill>
          </a:ln>
          <a:effectLst>
            <a:outerShdw algn="tl" blurRad="50800" dir="2700000" dist="37674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67000" y="0"/>
            <a:ext cx="11155320" cy="201132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498960" y="787320"/>
            <a:ext cx="127800" cy="70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venir Next LT Pro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115640" y="2477880"/>
            <a:ext cx="10167840" cy="3693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Next LT Pro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venir Next LT Pro"/>
            </a:endParaRPr>
          </a:p>
          <a:p>
            <a:pPr lvl="2" marL="11430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3" marL="16002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  <a:p>
            <a:pPr lvl="4" marL="20574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dt"/>
          </p:nvPr>
        </p:nvSpPr>
        <p:spPr>
          <a:xfrm>
            <a:off x="111564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F5E9EB9-B9F8-4CA0-8324-C8E9F3582380}" type="datetime"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7/25/20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sldNum"/>
          </p:nvPr>
        </p:nvSpPr>
        <p:spPr>
          <a:xfrm>
            <a:off x="854064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2B7D46B-2C73-4C7B-96E2-D59DC788673F}" type="slidenum"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0" y="0"/>
            <a:ext cx="9756360" cy="6857640"/>
          </a:xfrm>
          <a:prstGeom prst="rect">
            <a:avLst/>
          </a:prstGeom>
          <a:gradFill rotWithShape="0">
            <a:gsLst>
              <a:gs pos="42000">
                <a:srgbClr val="ffffff">
                  <a:alpha val="0"/>
                </a:srgbClr>
              </a:gs>
              <a:gs pos="100000">
                <a:srgbClr val="ffffff">
                  <a:alpha val="79215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TextShape 3"/>
          <p:cNvSpPr txBox="1"/>
          <p:nvPr/>
        </p:nvSpPr>
        <p:spPr>
          <a:xfrm>
            <a:off x="478080" y="1122480"/>
            <a:ext cx="4023000" cy="32036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3000"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venir Next LT Pro"/>
              </a:rPr>
              <a:t>Welcome to Determining Big-O Time Complexity in Python Code</a:t>
            </a:r>
            <a:endParaRPr b="0" lang="en-US" sz="4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0" name="TextShape 4"/>
          <p:cNvSpPr txBox="1"/>
          <p:nvPr/>
        </p:nvSpPr>
        <p:spPr>
          <a:xfrm>
            <a:off x="478080" y="4872960"/>
            <a:ext cx="4023000" cy="1207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Dave Dalsveen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 rot="5400000">
            <a:off x="760320" y="346320"/>
            <a:ext cx="145800" cy="70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6"/>
          <p:cNvSpPr/>
          <p:nvPr/>
        </p:nvSpPr>
        <p:spPr>
          <a:xfrm>
            <a:off x="480960" y="4546800"/>
            <a:ext cx="3977280" cy="1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3" name="Picture 5" descr="A person smiling for the camera&#10;&#10;Description automatically generated"/>
          <p:cNvPicPr/>
          <p:nvPr/>
        </p:nvPicPr>
        <p:blipFill>
          <a:blip r:embed="rId1"/>
          <a:stretch/>
        </p:blipFill>
        <p:spPr>
          <a:xfrm>
            <a:off x="2571120" y="4801320"/>
            <a:ext cx="952200" cy="952200"/>
          </a:xfrm>
          <a:prstGeom prst="rect">
            <a:avLst/>
          </a:prstGeom>
          <a:ln>
            <a:noFill/>
          </a:ln>
        </p:spPr>
      </p:pic>
      <p:pic>
        <p:nvPicPr>
          <p:cNvPr id="94" name="Picture 5_0" descr=""/>
          <p:cNvPicPr/>
          <p:nvPr/>
        </p:nvPicPr>
        <p:blipFill>
          <a:blip r:embed="rId2"/>
          <a:stretch/>
        </p:blipFill>
        <p:spPr>
          <a:xfrm>
            <a:off x="5852160" y="978480"/>
            <a:ext cx="6339600" cy="483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Picture 4" descr="A screenshot of a computer screen&#10;&#10;Description automatically generated"/>
          <p:cNvPicPr/>
          <p:nvPr/>
        </p:nvPicPr>
        <p:blipFill>
          <a:blip r:embed="rId1">
            <a:alphaModFix amt="40000"/>
          </a:blip>
          <a:srcRect l="0" t="0" r="0" b="1245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7" name="TextShape 2"/>
          <p:cNvSpPr txBox="1"/>
          <p:nvPr/>
        </p:nvSpPr>
        <p:spPr>
          <a:xfrm>
            <a:off x="841320" y="941760"/>
            <a:ext cx="10506240" cy="20570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Avenir Next LT Pro"/>
              </a:rPr>
              <a:t>Visual Studio Code</a:t>
            </a:r>
            <a:endParaRPr b="0" lang="en-US" sz="5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8" name="CustomShape 3"/>
          <p:cNvSpPr/>
          <p:nvPr/>
        </p:nvSpPr>
        <p:spPr>
          <a:xfrm rot="5400000">
            <a:off x="1120680" y="346320"/>
            <a:ext cx="145800" cy="70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841320" y="3241080"/>
            <a:ext cx="10506240" cy="18000"/>
          </a:xfrm>
          <a:prstGeom prst="rect">
            <a:avLst/>
          </a:prstGeom>
          <a:solidFill>
            <a:schemeClr val="tx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TextShape 5"/>
          <p:cNvSpPr txBox="1"/>
          <p:nvPr/>
        </p:nvSpPr>
        <p:spPr>
          <a:xfrm>
            <a:off x="841320" y="3502080"/>
            <a:ext cx="10506240" cy="2669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The main Visual Studio Icons we are using are: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Explorer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Run-&gt;run without debugging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Run-&gt;start debugging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Code editor Window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409680" y="633600"/>
            <a:ext cx="6838200" cy="54954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2">
                <a:lumMod val="10000"/>
                <a:lumOff val="90000"/>
              </a:schemeClr>
            </a:solidFill>
          </a:ln>
          <a:effectLst>
            <a:outerShdw algn="tl" blurRad="50800" dir="2700000" dist="37674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extShape 3"/>
          <p:cNvSpPr txBox="1"/>
          <p:nvPr/>
        </p:nvSpPr>
        <p:spPr>
          <a:xfrm>
            <a:off x="841320" y="978480"/>
            <a:ext cx="5990760" cy="113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8000"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venir Next LT Pro"/>
              </a:rPr>
              <a:t>Task1: Use matplotlib Pyplot to produce a graph to visualize Big-O performance data.</a:t>
            </a: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345600" y="1171440"/>
            <a:ext cx="127800" cy="70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5"/>
          <p:cNvSpPr/>
          <p:nvPr/>
        </p:nvSpPr>
        <p:spPr>
          <a:xfrm>
            <a:off x="877320" y="2094120"/>
            <a:ext cx="5846400" cy="864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TextShape 6"/>
          <p:cNvSpPr txBox="1"/>
          <p:nvPr/>
        </p:nvSpPr>
        <p:spPr>
          <a:xfrm>
            <a:off x="841320" y="2252880"/>
            <a:ext cx="5993640" cy="356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841320" y="2484720"/>
            <a:ext cx="6012720" cy="386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75000"/>
          </a:bodyPr>
          <a:p>
            <a:pPr>
              <a:lnSpc>
                <a:spcPct val="11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Implement the plot function that will be used for future tasks.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Takes an array for X-coordinates and an array for Y coordinates.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Used in future tasks to plot input Size N on the X axis and iteration count on the Y axis.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Create a window showing the graph using Matplotlib’s pyplot.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Determine how this will be used to Visualize Big-O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8" name="Picture 4" descr=""/>
          <p:cNvPicPr/>
          <p:nvPr/>
        </p:nvPicPr>
        <p:blipFill>
          <a:blip r:embed="rId1"/>
          <a:stretch/>
        </p:blipFill>
        <p:spPr>
          <a:xfrm>
            <a:off x="6854400" y="2112120"/>
            <a:ext cx="5337360" cy="347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"/>
          <p:cNvSpPr/>
          <p:nvPr/>
        </p:nvSpPr>
        <p:spPr>
          <a:xfrm>
            <a:off x="409680" y="633600"/>
            <a:ext cx="6838200" cy="54954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2">
                <a:lumMod val="10000"/>
                <a:lumOff val="90000"/>
              </a:schemeClr>
            </a:solidFill>
          </a:ln>
          <a:effectLst>
            <a:outerShdw algn="tl" blurRad="50800" dir="2700000" dist="37674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TextShape 3"/>
          <p:cNvSpPr txBox="1"/>
          <p:nvPr/>
        </p:nvSpPr>
        <p:spPr>
          <a:xfrm>
            <a:off x="841320" y="978480"/>
            <a:ext cx="5990760" cy="1105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venir Next LT Pro"/>
              </a:rPr>
              <a:t>Task2: Write a function that returns one element and analyze the Big-O time complexity</a:t>
            </a: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345600" y="1171440"/>
            <a:ext cx="127800" cy="70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5"/>
          <p:cNvSpPr/>
          <p:nvPr/>
        </p:nvSpPr>
        <p:spPr>
          <a:xfrm>
            <a:off x="877320" y="2094120"/>
            <a:ext cx="5846400" cy="864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TextShape 6"/>
          <p:cNvSpPr txBox="1"/>
          <p:nvPr/>
        </p:nvSpPr>
        <p:spPr>
          <a:xfrm>
            <a:off x="841320" y="2252880"/>
            <a:ext cx="5993640" cy="356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5" name="CustomShape 7"/>
          <p:cNvSpPr/>
          <p:nvPr/>
        </p:nvSpPr>
        <p:spPr>
          <a:xfrm>
            <a:off x="841320" y="2252880"/>
            <a:ext cx="6012720" cy="40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Analyze the code used to test the function return_element.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Implement the return_element function.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Use the plot to determine the Big-O of the function.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Describe what O(1) means.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16" name="Picture 5" descr=""/>
          <p:cNvPicPr/>
          <p:nvPr/>
        </p:nvPicPr>
        <p:blipFill>
          <a:blip r:embed="rId1"/>
          <a:stretch/>
        </p:blipFill>
        <p:spPr>
          <a:xfrm>
            <a:off x="6832440" y="1054080"/>
            <a:ext cx="3073320" cy="397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0" y="0"/>
            <a:ext cx="6095520" cy="6857640"/>
          </a:xfrm>
          <a:custGeom>
            <a:avLst/>
            <a:gdLst/>
            <a:ahLst/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9360">
            <a:solidFill>
              <a:schemeClr val="tx2">
                <a:lumMod val="10000"/>
                <a:lumOff val="90000"/>
              </a:schemeClr>
            </a:solidFill>
          </a:ln>
          <a:effectLst>
            <a:outerShdw algn="l" blurRad="50800" dist="38160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"/>
          <p:cNvSpPr/>
          <p:nvPr/>
        </p:nvSpPr>
        <p:spPr>
          <a:xfrm>
            <a:off x="0" y="0"/>
            <a:ext cx="6085080" cy="6857640"/>
          </a:xfrm>
          <a:custGeom>
            <a:avLst/>
            <a:gdLst/>
            <a:ahLst/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TextShape 4"/>
          <p:cNvSpPr txBox="1"/>
          <p:nvPr/>
        </p:nvSpPr>
        <p:spPr>
          <a:xfrm>
            <a:off x="438840" y="859680"/>
            <a:ext cx="4832280" cy="1243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venir Next LT Pro"/>
              </a:rPr>
              <a:t>Task3: Write a Bubble sort function and analyze its performance</a:t>
            </a:r>
            <a:endParaRPr b="0" lang="en-US" sz="2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0" y="1152000"/>
            <a:ext cx="127800" cy="65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6"/>
          <p:cNvSpPr/>
          <p:nvPr/>
        </p:nvSpPr>
        <p:spPr>
          <a:xfrm>
            <a:off x="438840" y="2185200"/>
            <a:ext cx="4983120" cy="1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TextShape 7"/>
          <p:cNvSpPr txBox="1"/>
          <p:nvPr/>
        </p:nvSpPr>
        <p:spPr>
          <a:xfrm>
            <a:off x="438840" y="2512440"/>
            <a:ext cx="4832280" cy="3664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24" name="Picture 5" descr="A close up of a map&#10;&#10;Description automatically generated"/>
          <p:cNvPicPr/>
          <p:nvPr/>
        </p:nvPicPr>
        <p:blipFill>
          <a:blip r:embed="rId1"/>
          <a:stretch/>
        </p:blipFill>
        <p:spPr>
          <a:xfrm>
            <a:off x="7576200" y="859680"/>
            <a:ext cx="3217320" cy="3755520"/>
          </a:xfrm>
          <a:prstGeom prst="rect">
            <a:avLst/>
          </a:prstGeom>
          <a:ln>
            <a:noFill/>
          </a:ln>
        </p:spPr>
      </p:pic>
      <p:sp>
        <p:nvSpPr>
          <p:cNvPr id="125" name="CustomShape 8"/>
          <p:cNvSpPr/>
          <p:nvPr/>
        </p:nvSpPr>
        <p:spPr>
          <a:xfrm>
            <a:off x="841320" y="2252880"/>
            <a:ext cx="6012720" cy="40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Describe the test used for the bubble sort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Implement the bubble sort function.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Step through the sort code using the debugger.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Run task3.py to generate the plot of N vs Iteration Count.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409680" y="633600"/>
            <a:ext cx="6838200" cy="54954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2">
                <a:lumMod val="10000"/>
                <a:lumOff val="90000"/>
              </a:schemeClr>
            </a:solidFill>
          </a:ln>
          <a:effectLst>
            <a:outerShdw algn="tl" blurRad="50800" dir="2700000" dist="37674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TextShape 3"/>
          <p:cNvSpPr txBox="1"/>
          <p:nvPr/>
        </p:nvSpPr>
        <p:spPr>
          <a:xfrm>
            <a:off x="841320" y="978480"/>
            <a:ext cx="5990760" cy="1105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venir Next LT Pro"/>
              </a:rPr>
              <a:t>Task4: Implement a Linear Search of an Array and determine its performance.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345600" y="1171440"/>
            <a:ext cx="127800" cy="70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5"/>
          <p:cNvSpPr/>
          <p:nvPr/>
        </p:nvSpPr>
        <p:spPr>
          <a:xfrm>
            <a:off x="877320" y="2094120"/>
            <a:ext cx="5846400" cy="864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TextShape 6"/>
          <p:cNvSpPr txBox="1"/>
          <p:nvPr/>
        </p:nvSpPr>
        <p:spPr>
          <a:xfrm>
            <a:off x="841320" y="2252880"/>
            <a:ext cx="5993640" cy="356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841320" y="2252880"/>
            <a:ext cx="6012720" cy="40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Observe the worst-case search scenario used to determine Big-O.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Describe how the linear search works.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Run task 4 to plot the array size vs iteration count.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Determine Big-O for linear search.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33" name="Picture 5" descr=""/>
          <p:cNvPicPr/>
          <p:nvPr/>
        </p:nvPicPr>
        <p:blipFill>
          <a:blip r:embed="rId1"/>
          <a:stretch/>
        </p:blipFill>
        <p:spPr>
          <a:xfrm>
            <a:off x="6854400" y="642600"/>
            <a:ext cx="4927680" cy="570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409680" y="633600"/>
            <a:ext cx="6838200" cy="54954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2">
                <a:lumMod val="10000"/>
                <a:lumOff val="90000"/>
              </a:schemeClr>
            </a:solidFill>
          </a:ln>
          <a:effectLst>
            <a:outerShdw algn="tl" blurRad="50800" dir="2700000" dist="37674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TextShape 3"/>
          <p:cNvSpPr txBox="1"/>
          <p:nvPr/>
        </p:nvSpPr>
        <p:spPr>
          <a:xfrm>
            <a:off x="841320" y="978480"/>
            <a:ext cx="5990760" cy="1105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venir Next LT Pro"/>
              </a:rPr>
              <a:t>Task5: Create a Binary Search function and perform Big-O analysis. </a:t>
            </a: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345600" y="1171440"/>
            <a:ext cx="127800" cy="70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5"/>
          <p:cNvSpPr/>
          <p:nvPr/>
        </p:nvSpPr>
        <p:spPr>
          <a:xfrm>
            <a:off x="877320" y="2094120"/>
            <a:ext cx="5846400" cy="864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TextShape 6"/>
          <p:cNvSpPr txBox="1"/>
          <p:nvPr/>
        </p:nvSpPr>
        <p:spPr>
          <a:xfrm>
            <a:off x="841320" y="2252880"/>
            <a:ext cx="5993640" cy="356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841320" y="2252880"/>
            <a:ext cx="6012720" cy="40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Implement the binary search function that keeps a count of the call stack.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Describe the steps taken in a binary search divide-and-conquer approach.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Step through the binary search with the debugger.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Run task 5 and determine Big-O for a binary search function.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41" name="Picture 5" descr=""/>
          <p:cNvPicPr/>
          <p:nvPr/>
        </p:nvPicPr>
        <p:blipFill>
          <a:blip r:embed="rId1"/>
          <a:stretch/>
        </p:blipFill>
        <p:spPr>
          <a:xfrm>
            <a:off x="7192080" y="978480"/>
            <a:ext cx="4999680" cy="483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2441"/>
      </a:dk2>
      <a:lt2>
        <a:srgbClr val="e2e8e4"/>
      </a:lt2>
      <a:accent1>
        <a:srgbClr val="dc34aa"/>
      </a:accent1>
      <a:accent2>
        <a:srgbClr val="b622ca"/>
      </a:accent2>
      <a:accent3>
        <a:srgbClr val="8234dc"/>
      </a:accent3>
      <a:accent4>
        <a:srgbClr val="453dd1"/>
      </a:accent4>
      <a:accent5>
        <a:srgbClr val="3472dc"/>
      </a:accent5>
      <a:accent6>
        <a:srgbClr val="22a6ca"/>
      </a:accent6>
      <a:hlink>
        <a:srgbClr val="556bc6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2441"/>
      </a:dk2>
      <a:lt2>
        <a:srgbClr val="e2e8e4"/>
      </a:lt2>
      <a:accent1>
        <a:srgbClr val="dc34aa"/>
      </a:accent1>
      <a:accent2>
        <a:srgbClr val="b622ca"/>
      </a:accent2>
      <a:accent3>
        <a:srgbClr val="8234dc"/>
      </a:accent3>
      <a:accent4>
        <a:srgbClr val="453dd1"/>
      </a:accent4>
      <a:accent5>
        <a:srgbClr val="3472dc"/>
      </a:accent5>
      <a:accent6>
        <a:srgbClr val="22a6ca"/>
      </a:accent6>
      <a:hlink>
        <a:srgbClr val="556bc6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LibreOffice/6.4.2.2$Windows_X86_64 LibreOffice_project/4e471d8c02c9c90f512f7f9ead8875b57fcb1ec3</Application>
  <Words>325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2020-07-25T15:31:54Z</dcterms:created>
  <dc:creator>dave Dalsveen</dc:creator>
  <dc:description/>
  <dc:language>en-US</dc:language>
  <cp:lastModifiedBy/>
  <dcterms:modified xsi:type="dcterms:W3CDTF">2020-07-25T16:22:33Z</dcterms:modified>
  <cp:revision>2</cp:revision>
  <dc:subject/>
  <dc:title>Welcome to Determining Big-O Time Complexity in Python Code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