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74" r:id="rId25"/>
    <p:sldId id="284" r:id="rId26"/>
    <p:sldId id="286"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330686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32134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199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192734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249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2582730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3801079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394933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72422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DB5D-4295-4CEA-9716-1D6AE7A93F90}"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429235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ADB5D-4295-4CEA-9716-1D6AE7A93F90}"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394482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ADB5D-4295-4CEA-9716-1D6AE7A93F90}" type="datetimeFigureOut">
              <a:rPr lang="en-IN" smtClean="0"/>
              <a:t>08-10-2020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171803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ADB5D-4295-4CEA-9716-1D6AE7A93F90}" type="datetimeFigureOut">
              <a:rPr lang="en-IN" smtClean="0"/>
              <a:t>08-10-2020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423485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ADB5D-4295-4CEA-9716-1D6AE7A93F90}" type="datetimeFigureOut">
              <a:rPr lang="en-IN" smtClean="0"/>
              <a:t>08-10-2020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135637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ADB5D-4295-4CEA-9716-1D6AE7A93F90}"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303248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ADB5D-4295-4CEA-9716-1D6AE7A93F90}"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F3CF4-9B1C-48E5-AE70-D91B0687F105}" type="slidenum">
              <a:rPr lang="en-IN" smtClean="0"/>
              <a:t>‹#›</a:t>
            </a:fld>
            <a:endParaRPr lang="en-IN"/>
          </a:p>
        </p:txBody>
      </p:sp>
    </p:spTree>
    <p:extLst>
      <p:ext uri="{BB962C8B-B14F-4D97-AF65-F5344CB8AC3E}">
        <p14:creationId xmlns:p14="http://schemas.microsoft.com/office/powerpoint/2010/main" val="157117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3ADB5D-4295-4CEA-9716-1D6AE7A93F90}" type="datetimeFigureOut">
              <a:rPr lang="en-IN" smtClean="0"/>
              <a:t>08-10-2020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2F3CF4-9B1C-48E5-AE70-D91B0687F105}" type="slidenum">
              <a:rPr lang="en-IN" smtClean="0"/>
              <a:t>‹#›</a:t>
            </a:fld>
            <a:endParaRPr lang="en-IN"/>
          </a:p>
        </p:txBody>
      </p:sp>
    </p:spTree>
    <p:extLst>
      <p:ext uri="{BB962C8B-B14F-4D97-AF65-F5344CB8AC3E}">
        <p14:creationId xmlns:p14="http://schemas.microsoft.com/office/powerpoint/2010/main" val="381360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5C40-CB51-41AE-AAA2-49989D8D3BED}"/>
              </a:ext>
            </a:extLst>
          </p:cNvPr>
          <p:cNvSpPr>
            <a:spLocks noGrp="1"/>
          </p:cNvSpPr>
          <p:nvPr>
            <p:ph type="ctrTitle"/>
          </p:nvPr>
        </p:nvSpPr>
        <p:spPr>
          <a:xfrm>
            <a:off x="1329514" y="922735"/>
            <a:ext cx="7766936" cy="1646302"/>
          </a:xfrm>
        </p:spPr>
        <p:txBody>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FARM ASSIST – A DECISION SUPPORT SYSTEM FOR FARMERS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CE99339-8E3B-4315-A511-2F78B50F6185}"/>
              </a:ext>
            </a:extLst>
          </p:cNvPr>
          <p:cNvSpPr>
            <a:spLocks noGrp="1"/>
          </p:cNvSpPr>
          <p:nvPr>
            <p:ph type="subTitle" idx="1"/>
          </p:nvPr>
        </p:nvSpPr>
        <p:spPr>
          <a:xfrm>
            <a:off x="737568" y="1851253"/>
            <a:ext cx="8950828" cy="1435567"/>
          </a:xfrm>
        </p:spPr>
        <p:txBody>
          <a:bodyPr>
            <a:normAutofit/>
          </a:bodyPr>
          <a:lstStyle/>
          <a:p>
            <a:pPr algn="ctr"/>
            <a:r>
              <a:rPr lang="en-IN" dirty="0">
                <a:solidFill>
                  <a:schemeClr val="accent2">
                    <a:lumMod val="75000"/>
                  </a:schemeClr>
                </a:solidFill>
              </a:rPr>
              <a:t>by</a:t>
            </a:r>
          </a:p>
          <a:p>
            <a:pPr algn="ctr"/>
            <a:r>
              <a:rPr lang="en-IN" dirty="0">
                <a:solidFill>
                  <a:schemeClr val="accent2">
                    <a:lumMod val="75000"/>
                  </a:schemeClr>
                </a:solidFill>
              </a:rPr>
              <a:t>A. Sai Surya Anurag</a:t>
            </a:r>
          </a:p>
          <a:p>
            <a:pPr algn="ctr"/>
            <a:r>
              <a:rPr lang="en-IN" dirty="0">
                <a:solidFill>
                  <a:schemeClr val="accent2">
                    <a:lumMod val="75000"/>
                  </a:schemeClr>
                </a:solidFill>
              </a:rPr>
              <a:t>168297601001</a:t>
            </a:r>
          </a:p>
        </p:txBody>
      </p:sp>
      <p:sp>
        <p:nvSpPr>
          <p:cNvPr id="4" name="TextBox 3">
            <a:extLst>
              <a:ext uri="{FF2B5EF4-FFF2-40B4-BE49-F238E27FC236}">
                <a16:creationId xmlns:a16="http://schemas.microsoft.com/office/drawing/2014/main" id="{038CCE08-D0DD-4112-ADB4-E73FA3C5666B}"/>
              </a:ext>
            </a:extLst>
          </p:cNvPr>
          <p:cNvSpPr txBox="1"/>
          <p:nvPr/>
        </p:nvSpPr>
        <p:spPr>
          <a:xfrm>
            <a:off x="2731437" y="4921389"/>
            <a:ext cx="4963090" cy="1709699"/>
          </a:xfrm>
          <a:prstGeom prst="rect">
            <a:avLst/>
          </a:prstGeom>
          <a:noFill/>
        </p:spPr>
        <p:txBody>
          <a:bodyPr wrap="none" rtlCol="0">
            <a:spAutoFit/>
          </a:bodyPr>
          <a:lstStyle/>
          <a:p>
            <a:pPr algn="ctr">
              <a:lnSpc>
                <a:spcPct val="150000"/>
              </a:lnSpc>
              <a:spcBef>
                <a:spcPts val="0"/>
              </a:spcBef>
            </a:pPr>
            <a:r>
              <a:rPr lang="en-US" sz="1800" dirty="0">
                <a:solidFill>
                  <a:schemeClr val="accent2">
                    <a:lumMod val="75000"/>
                  </a:schemeClr>
                </a:solidFill>
                <a:latin typeface="Calibri" panose="020F0502020204030204" pitchFamily="34" charset="0"/>
                <a:cs typeface="Calibri" panose="020F0502020204030204" pitchFamily="34" charset="0"/>
              </a:rPr>
              <a:t>Under the Esteemed Guidance of </a:t>
            </a:r>
          </a:p>
          <a:p>
            <a:pPr algn="ctr">
              <a:lnSpc>
                <a:spcPct val="150000"/>
              </a:lnSpc>
              <a:spcBef>
                <a:spcPts val="0"/>
              </a:spcBef>
            </a:pPr>
            <a:r>
              <a:rPr lang="en-US" sz="1800" b="1" dirty="0">
                <a:solidFill>
                  <a:schemeClr val="accent2">
                    <a:lumMod val="75000"/>
                  </a:schemeClr>
                </a:solidFill>
                <a:latin typeface="Calibri" panose="020F0502020204030204" pitchFamily="34" charset="0"/>
                <a:cs typeface="Calibri" panose="020F0502020204030204" pitchFamily="34" charset="0"/>
              </a:rPr>
              <a:t>Prof. P. Suresh Varma</a:t>
            </a:r>
          </a:p>
          <a:p>
            <a:pPr algn="ctr">
              <a:lnSpc>
                <a:spcPct val="150000"/>
              </a:lnSpc>
              <a:spcBef>
                <a:spcPts val="0"/>
              </a:spcBef>
            </a:pPr>
            <a:r>
              <a:rPr lang="en-US" sz="1800" b="1" dirty="0">
                <a:solidFill>
                  <a:schemeClr val="accent2">
                    <a:lumMod val="75000"/>
                  </a:schemeClr>
                </a:solidFill>
                <a:latin typeface="Calibri" panose="020F0502020204030204" pitchFamily="34" charset="0"/>
                <a:cs typeface="Calibri" panose="020F0502020204030204" pitchFamily="34" charset="0"/>
              </a:rPr>
              <a:t>Department of Computer Science and Engineering</a:t>
            </a:r>
          </a:p>
          <a:p>
            <a:pPr algn="ctr">
              <a:lnSpc>
                <a:spcPct val="150000"/>
              </a:lnSpc>
              <a:spcBef>
                <a:spcPts val="0"/>
              </a:spcBef>
            </a:pPr>
            <a:r>
              <a:rPr lang="en-US" sz="1800" b="1" dirty="0" err="1">
                <a:solidFill>
                  <a:schemeClr val="accent2">
                    <a:lumMod val="75000"/>
                  </a:schemeClr>
                </a:solidFill>
                <a:latin typeface="Calibri" panose="020F0502020204030204" pitchFamily="34" charset="0"/>
                <a:cs typeface="Calibri" panose="020F0502020204030204" pitchFamily="34" charset="0"/>
              </a:rPr>
              <a:t>Adikavi</a:t>
            </a:r>
            <a:r>
              <a:rPr lang="en-US" sz="1800" b="1" dirty="0">
                <a:solidFill>
                  <a:schemeClr val="accent2">
                    <a:lumMod val="75000"/>
                  </a:schemeClr>
                </a:solidFill>
                <a:latin typeface="Calibri" panose="020F0502020204030204" pitchFamily="34" charset="0"/>
                <a:cs typeface="Calibri" panose="020F0502020204030204" pitchFamily="34" charset="0"/>
              </a:rPr>
              <a:t> </a:t>
            </a:r>
            <a:r>
              <a:rPr lang="en-US" sz="1800" b="1" dirty="0" err="1">
                <a:solidFill>
                  <a:schemeClr val="accent2">
                    <a:lumMod val="75000"/>
                  </a:schemeClr>
                </a:solidFill>
                <a:latin typeface="Calibri" panose="020F0502020204030204" pitchFamily="34" charset="0"/>
                <a:cs typeface="Calibri" panose="020F0502020204030204" pitchFamily="34" charset="0"/>
              </a:rPr>
              <a:t>Nannaya</a:t>
            </a:r>
            <a:r>
              <a:rPr lang="en-US" sz="1800" b="1" dirty="0">
                <a:solidFill>
                  <a:schemeClr val="accent2">
                    <a:lumMod val="75000"/>
                  </a:schemeClr>
                </a:solidFill>
                <a:latin typeface="Calibri" panose="020F0502020204030204" pitchFamily="34" charset="0"/>
                <a:cs typeface="Calibri" panose="020F0502020204030204" pitchFamily="34" charset="0"/>
              </a:rPr>
              <a:t> University</a:t>
            </a:r>
            <a:endParaRPr lang="en-IN" dirty="0"/>
          </a:p>
        </p:txBody>
      </p:sp>
      <p:pic>
        <p:nvPicPr>
          <p:cNvPr id="5" name="Picture 4">
            <a:extLst>
              <a:ext uri="{FF2B5EF4-FFF2-40B4-BE49-F238E27FC236}">
                <a16:creationId xmlns:a16="http://schemas.microsoft.com/office/drawing/2014/main" id="{FF121356-D0A8-4EA0-A9D6-E12CBBD3B811}"/>
              </a:ext>
            </a:extLst>
          </p:cNvPr>
          <p:cNvPicPr/>
          <p:nvPr/>
        </p:nvPicPr>
        <p:blipFill>
          <a:blip r:embed="rId2"/>
          <a:stretch>
            <a:fillRect/>
          </a:stretch>
        </p:blipFill>
        <p:spPr>
          <a:xfrm>
            <a:off x="4503369" y="3193036"/>
            <a:ext cx="1419225" cy="1628775"/>
          </a:xfrm>
          <a:prstGeom prst="rect">
            <a:avLst/>
          </a:prstGeom>
        </p:spPr>
      </p:pic>
    </p:spTree>
    <p:extLst>
      <p:ext uri="{BB962C8B-B14F-4D97-AF65-F5344CB8AC3E}">
        <p14:creationId xmlns:p14="http://schemas.microsoft.com/office/powerpoint/2010/main" val="351925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14352-96F0-44B1-ACFB-83C5F7D731CC}"/>
              </a:ext>
            </a:extLst>
          </p:cNvPr>
          <p:cNvSpPr>
            <a:spLocks noGrp="1"/>
          </p:cNvSpPr>
          <p:nvPr>
            <p:ph idx="1"/>
          </p:nvPr>
        </p:nvSpPr>
        <p:spPr>
          <a:xfrm>
            <a:off x="1797666" y="349803"/>
            <a:ext cx="8596668"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SEQUENCE DIAGRAM FOR DISEASE DETECTION</a:t>
            </a:r>
          </a:p>
        </p:txBody>
      </p:sp>
      <p:pic>
        <p:nvPicPr>
          <p:cNvPr id="5" name="Picture 4">
            <a:extLst>
              <a:ext uri="{FF2B5EF4-FFF2-40B4-BE49-F238E27FC236}">
                <a16:creationId xmlns:a16="http://schemas.microsoft.com/office/drawing/2014/main" id="{FFB5D268-EE58-41DC-8F7C-39BEB7626CA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49641" y="1276759"/>
            <a:ext cx="5889342" cy="4351684"/>
          </a:xfrm>
          <a:prstGeom prst="rect">
            <a:avLst/>
          </a:prstGeom>
        </p:spPr>
      </p:pic>
    </p:spTree>
    <p:extLst>
      <p:ext uri="{BB962C8B-B14F-4D97-AF65-F5344CB8AC3E}">
        <p14:creationId xmlns:p14="http://schemas.microsoft.com/office/powerpoint/2010/main" val="139018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B69BB-10D8-4AD8-9790-2A32D7542647}"/>
              </a:ext>
            </a:extLst>
          </p:cNvPr>
          <p:cNvSpPr>
            <a:spLocks noGrp="1"/>
          </p:cNvSpPr>
          <p:nvPr>
            <p:ph idx="1"/>
          </p:nvPr>
        </p:nvSpPr>
        <p:spPr>
          <a:xfrm>
            <a:off x="1644100" y="189746"/>
            <a:ext cx="6715292"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ACTIVITY DIAGRAM FOR CROP RECOMENDATION</a:t>
            </a:r>
          </a:p>
        </p:txBody>
      </p:sp>
      <p:pic>
        <p:nvPicPr>
          <p:cNvPr id="4" name="Picture 3">
            <a:extLst>
              <a:ext uri="{FF2B5EF4-FFF2-40B4-BE49-F238E27FC236}">
                <a16:creationId xmlns:a16="http://schemas.microsoft.com/office/drawing/2014/main" id="{66D81C9B-6AC2-47EF-8879-DDAB6FFDF39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41546" y="189746"/>
            <a:ext cx="5031167" cy="6981305"/>
          </a:xfrm>
          <a:prstGeom prst="rect">
            <a:avLst/>
          </a:prstGeom>
        </p:spPr>
      </p:pic>
    </p:spTree>
    <p:extLst>
      <p:ext uri="{BB962C8B-B14F-4D97-AF65-F5344CB8AC3E}">
        <p14:creationId xmlns:p14="http://schemas.microsoft.com/office/powerpoint/2010/main" val="338513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7CF5D-3606-41B0-9C7C-B2B1F94853F2}"/>
              </a:ext>
            </a:extLst>
          </p:cNvPr>
          <p:cNvSpPr>
            <a:spLocks noGrp="1"/>
          </p:cNvSpPr>
          <p:nvPr>
            <p:ph idx="1"/>
          </p:nvPr>
        </p:nvSpPr>
        <p:spPr>
          <a:xfrm>
            <a:off x="2093293" y="269775"/>
            <a:ext cx="6315696"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ACTIVITY DIAGRAM FOR DISEASE CLASSIFIER</a:t>
            </a:r>
          </a:p>
        </p:txBody>
      </p:sp>
      <p:pic>
        <p:nvPicPr>
          <p:cNvPr id="4" name="Picture 3">
            <a:extLst>
              <a:ext uri="{FF2B5EF4-FFF2-40B4-BE49-F238E27FC236}">
                <a16:creationId xmlns:a16="http://schemas.microsoft.com/office/drawing/2014/main" id="{7C94A268-E7EE-4DD9-8F4E-EA87475989C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25771" y="786392"/>
            <a:ext cx="2050741" cy="6071608"/>
          </a:xfrm>
          <a:prstGeom prst="rect">
            <a:avLst/>
          </a:prstGeom>
        </p:spPr>
      </p:pic>
    </p:spTree>
    <p:extLst>
      <p:ext uri="{BB962C8B-B14F-4D97-AF65-F5344CB8AC3E}">
        <p14:creationId xmlns:p14="http://schemas.microsoft.com/office/powerpoint/2010/main" val="133661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75E2E-06C0-4FE2-A4AA-E5E409BAD0BC}"/>
              </a:ext>
            </a:extLst>
          </p:cNvPr>
          <p:cNvSpPr>
            <a:spLocks noGrp="1"/>
          </p:cNvSpPr>
          <p:nvPr>
            <p:ph idx="1"/>
          </p:nvPr>
        </p:nvSpPr>
        <p:spPr>
          <a:xfrm>
            <a:off x="2102284" y="189747"/>
            <a:ext cx="6179702"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ACTIVITY DIAGRAM FOR DISEASE DETECTION</a:t>
            </a:r>
          </a:p>
        </p:txBody>
      </p:sp>
      <p:pic>
        <p:nvPicPr>
          <p:cNvPr id="4" name="Picture 3">
            <a:extLst>
              <a:ext uri="{FF2B5EF4-FFF2-40B4-BE49-F238E27FC236}">
                <a16:creationId xmlns:a16="http://schemas.microsoft.com/office/drawing/2014/main" id="{DEA99391-4C9E-43E7-8D91-4BECB4200FA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12708" y="555330"/>
            <a:ext cx="2358854" cy="6112923"/>
          </a:xfrm>
          <a:prstGeom prst="rect">
            <a:avLst/>
          </a:prstGeom>
        </p:spPr>
      </p:pic>
    </p:spTree>
    <p:extLst>
      <p:ext uri="{BB962C8B-B14F-4D97-AF65-F5344CB8AC3E}">
        <p14:creationId xmlns:p14="http://schemas.microsoft.com/office/powerpoint/2010/main" val="109916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8ADA6-AFDE-44FF-B697-4AFA7392C378}"/>
              </a:ext>
            </a:extLst>
          </p:cNvPr>
          <p:cNvSpPr>
            <a:spLocks noGrp="1"/>
          </p:cNvSpPr>
          <p:nvPr>
            <p:ph idx="1"/>
          </p:nvPr>
        </p:nvSpPr>
        <p:spPr>
          <a:xfrm>
            <a:off x="3396470" y="406283"/>
            <a:ext cx="3537501"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COMPONENT DIAGRAM</a:t>
            </a:r>
          </a:p>
        </p:txBody>
      </p:sp>
      <p:pic>
        <p:nvPicPr>
          <p:cNvPr id="4" name="Picture 3">
            <a:extLst>
              <a:ext uri="{FF2B5EF4-FFF2-40B4-BE49-F238E27FC236}">
                <a16:creationId xmlns:a16="http://schemas.microsoft.com/office/drawing/2014/main" id="{C3251267-5137-4BAB-ADA2-905CBEEC05E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89607" y="1145025"/>
            <a:ext cx="7951229" cy="5016078"/>
          </a:xfrm>
          <a:prstGeom prst="rect">
            <a:avLst/>
          </a:prstGeom>
        </p:spPr>
      </p:pic>
    </p:spTree>
    <p:extLst>
      <p:ext uri="{BB962C8B-B14F-4D97-AF65-F5344CB8AC3E}">
        <p14:creationId xmlns:p14="http://schemas.microsoft.com/office/powerpoint/2010/main" val="337265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653989"/>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382854" y="1367613"/>
            <a:ext cx="9857603" cy="4597153"/>
          </a:xfrm>
        </p:spPr>
        <p:txBody>
          <a:bodyPr>
            <a:noAutofit/>
          </a:bodyPr>
          <a:lstStyle/>
          <a:p>
            <a:pPr marL="0" indent="0" algn="just">
              <a:lnSpc>
                <a:spcPct val="150000"/>
              </a:lnSpc>
              <a:spcAft>
                <a:spcPts val="80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CROP RECOMMENDATION MODULE</a:t>
            </a:r>
          </a:p>
          <a:p>
            <a:pPr marL="0" indent="0" algn="just">
              <a:lnSpc>
                <a:spcPct val="150000"/>
              </a:lnSpc>
              <a:spcAft>
                <a:spcPts val="800"/>
              </a:spcAft>
              <a:buNone/>
            </a:pP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 </a:t>
            </a:r>
            <a:r>
              <a:rPr lang="en-US" sz="2000" b="1" dirty="0">
                <a:solidFill>
                  <a:schemeClr val="tx1"/>
                </a:solidFill>
                <a:effectLst/>
                <a:latin typeface="Times New Roman" panose="02020603050405020304" pitchFamily="18" charset="0"/>
                <a:ea typeface="Calibri" panose="020F0502020204030204" pitchFamily="34" charset="0"/>
              </a:rPr>
              <a:t>Fundamental prerequisite</a:t>
            </a:r>
          </a:p>
          <a:p>
            <a:pPr marL="0" indent="0" algn="just">
              <a:lnSpc>
                <a:spcPct val="150000"/>
              </a:lnSpc>
              <a:spcAft>
                <a:spcPts val="800"/>
              </a:spcAft>
              <a:buNone/>
            </a:pPr>
            <a:r>
              <a:rPr lang="en-US" sz="20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we acquire information about crop and its suitable growing conditions like type of soil,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favourable</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temperature and suitable periods of initial seed sowing</a:t>
            </a:r>
            <a:r>
              <a:rPr lang="en-US"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from the following sources :</a:t>
            </a:r>
          </a:p>
          <a:p>
            <a:pPr marL="0" indent="0" algn="just">
              <a:lnSpc>
                <a:spcPct val="150000"/>
              </a:lnSpc>
              <a:spcAft>
                <a:spcPts val="800"/>
              </a:spcAft>
              <a:buNone/>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data.gov</a:t>
            </a:r>
          </a:p>
          <a:p>
            <a:pPr marL="0" indent="0" algn="just">
              <a:lnSpc>
                <a:spcPct val="150000"/>
              </a:lnSpc>
              <a:spcAft>
                <a:spcPts val="800"/>
              </a:spcAft>
              <a:buNone/>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2. fao.or</a:t>
            </a:r>
            <a:r>
              <a:rPr lang="en-US"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g</a:t>
            </a:r>
          </a:p>
          <a:p>
            <a:pPr marL="0" indent="0" algn="just">
              <a:lnSpc>
                <a:spcPct val="150000"/>
              </a:lnSpc>
              <a:spcAft>
                <a:spcPts val="800"/>
              </a:spcAft>
              <a:buNone/>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3. farmer.gov.in</a:t>
            </a:r>
          </a:p>
          <a:p>
            <a:pPr marL="0" indent="0" algn="just">
              <a:lnSpc>
                <a:spcPct val="150000"/>
              </a:lnSpc>
              <a:spcAft>
                <a:spcPts val="800"/>
              </a:spcAft>
              <a:buNone/>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4. agropedia.iitk.ac.in</a:t>
            </a:r>
          </a:p>
          <a:p>
            <a:pPr marL="0" indent="0" algn="just">
              <a:lnSpc>
                <a:spcPct val="150000"/>
              </a:lnSpc>
              <a:spcAft>
                <a:spcPts val="800"/>
              </a:spcAft>
              <a:buNone/>
            </a:pP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97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508658" y="1577390"/>
            <a:ext cx="9611885" cy="5151884"/>
          </a:xfrm>
        </p:spPr>
        <p:txBody>
          <a:bodyPr>
            <a:normAutofit fontScale="77500" lnSpcReduction="20000"/>
          </a:bodyPr>
          <a:lstStyle/>
          <a:p>
            <a:pPr marL="0" indent="0" algn="just">
              <a:lnSpc>
                <a:spcPct val="150000"/>
              </a:lnSpc>
              <a:spcAft>
                <a:spcPts val="800"/>
              </a:spcAft>
              <a:buNone/>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t>
            </a:r>
            <a:r>
              <a:rPr lang="en-US" sz="2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Congregating Inputs </a:t>
            </a:r>
          </a:p>
          <a:p>
            <a:pPr marL="0" indent="0" algn="just">
              <a:lnSpc>
                <a:spcPct val="150000"/>
              </a:lnSpc>
              <a:spcAft>
                <a:spcPts val="800"/>
              </a:spcAft>
              <a:buNone/>
            </a:pPr>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this system, Inputs are collected without any manual intervention of the user(farmer). The following are the inputs required for recommending suitable crops.</a:t>
            </a:r>
          </a:p>
          <a:p>
            <a:pPr marL="0" indent="0" algn="just">
              <a:lnSpc>
                <a:spcPct val="150000"/>
              </a:lnSpc>
              <a:spcAft>
                <a:spcPts val="800"/>
              </a:spcAft>
              <a:buNone/>
            </a:pPr>
            <a:endParaRPr lang="en-IN" sz="2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Weather Data</a:t>
            </a:r>
          </a:p>
          <a:p>
            <a:pPr marL="0" indent="0" algn="just">
              <a:lnSpc>
                <a:spcPct val="150000"/>
              </a:lnSpc>
              <a:spcAft>
                <a:spcPts val="800"/>
              </a:spcAft>
              <a:buNone/>
            </a:pPr>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World weather online API</a:t>
            </a:r>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gives real time information of </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several weather parameters</a:t>
            </a:r>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average temperature over the upcoming 30 days is calculated and taken as one of the input prerequisites for crop selection.</a:t>
            </a:r>
            <a:endParaRPr lang="en-IN"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2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110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295593" y="1151262"/>
            <a:ext cx="9611885" cy="5151884"/>
          </a:xfrm>
        </p:spPr>
        <p:txBody>
          <a:bodyPr>
            <a:normAutofit/>
          </a:bodyPr>
          <a:lstStyle/>
          <a:p>
            <a:pPr marL="0" indent="0" algn="just">
              <a:lnSpc>
                <a:spcPct val="150000"/>
              </a:lnSpc>
              <a:spcAft>
                <a:spcPts val="80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ii) Soil Texture </a:t>
            </a:r>
          </a:p>
          <a:p>
            <a:pPr marL="0" indent="0"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SoilGrids</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API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gives us the percentage of each component in that particular soil i.e. silt, clay and sand. </a:t>
            </a:r>
            <a:r>
              <a:rPr lang="en-US" sz="1600" dirty="0">
                <a:solidFill>
                  <a:srgbClr val="000000"/>
                </a:solidFill>
                <a:effectLst/>
                <a:latin typeface="Times New Roman" panose="02020603050405020304" pitchFamily="18" charset="0"/>
                <a:ea typeface="Calibri" panose="020F0502020204030204" pitchFamily="34" charset="0"/>
              </a:rPr>
              <a:t>This real time percentage generated is compared with the static information from USDA Soil Texture Triangle.</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839BEA4-C261-4470-ACE1-FA7B3B417B8E}"/>
              </a:ext>
            </a:extLst>
          </p:cNvPr>
          <p:cNvPicPr/>
          <p:nvPr/>
        </p:nvPicPr>
        <p:blipFill>
          <a:blip r:embed="rId2">
            <a:extLst>
              <a:ext uri="{28A0092B-C50C-407E-A947-70E740481C1C}">
                <a14:useLocalDpi xmlns:a14="http://schemas.microsoft.com/office/drawing/2010/main" val="0"/>
              </a:ext>
            </a:extLst>
          </a:blip>
          <a:stretch>
            <a:fillRect/>
          </a:stretch>
        </p:blipFill>
        <p:spPr>
          <a:xfrm>
            <a:off x="2951605" y="3054904"/>
            <a:ext cx="4239308" cy="3514572"/>
          </a:xfrm>
          <a:prstGeom prst="rect">
            <a:avLst/>
          </a:prstGeom>
        </p:spPr>
      </p:pic>
    </p:spTree>
    <p:extLst>
      <p:ext uri="{BB962C8B-B14F-4D97-AF65-F5344CB8AC3E}">
        <p14:creationId xmlns:p14="http://schemas.microsoft.com/office/powerpoint/2010/main" val="114437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295593" y="1151262"/>
            <a:ext cx="9611885" cy="5151884"/>
          </a:xfrm>
        </p:spPr>
        <p:txBody>
          <a:bodyPr>
            <a:normAutofit/>
          </a:bodyPr>
          <a:lstStyle/>
          <a:p>
            <a:pPr marL="0" indent="0" algn="just">
              <a:lnSpc>
                <a:spcPct val="150000"/>
              </a:lnSpc>
              <a:spcAft>
                <a:spcPts val="800"/>
              </a:spcAft>
              <a:buNone/>
            </a:pPr>
            <a:r>
              <a:rPr lang="en-US"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 Output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List of Suitable Crops) :</a:t>
            </a:r>
          </a:p>
          <a:p>
            <a:pPr marL="0" indent="0" algn="just">
              <a:lnSpc>
                <a:spcPct val="150000"/>
              </a:lnSpc>
              <a:spcAft>
                <a:spcPts val="800"/>
              </a:spcAft>
              <a:buNone/>
            </a:pPr>
            <a:r>
              <a:rPr lang="en-US" dirty="0">
                <a:solidFill>
                  <a:srgbClr val="000000"/>
                </a:solidFill>
                <a:effectLst/>
                <a:latin typeface="Times New Roman" panose="02020603050405020304" pitchFamily="18" charset="0"/>
                <a:ea typeface="Calibri" panose="020F0502020204030204" pitchFamily="34" charset="0"/>
              </a:rPr>
              <a:t>	</a:t>
            </a:r>
            <a:r>
              <a:rPr lang="en-US" sz="1600" dirty="0">
                <a:solidFill>
                  <a:srgbClr val="000000"/>
                </a:solidFill>
                <a:effectLst/>
                <a:latin typeface="Times New Roman" panose="02020603050405020304" pitchFamily="18" charset="0"/>
                <a:ea typeface="Calibri" panose="020F0502020204030204" pitchFamily="34" charset="0"/>
              </a:rPr>
              <a:t>After determining the inputs, we validate the crops list information prepared earlier with the above obtained inputs and the current month (obtained from system date) through simple conditional statements. </a:t>
            </a:r>
            <a:r>
              <a:rPr lang="en-US" sz="1600" dirty="0">
                <a:solidFill>
                  <a:srgbClr val="000000"/>
                </a:solidFill>
                <a:latin typeface="Times New Roman" panose="02020603050405020304" pitchFamily="18" charset="0"/>
                <a:ea typeface="Calibri" panose="020F0502020204030204" pitchFamily="34" charset="0"/>
              </a:rPr>
              <a:t>Then we display the list of recommended crops in UI along with the soil texture.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776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295593" y="1694896"/>
            <a:ext cx="9611885" cy="5151884"/>
          </a:xfrm>
        </p:spPr>
        <p:txBody>
          <a:bodyPr>
            <a:normAutofit/>
          </a:bodyPr>
          <a:lstStyle/>
          <a:p>
            <a:pPr marL="0" indent="0" algn="just">
              <a:lnSpc>
                <a:spcPct val="150000"/>
              </a:lnSpc>
              <a:spcAft>
                <a:spcPts val="80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II) DISEASE DETECTION MODULE</a:t>
            </a:r>
          </a:p>
          <a:p>
            <a:pPr marL="0" indent="0" algn="just">
              <a:lnSpc>
                <a:spcPct val="150000"/>
              </a:lnSpc>
              <a:spcAft>
                <a:spcPts val="800"/>
              </a:spcAft>
              <a:buNone/>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Calibri" panose="020F0502020204030204" pitchFamily="34" charset="0"/>
              </a:rPr>
              <a:t>Data Collection</a:t>
            </a:r>
          </a:p>
          <a:p>
            <a:pPr marL="0" indent="0" algn="just">
              <a:lnSpc>
                <a:spcPct val="150000"/>
              </a:lnSpc>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rPr>
              <a:t>		</a:t>
            </a:r>
            <a:r>
              <a:rPr lang="en-US" sz="1600" dirty="0">
                <a:solidFill>
                  <a:srgbClr val="000000"/>
                </a:solidFill>
                <a:effectLst/>
                <a:latin typeface="Times New Roman" panose="02020603050405020304" pitchFamily="18" charset="0"/>
                <a:ea typeface="Calibri" panose="020F0502020204030204" pitchFamily="34" charset="0"/>
              </a:rPr>
              <a:t>It is formed from multiple datasets which include </a:t>
            </a:r>
            <a:r>
              <a:rPr lang="en-US" sz="1600" dirty="0" err="1">
                <a:solidFill>
                  <a:srgbClr val="000000"/>
                </a:solidFill>
                <a:effectLst/>
                <a:latin typeface="Times New Roman" panose="02020603050405020304" pitchFamily="18" charset="0"/>
                <a:ea typeface="Calibri" panose="020F0502020204030204" pitchFamily="34" charset="0"/>
              </a:rPr>
              <a:t>PlantVillage</a:t>
            </a:r>
            <a:r>
              <a:rPr lang="en-US" sz="1600" dirty="0">
                <a:solidFill>
                  <a:srgbClr val="000000"/>
                </a:solidFill>
                <a:effectLst/>
                <a:latin typeface="Times New Roman" panose="02020603050405020304" pitchFamily="18" charset="0"/>
                <a:ea typeface="Calibri" panose="020F0502020204030204" pitchFamily="34" charset="0"/>
              </a:rPr>
              <a:t> dataset (a research dataset by PSU-USA), Citrus leaf diseases dataset and Rice leaf diseases dataset. It has a total of </a:t>
            </a:r>
            <a:r>
              <a:rPr lang="en-US" sz="1600" b="1" dirty="0">
                <a:solidFill>
                  <a:srgbClr val="000000"/>
                </a:solidFill>
                <a:effectLst/>
                <a:latin typeface="Times New Roman" panose="02020603050405020304" pitchFamily="18" charset="0"/>
                <a:ea typeface="Calibri" panose="020F0502020204030204" pitchFamily="34" charset="0"/>
              </a:rPr>
              <a:t>46</a:t>
            </a:r>
            <a:r>
              <a:rPr lang="en-US" sz="1600" dirty="0">
                <a:solidFill>
                  <a:srgbClr val="000000"/>
                </a:solidFill>
                <a:effectLst/>
                <a:latin typeface="Times New Roman" panose="02020603050405020304" pitchFamily="18" charset="0"/>
                <a:ea typeface="Calibri" panose="020F0502020204030204" pitchFamily="34" charset="0"/>
              </a:rPr>
              <a:t> classes out of which </a:t>
            </a:r>
            <a:r>
              <a:rPr lang="en-US" sz="1600" dirty="0">
                <a:solidFill>
                  <a:srgbClr val="000000"/>
                </a:solidFill>
                <a:latin typeface="Times New Roman" panose="02020603050405020304" pitchFamily="18" charset="0"/>
                <a:ea typeface="Calibri" panose="020F0502020204030204" pitchFamily="34" charset="0"/>
              </a:rPr>
              <a:t>there are </a:t>
            </a:r>
            <a:r>
              <a:rPr lang="en-US" sz="1600" b="1" dirty="0">
                <a:solidFill>
                  <a:srgbClr val="000000"/>
                </a:solidFill>
                <a:latin typeface="Times New Roman" panose="02020603050405020304" pitchFamily="18" charset="0"/>
                <a:ea typeface="Calibri" panose="020F0502020204030204" pitchFamily="34" charset="0"/>
              </a:rPr>
              <a:t>31 </a:t>
            </a:r>
            <a:r>
              <a:rPr lang="en-US" sz="1600" dirty="0">
                <a:solidFill>
                  <a:srgbClr val="000000"/>
                </a:solidFill>
                <a:latin typeface="Times New Roman" panose="02020603050405020304" pitchFamily="18" charset="0"/>
                <a:ea typeface="Calibri" panose="020F0502020204030204" pitchFamily="34" charset="0"/>
              </a:rPr>
              <a:t>diseased leaf categories , </a:t>
            </a:r>
            <a:r>
              <a:rPr lang="en-US" sz="1600" b="1" dirty="0">
                <a:solidFill>
                  <a:srgbClr val="000000"/>
                </a:solidFill>
                <a:latin typeface="Times New Roman" panose="02020603050405020304" pitchFamily="18" charset="0"/>
                <a:ea typeface="Calibri" panose="020F0502020204030204" pitchFamily="34" charset="0"/>
              </a:rPr>
              <a:t>14</a:t>
            </a:r>
            <a:r>
              <a:rPr lang="en-US" sz="1600" dirty="0">
                <a:solidFill>
                  <a:srgbClr val="000000"/>
                </a:solidFill>
                <a:latin typeface="Times New Roman" panose="02020603050405020304" pitchFamily="18" charset="0"/>
                <a:ea typeface="Calibri" panose="020F0502020204030204" pitchFamily="34" charset="0"/>
              </a:rPr>
              <a:t> healthy leaf categories and </a:t>
            </a:r>
            <a:r>
              <a:rPr lang="en-US" sz="1600" b="1" dirty="0">
                <a:solidFill>
                  <a:srgbClr val="000000"/>
                </a:solidFill>
                <a:latin typeface="Times New Roman" panose="02020603050405020304" pitchFamily="18" charset="0"/>
                <a:ea typeface="Calibri" panose="020F0502020204030204" pitchFamily="34" charset="0"/>
              </a:rPr>
              <a:t>1</a:t>
            </a:r>
            <a:r>
              <a:rPr lang="en-US" sz="1600" dirty="0">
                <a:solidFill>
                  <a:srgbClr val="000000"/>
                </a:solidFill>
                <a:latin typeface="Times New Roman" panose="02020603050405020304" pitchFamily="18" charset="0"/>
                <a:ea typeface="Calibri" panose="020F0502020204030204" pitchFamily="34" charset="0"/>
              </a:rPr>
              <a:t> category for image without leaves.</a:t>
            </a:r>
            <a:endParaRPr lang="en-US" sz="1600" b="1"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US" sz="1600" b="1" dirty="0">
                <a:solidFill>
                  <a:srgbClr val="000000"/>
                </a:solidFill>
                <a:latin typeface="Times New Roman" panose="02020603050405020304" pitchFamily="18" charset="0"/>
                <a:ea typeface="Calibri" panose="020F0502020204030204" pitchFamily="34" charset="0"/>
              </a:rPr>
              <a:t>	</a:t>
            </a:r>
            <a:endParaRPr lang="en-US" sz="1600" b="1"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endPar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42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CDA9-7489-46AB-83D1-F11F834DF569}"/>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4BD5D90-8EFC-4062-919F-BD52C600CFF2}"/>
              </a:ext>
            </a:extLst>
          </p:cNvPr>
          <p:cNvSpPr>
            <a:spLocks noGrp="1"/>
          </p:cNvSpPr>
          <p:nvPr>
            <p:ph idx="1"/>
          </p:nvPr>
        </p:nvSpPr>
        <p:spPr>
          <a:xfrm>
            <a:off x="677334" y="1698951"/>
            <a:ext cx="8596668" cy="3880773"/>
          </a:xfrm>
        </p:spPr>
        <p:txBody>
          <a:bodyPr/>
          <a:lstStyle/>
          <a:p>
            <a:pPr algn="just">
              <a:lnSpc>
                <a:spcPct val="150000"/>
              </a:lnSpc>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“DECISION SUPPORT SYSTEM FOR FARMERS” is a new and simplified approach to the farming. This project is an Android Application which intends to help the Indian Farming community to aid their decision making in some aspects of Agriculture. This project aims to provide an integrated and accessible Decision Support System to ease the thought process of Farmers by suggesting a set of crops that are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favourable</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to grow, based on Monsoon, Weather Conditions and Soil Texture. This Application also helps the Farmers to identify Leaf Diseases using Deep Learning. The main idea is to allow Farmers to gain a better understanding of the situation on the ground through advanced technology that can tell them more about their situation than that seen with the naked eye at no price. This Application, is an example to develop the farming approach in India using latest technological advancements in a fruitful manner. </a:t>
            </a:r>
            <a:endPar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95000"/>
                  <a:lumOff val="5000"/>
                </a:schemeClr>
              </a:solidFill>
            </a:endParaRPr>
          </a:p>
        </p:txBody>
      </p:sp>
    </p:spTree>
    <p:extLst>
      <p:ext uri="{BB962C8B-B14F-4D97-AF65-F5344CB8AC3E}">
        <p14:creationId xmlns:p14="http://schemas.microsoft.com/office/powerpoint/2010/main" val="3255309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313348" y="922908"/>
            <a:ext cx="9611885" cy="5151884"/>
          </a:xfrm>
        </p:spPr>
        <p:txBody>
          <a:bodyPr>
            <a:normAutofit/>
          </a:bodyPr>
          <a:lstStyle/>
          <a:p>
            <a:pPr marL="0" indent="0" algn="just">
              <a:lnSpc>
                <a:spcPct val="150000"/>
              </a:lnSpc>
              <a:spcAft>
                <a:spcPts val="800"/>
              </a:spcAft>
              <a:buNone/>
            </a:pPr>
            <a:r>
              <a:rPr lang="en-US" sz="2000" b="1" dirty="0">
                <a:solidFill>
                  <a:srgbClr val="000000"/>
                </a:solidFill>
                <a:latin typeface="Times New Roman" panose="02020603050405020304" pitchFamily="18" charset="0"/>
                <a:ea typeface="Calibri" panose="020F0502020204030204" pitchFamily="34" charset="0"/>
              </a:rPr>
              <a:t>i</a:t>
            </a:r>
            <a:r>
              <a:rPr lang="en-US" sz="2000" b="1" dirty="0">
                <a:solidFill>
                  <a:srgbClr val="000000"/>
                </a:solidFill>
                <a:effectLst/>
                <a:latin typeface="Times New Roman" panose="02020603050405020304" pitchFamily="18" charset="0"/>
                <a:ea typeface="Calibri" panose="020F0502020204030204" pitchFamily="34" charset="0"/>
              </a:rPr>
              <a:t>i) Data pre-processing :</a:t>
            </a:r>
          </a:p>
          <a:p>
            <a:pPr marL="0" indent="0" algn="just">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Augmentation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echnique to increase the diversity of the training set by applying transformations like Scaling, Cropping, Flipping, Rotation, Brightness, Saturation etc</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0F35FBF4-EB9B-4E45-BDEC-B630F9B04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640" y="4397236"/>
            <a:ext cx="1219200" cy="1126436"/>
          </a:xfrm>
          <a:prstGeom prst="rect">
            <a:avLst/>
          </a:prstGeom>
        </p:spPr>
      </p:pic>
      <p:pic>
        <p:nvPicPr>
          <p:cNvPr id="10" name="Picture 9">
            <a:extLst>
              <a:ext uri="{FF2B5EF4-FFF2-40B4-BE49-F238E27FC236}">
                <a16:creationId xmlns:a16="http://schemas.microsoft.com/office/drawing/2014/main" id="{7E2F2038-CC0C-42A8-935D-90F6D3D9E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428" y="4397236"/>
            <a:ext cx="1248056" cy="1126436"/>
          </a:xfrm>
          <a:prstGeom prst="rect">
            <a:avLst/>
          </a:prstGeom>
        </p:spPr>
      </p:pic>
      <p:pic>
        <p:nvPicPr>
          <p:cNvPr id="12" name="Picture 11">
            <a:extLst>
              <a:ext uri="{FF2B5EF4-FFF2-40B4-BE49-F238E27FC236}">
                <a16:creationId xmlns:a16="http://schemas.microsoft.com/office/drawing/2014/main" id="{1A7F9F24-0A92-4219-BE31-652E290B4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750" y="4397236"/>
            <a:ext cx="1248056" cy="1126436"/>
          </a:xfrm>
          <a:prstGeom prst="rect">
            <a:avLst/>
          </a:prstGeom>
        </p:spPr>
      </p:pic>
      <p:pic>
        <p:nvPicPr>
          <p:cNvPr id="14" name="Picture 13">
            <a:extLst>
              <a:ext uri="{FF2B5EF4-FFF2-40B4-BE49-F238E27FC236}">
                <a16:creationId xmlns:a16="http://schemas.microsoft.com/office/drawing/2014/main" id="{A87C54FF-587A-4903-838E-1899397B0A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6784" y="3147662"/>
            <a:ext cx="1248056" cy="1126437"/>
          </a:xfrm>
          <a:prstGeom prst="rect">
            <a:avLst/>
          </a:prstGeom>
        </p:spPr>
      </p:pic>
      <p:pic>
        <p:nvPicPr>
          <p:cNvPr id="16" name="Picture 15">
            <a:extLst>
              <a:ext uri="{FF2B5EF4-FFF2-40B4-BE49-F238E27FC236}">
                <a16:creationId xmlns:a16="http://schemas.microsoft.com/office/drawing/2014/main" id="{4B1F6AB8-68C5-4458-8689-1CC421BBA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7106" y="3147662"/>
            <a:ext cx="1248056" cy="1126437"/>
          </a:xfrm>
          <a:prstGeom prst="rect">
            <a:avLst/>
          </a:prstGeom>
        </p:spPr>
      </p:pic>
      <p:pic>
        <p:nvPicPr>
          <p:cNvPr id="18" name="Picture 17">
            <a:extLst>
              <a:ext uri="{FF2B5EF4-FFF2-40B4-BE49-F238E27FC236}">
                <a16:creationId xmlns:a16="http://schemas.microsoft.com/office/drawing/2014/main" id="{C2E9EB44-DEBE-4EF7-B7A6-5630CD9B69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7428" y="3147662"/>
            <a:ext cx="1248056" cy="1126437"/>
          </a:xfrm>
          <a:prstGeom prst="rect">
            <a:avLst/>
          </a:prstGeom>
        </p:spPr>
      </p:pic>
      <p:pic>
        <p:nvPicPr>
          <p:cNvPr id="20" name="Picture 19">
            <a:extLst>
              <a:ext uri="{FF2B5EF4-FFF2-40B4-BE49-F238E27FC236}">
                <a16:creationId xmlns:a16="http://schemas.microsoft.com/office/drawing/2014/main" id="{05203CD3-7F55-4C20-94F2-3834306208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3262" y="4397236"/>
            <a:ext cx="1248056" cy="1126436"/>
          </a:xfrm>
          <a:prstGeom prst="rect">
            <a:avLst/>
          </a:prstGeom>
        </p:spPr>
      </p:pic>
      <p:pic>
        <p:nvPicPr>
          <p:cNvPr id="22" name="Picture 21">
            <a:extLst>
              <a:ext uri="{FF2B5EF4-FFF2-40B4-BE49-F238E27FC236}">
                <a16:creationId xmlns:a16="http://schemas.microsoft.com/office/drawing/2014/main" id="{A9D88BAE-594E-436C-8515-D4897F3738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7750" y="3147664"/>
            <a:ext cx="1248056" cy="1126436"/>
          </a:xfrm>
          <a:prstGeom prst="rect">
            <a:avLst/>
          </a:prstGeom>
        </p:spPr>
      </p:pic>
    </p:spTree>
    <p:extLst>
      <p:ext uri="{BB962C8B-B14F-4D97-AF65-F5344CB8AC3E}">
        <p14:creationId xmlns:p14="http://schemas.microsoft.com/office/powerpoint/2010/main" val="3051176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169725" y="1694896"/>
            <a:ext cx="9611885" cy="5151884"/>
          </a:xfrm>
        </p:spPr>
        <p:txBody>
          <a:bodyPr>
            <a:normAutofit/>
          </a:bodyPr>
          <a:lstStyle/>
          <a:p>
            <a:pPr marL="0" indent="0" algn="just">
              <a:lnSpc>
                <a:spcPct val="150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rPr>
              <a:t>   </a:t>
            </a:r>
            <a:r>
              <a:rPr lang="en-US" sz="2000" b="1" dirty="0">
                <a:solidFill>
                  <a:srgbClr val="000000"/>
                </a:solidFill>
                <a:latin typeface="Times New Roman" panose="02020603050405020304" pitchFamily="18" charset="0"/>
                <a:ea typeface="Calibri" panose="020F0502020204030204" pitchFamily="34" charset="0"/>
              </a:rPr>
              <a:t>iii) </a:t>
            </a:r>
            <a:r>
              <a:rPr lang="en-US" sz="2000" b="1" dirty="0">
                <a:solidFill>
                  <a:srgbClr val="000000"/>
                </a:solidFill>
                <a:effectLst/>
                <a:latin typeface="Times New Roman" panose="02020603050405020304" pitchFamily="18" charset="0"/>
                <a:ea typeface="Calibri" panose="020F0502020204030204" pitchFamily="34" charset="0"/>
              </a:rPr>
              <a:t>Model Development</a:t>
            </a:r>
          </a:p>
          <a:p>
            <a:pPr marL="0" indent="0" algn="just">
              <a:lnSpc>
                <a:spcPct val="150000"/>
              </a:lnSpc>
              <a:spcAft>
                <a:spcPts val="8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MobileNetV1</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model used for disease detection. It is a lightweight architecture with high computational efficiency created for mobile applications.</a:t>
            </a:r>
            <a:endParaRPr lang="en-US" sz="16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a deep Convolutional Neural Network developed by Google based on the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Architecture. The core layer of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architecture is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seperable</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filters, known as </a:t>
            </a:r>
            <a:r>
              <a:rPr lang="en-US" sz="1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Seperable</a:t>
            </a:r>
            <a:r>
              <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Convolution.</a:t>
            </a:r>
            <a:endPar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129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169725" y="1694896"/>
            <a:ext cx="9611885" cy="5151884"/>
          </a:xfrm>
        </p:spPr>
        <p:txBody>
          <a:bodyPr>
            <a:normAutofit/>
          </a:bodyPr>
          <a:lstStyle/>
          <a:p>
            <a:pPr marL="0" indent="0" algn="just">
              <a:lnSpc>
                <a:spcPct val="150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9248A48D-F79C-4EA6-9FEE-2FAE9B454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32" y="1404937"/>
            <a:ext cx="3705225" cy="4657725"/>
          </a:xfrm>
          <a:prstGeom prst="rect">
            <a:avLst/>
          </a:prstGeom>
        </p:spPr>
      </p:pic>
      <p:pic>
        <p:nvPicPr>
          <p:cNvPr id="12" name="Picture 11">
            <a:extLst>
              <a:ext uri="{FF2B5EF4-FFF2-40B4-BE49-F238E27FC236}">
                <a16:creationId xmlns:a16="http://schemas.microsoft.com/office/drawing/2014/main" id="{20CFB643-41DA-468F-BC25-EA5EBAAD1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295" y="795338"/>
            <a:ext cx="4614022" cy="5267324"/>
          </a:xfrm>
          <a:prstGeom prst="rect">
            <a:avLst/>
          </a:prstGeom>
        </p:spPr>
      </p:pic>
      <p:sp>
        <p:nvSpPr>
          <p:cNvPr id="13" name="TextBox 12">
            <a:extLst>
              <a:ext uri="{FF2B5EF4-FFF2-40B4-BE49-F238E27FC236}">
                <a16:creationId xmlns:a16="http://schemas.microsoft.com/office/drawing/2014/main" id="{D2DD9F70-F9D3-4CDD-BA2D-055F13287EF5}"/>
              </a:ext>
            </a:extLst>
          </p:cNvPr>
          <p:cNvSpPr txBox="1"/>
          <p:nvPr/>
        </p:nvSpPr>
        <p:spPr>
          <a:xfrm>
            <a:off x="609393" y="6152566"/>
            <a:ext cx="359947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STANDARD CONVOLUTION</a:t>
            </a:r>
          </a:p>
        </p:txBody>
      </p:sp>
      <p:sp>
        <p:nvSpPr>
          <p:cNvPr id="14" name="TextBox 13">
            <a:extLst>
              <a:ext uri="{FF2B5EF4-FFF2-40B4-BE49-F238E27FC236}">
                <a16:creationId xmlns:a16="http://schemas.microsoft.com/office/drawing/2014/main" id="{3AD397A6-59AA-4131-AB89-4BBD4B524861}"/>
              </a:ext>
            </a:extLst>
          </p:cNvPr>
          <p:cNvSpPr txBox="1"/>
          <p:nvPr/>
        </p:nvSpPr>
        <p:spPr>
          <a:xfrm>
            <a:off x="4648533" y="6152566"/>
            <a:ext cx="536103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DEPTHWISE SEPERABLE CONVOLUTION</a:t>
            </a:r>
          </a:p>
        </p:txBody>
      </p:sp>
    </p:spTree>
    <p:extLst>
      <p:ext uri="{BB962C8B-B14F-4D97-AF65-F5344CB8AC3E}">
        <p14:creationId xmlns:p14="http://schemas.microsoft.com/office/powerpoint/2010/main" val="23409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EE4-A402-4F08-A4E9-4A70D912B34E}"/>
              </a:ext>
            </a:extLst>
          </p:cNvPr>
          <p:cNvSpPr>
            <a:spLocks noGrp="1"/>
          </p:cNvSpPr>
          <p:nvPr>
            <p:ph type="title"/>
          </p:nvPr>
        </p:nvSpPr>
        <p:spPr>
          <a:xfrm>
            <a:off x="677334" y="374096"/>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2D73B2D-D976-47E5-BDC3-1FD31DF7152B}"/>
              </a:ext>
            </a:extLst>
          </p:cNvPr>
          <p:cNvSpPr>
            <a:spLocks noGrp="1"/>
          </p:cNvSpPr>
          <p:nvPr>
            <p:ph idx="1"/>
          </p:nvPr>
        </p:nvSpPr>
        <p:spPr>
          <a:xfrm>
            <a:off x="169725" y="1694896"/>
            <a:ext cx="9611885" cy="5151884"/>
          </a:xfrm>
        </p:spPr>
        <p:txBody>
          <a:bodyPr>
            <a:normAutofit/>
          </a:bodyPr>
          <a:lstStyle/>
          <a:p>
            <a:pPr marL="0" indent="0" algn="just">
              <a:lnSpc>
                <a:spcPct val="150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rPr>
              <a:t>iv) Export the model to </a:t>
            </a:r>
            <a:r>
              <a:rPr lang="en-US" sz="2000" b="1" dirty="0" err="1">
                <a:solidFill>
                  <a:srgbClr val="000000"/>
                </a:solidFill>
                <a:effectLst/>
                <a:latin typeface="Times New Roman" panose="02020603050405020304" pitchFamily="18" charset="0"/>
                <a:ea typeface="Calibri" panose="020F0502020204030204" pitchFamily="34" charset="0"/>
              </a:rPr>
              <a:t>Tflite</a:t>
            </a:r>
            <a:endParaRPr lang="en-US" sz="2000" b="1" dirty="0">
              <a:solidFill>
                <a:srgbClr val="000000"/>
              </a:solidFill>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TensorFlow Lite is a set of tools to help developers run TensorFlow models on mobile, embedded, and IoT devices</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Model thus saved is converted into </a:t>
            </a:r>
            <a:r>
              <a:rPr lang="en-US" sz="16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Tflite</a:t>
            </a:r>
            <a:r>
              <a:rPr lang="en-US"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and then embedded into Android Application for running inference using </a:t>
            </a:r>
            <a:r>
              <a:rPr lang="en-US" sz="16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Tflite</a:t>
            </a:r>
            <a:r>
              <a:rPr lang="en-US"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interpreter.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9202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BDA8-5297-4A31-AE9D-6A7965ECEA16}"/>
              </a:ext>
            </a:extLst>
          </p:cNvPr>
          <p:cNvSpPr>
            <a:spLocks noGrp="1"/>
          </p:cNvSpPr>
          <p:nvPr>
            <p:ph type="title"/>
          </p:nvPr>
        </p:nvSpPr>
        <p:spPr>
          <a:xfrm>
            <a:off x="677334" y="218982"/>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HOME SCREEN</a:t>
            </a:r>
          </a:p>
        </p:txBody>
      </p:sp>
      <p:pic>
        <p:nvPicPr>
          <p:cNvPr id="4" name="Content Placeholder 3">
            <a:extLst>
              <a:ext uri="{FF2B5EF4-FFF2-40B4-BE49-F238E27FC236}">
                <a16:creationId xmlns:a16="http://schemas.microsoft.com/office/drawing/2014/main" id="{E505E093-5FAB-4B27-ACF1-C79807F70A2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3558"/>
          <a:stretch/>
        </p:blipFill>
        <p:spPr>
          <a:xfrm>
            <a:off x="3284289" y="1086678"/>
            <a:ext cx="3382757" cy="5552340"/>
          </a:xfrm>
          <a:prstGeom prst="rect">
            <a:avLst/>
          </a:prstGeom>
        </p:spPr>
      </p:pic>
    </p:spTree>
    <p:extLst>
      <p:ext uri="{BB962C8B-B14F-4D97-AF65-F5344CB8AC3E}">
        <p14:creationId xmlns:p14="http://schemas.microsoft.com/office/powerpoint/2010/main" val="205069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BDA8-5297-4A31-AE9D-6A7965ECEA16}"/>
              </a:ext>
            </a:extLst>
          </p:cNvPr>
          <p:cNvSpPr>
            <a:spLocks noGrp="1"/>
          </p:cNvSpPr>
          <p:nvPr>
            <p:ph type="title"/>
          </p:nvPr>
        </p:nvSpPr>
        <p:spPr>
          <a:xfrm>
            <a:off x="677334" y="218982"/>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CROP RECOMMENDATION</a:t>
            </a:r>
          </a:p>
        </p:txBody>
      </p:sp>
      <p:pic>
        <p:nvPicPr>
          <p:cNvPr id="6" name="Picture 5">
            <a:extLst>
              <a:ext uri="{FF2B5EF4-FFF2-40B4-BE49-F238E27FC236}">
                <a16:creationId xmlns:a16="http://schemas.microsoft.com/office/drawing/2014/main" id="{AF3EF17C-3A0A-4162-81F7-03161A297E1D}"/>
              </a:ext>
            </a:extLst>
          </p:cNvPr>
          <p:cNvPicPr/>
          <p:nvPr/>
        </p:nvPicPr>
        <p:blipFill rotWithShape="1">
          <a:blip r:embed="rId2">
            <a:extLst>
              <a:ext uri="{28A0092B-C50C-407E-A947-70E740481C1C}">
                <a14:useLocalDpi xmlns:a14="http://schemas.microsoft.com/office/drawing/2010/main" val="0"/>
              </a:ext>
            </a:extLst>
          </a:blip>
          <a:srcRect t="3348"/>
          <a:stretch/>
        </p:blipFill>
        <p:spPr>
          <a:xfrm>
            <a:off x="3222328" y="1126435"/>
            <a:ext cx="3506679" cy="5512583"/>
          </a:xfrm>
          <a:prstGeom prst="rect">
            <a:avLst/>
          </a:prstGeom>
        </p:spPr>
      </p:pic>
    </p:spTree>
    <p:extLst>
      <p:ext uri="{BB962C8B-B14F-4D97-AF65-F5344CB8AC3E}">
        <p14:creationId xmlns:p14="http://schemas.microsoft.com/office/powerpoint/2010/main" val="106245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BDA8-5297-4A31-AE9D-6A7965ECEA16}"/>
              </a:ext>
            </a:extLst>
          </p:cNvPr>
          <p:cNvSpPr>
            <a:spLocks noGrp="1"/>
          </p:cNvSpPr>
          <p:nvPr>
            <p:ph type="title"/>
          </p:nvPr>
        </p:nvSpPr>
        <p:spPr>
          <a:xfrm>
            <a:off x="677334" y="218982"/>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DISEASE DETECTION</a:t>
            </a:r>
          </a:p>
        </p:txBody>
      </p:sp>
      <p:pic>
        <p:nvPicPr>
          <p:cNvPr id="6" name="Picture 5">
            <a:extLst>
              <a:ext uri="{FF2B5EF4-FFF2-40B4-BE49-F238E27FC236}">
                <a16:creationId xmlns:a16="http://schemas.microsoft.com/office/drawing/2014/main" id="{C42CBE94-999F-4A7E-A694-60C435D886CB}"/>
              </a:ext>
            </a:extLst>
          </p:cNvPr>
          <p:cNvPicPr/>
          <p:nvPr/>
        </p:nvPicPr>
        <p:blipFill rotWithShape="1">
          <a:blip r:embed="rId2">
            <a:extLst>
              <a:ext uri="{28A0092B-C50C-407E-A947-70E740481C1C}">
                <a14:useLocalDpi xmlns:a14="http://schemas.microsoft.com/office/drawing/2010/main" val="0"/>
              </a:ext>
            </a:extLst>
          </a:blip>
          <a:srcRect t="3454" b="4019"/>
          <a:stretch/>
        </p:blipFill>
        <p:spPr>
          <a:xfrm>
            <a:off x="3123148" y="1086677"/>
            <a:ext cx="3705040" cy="5552341"/>
          </a:xfrm>
          <a:prstGeom prst="rect">
            <a:avLst/>
          </a:prstGeom>
        </p:spPr>
      </p:pic>
    </p:spTree>
    <p:extLst>
      <p:ext uri="{BB962C8B-B14F-4D97-AF65-F5344CB8AC3E}">
        <p14:creationId xmlns:p14="http://schemas.microsoft.com/office/powerpoint/2010/main" val="4090645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5C2D-A4ED-419F-92E7-FF445F2A5195}"/>
              </a:ext>
            </a:extLst>
          </p:cNvPr>
          <p:cNvSpPr>
            <a:spLocks noGrp="1"/>
          </p:cNvSpPr>
          <p:nvPr>
            <p:ph type="title"/>
          </p:nvPr>
        </p:nvSpPr>
        <p:spPr>
          <a:xfrm>
            <a:off x="828383" y="3040537"/>
            <a:ext cx="8596668" cy="1320800"/>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491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84AC-B68C-4349-8E72-B14F50941531}"/>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4620CC0D-C3B9-4268-BEB7-93BD62DCA393}"/>
              </a:ext>
            </a:extLst>
          </p:cNvPr>
          <p:cNvSpPr>
            <a:spLocks noGrp="1"/>
          </p:cNvSpPr>
          <p:nvPr>
            <p:ph idx="1"/>
          </p:nvPr>
        </p:nvSpPr>
        <p:spPr>
          <a:xfrm>
            <a:off x="677334" y="1670838"/>
            <a:ext cx="9096981" cy="4577562"/>
          </a:xfrm>
        </p:spPr>
        <p:txBody>
          <a:bodyPr>
            <a:normAutofit/>
          </a:bodyPr>
          <a:lstStyle/>
          <a:p>
            <a:pPr algn="just">
              <a:lnSpc>
                <a:spcPct val="15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Tremendous Research in digitalizing decision support in Indian agriculture yielded many useful applications, each contributing to support decision making in a single phase either in crop selection or disease detection or yield improvisation, but there is no reliable integrated solution for Decision Support.</a:t>
            </a:r>
          </a:p>
          <a:p>
            <a:pPr algn="just">
              <a:lnSpc>
                <a:spcPct val="15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Indian Government has deployed many web applications which are not convenient for direct usage by the farmers. Hence the crop recommendation by government is done manually through Agricultural Officers which may sometimes be delayed and sometimes the situation becomes worst due to corrupt officials.</a:t>
            </a:r>
          </a:p>
          <a:p>
            <a:pPr algn="just">
              <a:lnSpc>
                <a:spcPct val="15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Many Startups emerged in this field release commercial IoT based applications which needs extra subscriptions and cannot fully support the farmer in a potential way.</a:t>
            </a:r>
          </a:p>
          <a:p>
            <a:pPr algn="just">
              <a:lnSpc>
                <a:spcPct val="15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Many Decision Support Systems existed today use traditional techniques which are less reliable.</a:t>
            </a:r>
          </a:p>
          <a:p>
            <a:pPr algn="just">
              <a:lnSpc>
                <a:spcPct val="150000"/>
              </a:lnSpc>
              <a:buFont typeface="Wingdings" panose="05000000000000000000" pitchFamily="2" charset="2"/>
              <a:buChar char="Ø"/>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61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A6F5-7E31-4A84-901E-ABB882C2202C}"/>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23D1959-0258-4EAF-94E9-78DC81ED6A56}"/>
              </a:ext>
            </a:extLst>
          </p:cNvPr>
          <p:cNvSpPr>
            <a:spLocks noGrp="1"/>
          </p:cNvSpPr>
          <p:nvPr>
            <p:ph idx="1"/>
          </p:nvPr>
        </p:nvSpPr>
        <p:spPr>
          <a:xfrm>
            <a:off x="419880" y="1521397"/>
            <a:ext cx="9523109" cy="5336603"/>
          </a:xfrm>
        </p:spPr>
        <p:txBody>
          <a:bodyPr>
            <a:normAutofit fontScale="25000" lnSpcReduction="20000"/>
          </a:bodyPr>
          <a:lstStyle/>
          <a:p>
            <a:pPr lvl="0" algn="just">
              <a:lnSpc>
                <a:spcPct val="170000"/>
              </a:lnSpc>
              <a:spcAft>
                <a:spcPts val="1200"/>
              </a:spcAft>
              <a:buFont typeface="Wingdings" panose="05000000000000000000" pitchFamily="2" charset="2"/>
              <a:buChar char="Ø"/>
              <a:tabLst>
                <a:tab pos="457200" algn="l"/>
              </a:tabLst>
            </a:pPr>
            <a:r>
              <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system is an Integrated Decision Support System which is an Android based Application which helps the farmer in few aspect of decision making through latest technology.</a:t>
            </a:r>
            <a:endParaRPr lang="en-IN"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70000"/>
              </a:lnSpc>
              <a:spcAft>
                <a:spcPts val="1200"/>
              </a:spcAft>
              <a:buFont typeface="Wingdings" panose="05000000000000000000" pitchFamily="2" charset="2"/>
              <a:buChar char="Ø"/>
              <a:tabLst>
                <a:tab pos="457200" algn="l"/>
              </a:tabLst>
            </a:pPr>
            <a:r>
              <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DSS are software-based systems that gather and </a:t>
            </a:r>
            <a:r>
              <a:rPr lang="en-US" sz="6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from a variety of sources. Their purpose is to smoothen the decision-making process for management, operations, planning, and simply recommends optimal solution path. It helps farmers to solve complex issues related to crop production</a:t>
            </a:r>
          </a:p>
          <a:p>
            <a:pPr lvl="0" algn="just">
              <a:lnSpc>
                <a:spcPct val="170000"/>
              </a:lnSpc>
              <a:spcAft>
                <a:spcPts val="1200"/>
              </a:spcAft>
              <a:buFont typeface="Wingdings" panose="05000000000000000000" pitchFamily="2" charset="2"/>
              <a:buChar char="Ø"/>
              <a:tabLst>
                <a:tab pos="457200" algn="l"/>
              </a:tabLst>
            </a:pPr>
            <a:r>
              <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application provides appropriate suggestions related to farming and thus can greatly reduce the damage caused due to improper awareness and age-old information. </a:t>
            </a:r>
            <a:endPar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04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0B20-2746-4D11-9AEA-D78C6183E8D8}"/>
              </a:ext>
            </a:extLst>
          </p:cNvPr>
          <p:cNvSpPr>
            <a:spLocks noGrp="1"/>
          </p:cNvSpPr>
          <p:nvPr>
            <p:ph type="title"/>
          </p:nvPr>
        </p:nvSpPr>
        <p:spPr>
          <a:xfrm>
            <a:off x="615191" y="343269"/>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1302724D-72D0-426C-AAB4-947CEBC60621}"/>
              </a:ext>
            </a:extLst>
          </p:cNvPr>
          <p:cNvSpPr>
            <a:spLocks noGrp="1"/>
          </p:cNvSpPr>
          <p:nvPr>
            <p:ph idx="1"/>
          </p:nvPr>
        </p:nvSpPr>
        <p:spPr>
          <a:xfrm>
            <a:off x="328473" y="1478133"/>
            <a:ext cx="9632272" cy="5379867"/>
          </a:xfrm>
        </p:spPr>
        <p:txBody>
          <a:bodyPr>
            <a:normAutofit/>
          </a:bodyPr>
          <a:lstStyle/>
          <a:p>
            <a:pPr marL="0" indent="0" algn="just">
              <a:lnSpc>
                <a:spcPct val="300000"/>
              </a:lnSpc>
              <a:spcAft>
                <a:spcPts val="800"/>
              </a:spcAft>
              <a:buNone/>
            </a:pPr>
            <a:r>
              <a:rPr lang="en-US"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 Functional Requirements</a:t>
            </a:r>
          </a:p>
          <a:p>
            <a:pPr algn="just">
              <a:lnSpc>
                <a:spcPct val="120000"/>
              </a:lnSpc>
              <a:spcAft>
                <a:spcPts val="800"/>
              </a:spcAf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Obtain and display Soil Texture</a:t>
            </a:r>
          </a:p>
          <a:p>
            <a:pPr algn="just">
              <a:lnSpc>
                <a:spcPct val="120000"/>
              </a:lnSpc>
              <a:spcAft>
                <a:spcPts val="800"/>
              </a:spcAf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Recommend a set of crops that are </a:t>
            </a:r>
            <a:r>
              <a:rPr lang="en-US" sz="1600" dirty="0" err="1">
                <a:solidFill>
                  <a:schemeClr val="tx1"/>
                </a:solidFill>
                <a:latin typeface="Times New Roman" panose="02020603050405020304" pitchFamily="18" charset="0"/>
                <a:cs typeface="Times New Roman" panose="02020603050405020304" pitchFamily="18" charset="0"/>
              </a:rPr>
              <a:t>favourable</a:t>
            </a:r>
            <a:r>
              <a:rPr lang="en-US" sz="1600" dirty="0">
                <a:solidFill>
                  <a:schemeClr val="tx1"/>
                </a:solidFill>
                <a:latin typeface="Times New Roman" panose="02020603050405020304" pitchFamily="18" charset="0"/>
                <a:cs typeface="Times New Roman" panose="02020603050405020304" pitchFamily="18" charset="0"/>
              </a:rPr>
              <a:t> to grow in a particular location.</a:t>
            </a:r>
          </a:p>
          <a:p>
            <a:pPr algn="just">
              <a:lnSpc>
                <a:spcPct val="120000"/>
              </a:lnSpc>
              <a:spcAft>
                <a:spcPts val="800"/>
              </a:spcAf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Identify the Disease caused to the plant</a:t>
            </a:r>
          </a:p>
          <a:p>
            <a:pPr algn="just">
              <a:lnSpc>
                <a:spcPct val="120000"/>
              </a:lnSpc>
              <a:spcAft>
                <a:spcPts val="800"/>
              </a:spcAft>
              <a:buFont typeface="Wingdings" panose="05000000000000000000" pitchFamily="2" charset="2"/>
              <a:buChar char="Ø"/>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 use Automated methods for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Input Collection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0" indent="0" algn="just">
              <a:lnSpc>
                <a:spcPct val="150000"/>
              </a:lnSpc>
              <a:spcAft>
                <a:spcPts val="800"/>
              </a:spcAft>
              <a:buNone/>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Aft>
                <a:spcPts val="800"/>
              </a:spcAft>
              <a:buNone/>
            </a:pPr>
            <a:endPar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Aft>
                <a:spcPts val="800"/>
              </a:spcAft>
              <a:buNone/>
            </a:pPr>
            <a:endParaRPr lang="en-IN"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0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144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FF0D-CA2D-4947-88FF-350FB11260FA}"/>
              </a:ext>
            </a:extLst>
          </p:cNvPr>
          <p:cNvSpPr>
            <a:spLocks noGrp="1"/>
          </p:cNvSpPr>
          <p:nvPr>
            <p:ph type="title"/>
          </p:nvPr>
        </p:nvSpPr>
        <p:spPr>
          <a:xfrm>
            <a:off x="677334" y="813786"/>
            <a:ext cx="8596668" cy="1320800"/>
          </a:xfrm>
        </p:spPr>
        <p:txBody>
          <a:bodyPr>
            <a:normAutofit/>
          </a:bodyPr>
          <a:lstStyle/>
          <a:p>
            <a:r>
              <a:rPr lang="en-US" sz="2000" b="1" dirty="0">
                <a:latin typeface="Times New Roman" panose="02020603050405020304" pitchFamily="18" charset="0"/>
                <a:ea typeface="Cambria" panose="02040503050406030204" pitchFamily="18" charset="0"/>
                <a:cs typeface="Times New Roman" panose="02020603050405020304" pitchFamily="18" charset="0"/>
              </a:rPr>
              <a:t>II)</a:t>
            </a:r>
            <a:r>
              <a:rPr lang="en-US" sz="2800" b="1" dirty="0">
                <a:latin typeface="Times New Roman" panose="02020603050405020304" pitchFamily="18" charset="0"/>
                <a:ea typeface="Cambria" panose="02040503050406030204" pitchFamily="18" charset="0"/>
                <a:cs typeface="Times New Roman" panose="02020603050405020304" pitchFamily="18" charset="0"/>
              </a:rPr>
              <a:t> </a:t>
            </a:r>
            <a:r>
              <a:rPr lang="en-US" sz="2000" b="1" dirty="0">
                <a:latin typeface="Times New Roman" panose="02020603050405020304" pitchFamily="18" charset="0"/>
                <a:ea typeface="Cambria" panose="02040503050406030204" pitchFamily="18" charset="0"/>
                <a:cs typeface="Times New Roman" panose="02020603050405020304" pitchFamily="18" charset="0"/>
              </a:rPr>
              <a:t>Non Functional Requirements</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73C25-17E3-42F0-A544-A7C90C476890}"/>
              </a:ext>
            </a:extLst>
          </p:cNvPr>
          <p:cNvSpPr>
            <a:spLocks noGrp="1"/>
          </p:cNvSpPr>
          <p:nvPr>
            <p:ph idx="1"/>
          </p:nvPr>
        </p:nvSpPr>
        <p:spPr>
          <a:xfrm>
            <a:off x="677334" y="1725584"/>
            <a:ext cx="8596668" cy="3880773"/>
          </a:xfrm>
        </p:spPr>
        <p:txBody>
          <a:bodyPr>
            <a:normAutofit/>
          </a:bodyPr>
          <a:lstStyle/>
          <a:p>
            <a:pPr algn="l">
              <a:lnSpc>
                <a:spcPct val="150000"/>
              </a:lnSpc>
            </a:pPr>
            <a:r>
              <a:rPr lang="en-US" dirty="0">
                <a:solidFill>
                  <a:schemeClr val="tx1"/>
                </a:solidFill>
                <a:latin typeface="Times New Roman" panose="02020603050405020304" pitchFamily="18" charset="0"/>
                <a:cs typeface="Times New Roman" panose="02020603050405020304" pitchFamily="18" charset="0"/>
              </a:rPr>
              <a:t>Reliability</a:t>
            </a:r>
            <a:r>
              <a:rPr lang="en-US" sz="1600" dirty="0">
                <a:solidFill>
                  <a:schemeClr val="tx1"/>
                </a:solidFill>
                <a:latin typeface="Times New Roman" panose="02020603050405020304" pitchFamily="18" charset="0"/>
                <a:cs typeface="Times New Roman" panose="02020603050405020304" pitchFamily="18" charset="0"/>
              </a:rPr>
              <a:t> :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This System should work at any time the farmer wishes to use it for crop recommendations and should provide accurate results. </a:t>
            </a:r>
            <a:endParaRPr lang="en-US" sz="1600"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dirty="0">
                <a:solidFill>
                  <a:schemeClr val="tx1"/>
                </a:solidFill>
                <a:latin typeface="Times New Roman" panose="02020603050405020304" pitchFamily="18" charset="0"/>
                <a:cs typeface="Times New Roman" panose="02020603050405020304" pitchFamily="18" charset="0"/>
              </a:rPr>
              <a:t>Scalability</a:t>
            </a:r>
            <a:r>
              <a:rPr lang="en-US" sz="1600" dirty="0">
                <a:solidFill>
                  <a:schemeClr val="tx1"/>
                </a:solidFill>
                <a:latin typeface="Times New Roman" panose="02020603050405020304" pitchFamily="18" charset="0"/>
                <a:cs typeface="Times New Roman" panose="02020603050405020304" pitchFamily="18" charset="0"/>
              </a:rPr>
              <a:t> :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system must be scalable to any precise farm location in India </a:t>
            </a:r>
          </a:p>
          <a:p>
            <a:pPr algn="l">
              <a:lnSpc>
                <a:spcPct val="150000"/>
              </a:lnSpc>
            </a:pPr>
            <a:r>
              <a:rPr lang="en-US" dirty="0">
                <a:solidFill>
                  <a:schemeClr val="tx1"/>
                </a:solidFill>
                <a:latin typeface="Times New Roman" panose="02020603050405020304" pitchFamily="18" charset="0"/>
                <a:cs typeface="Times New Roman" panose="02020603050405020304" pitchFamily="18" charset="0"/>
              </a:rPr>
              <a:t>Performance</a:t>
            </a:r>
            <a:r>
              <a:rPr lang="en-US" sz="1600" dirty="0">
                <a:solidFill>
                  <a:schemeClr val="tx1"/>
                </a:solidFill>
                <a:latin typeface="Times New Roman" panose="02020603050405020304" pitchFamily="18" charset="0"/>
                <a:cs typeface="Times New Roman" panose="02020603050405020304" pitchFamily="18" charset="0"/>
              </a:rPr>
              <a:t> :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system should give results instantaneously as farmer is not aware of such things and may consider the system is not working. </a:t>
            </a:r>
          </a:p>
          <a:p>
            <a:pPr algn="l">
              <a:lnSpc>
                <a:spcPct val="150000"/>
              </a:lnSpc>
            </a:pPr>
            <a:r>
              <a:rPr lang="en-US" dirty="0">
                <a:solidFill>
                  <a:schemeClr val="tx1"/>
                </a:solidFill>
                <a:latin typeface="Times New Roman" panose="02020603050405020304" pitchFamily="18" charset="0"/>
                <a:cs typeface="Times New Roman" panose="02020603050405020304" pitchFamily="18" charset="0"/>
              </a:rPr>
              <a:t>Usability</a:t>
            </a:r>
            <a:r>
              <a:rPr lang="en-US" sz="1600" dirty="0">
                <a:solidFill>
                  <a:schemeClr val="tx1"/>
                </a:solidFill>
                <a:latin typeface="Times New Roman" panose="02020603050405020304" pitchFamily="18" charset="0"/>
                <a:cs typeface="Times New Roman" panose="02020603050405020304" pitchFamily="18" charset="0"/>
              </a:rPr>
              <a:t> :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As the farmer is not acquainted well with technology, It is necessary to create a hassle free interface. </a:t>
            </a:r>
          </a:p>
        </p:txBody>
      </p:sp>
    </p:spTree>
    <p:extLst>
      <p:ext uri="{BB962C8B-B14F-4D97-AF65-F5344CB8AC3E}">
        <p14:creationId xmlns:p14="http://schemas.microsoft.com/office/powerpoint/2010/main" val="19147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027A-65EC-487E-8FE4-1BA9CC152F38}"/>
              </a:ext>
            </a:extLst>
          </p:cNvPr>
          <p:cNvSpPr>
            <a:spLocks noGrp="1"/>
          </p:cNvSpPr>
          <p:nvPr>
            <p:ph type="title"/>
          </p:nvPr>
        </p:nvSpPr>
        <p:spPr>
          <a:xfrm>
            <a:off x="721723" y="520823"/>
            <a:ext cx="8596668" cy="1320800"/>
          </a:xfrm>
        </p:spPr>
        <p:txBody>
          <a:bodyPr>
            <a:normAutofit/>
          </a:bodyPr>
          <a:lstStyle/>
          <a:p>
            <a:r>
              <a:rPr lang="en-IN" sz="2000" b="1" dirty="0">
                <a:latin typeface="Times New Roman" panose="02020603050405020304" pitchFamily="18" charset="0"/>
                <a:cs typeface="Times New Roman" panose="02020603050405020304" pitchFamily="18" charset="0"/>
              </a:rPr>
              <a:t>III) SOFTWARE REQUIREMENTS </a:t>
            </a:r>
          </a:p>
        </p:txBody>
      </p:sp>
      <p:sp>
        <p:nvSpPr>
          <p:cNvPr id="3" name="Content Placeholder 2">
            <a:extLst>
              <a:ext uri="{FF2B5EF4-FFF2-40B4-BE49-F238E27FC236}">
                <a16:creationId xmlns:a16="http://schemas.microsoft.com/office/drawing/2014/main" id="{DD2C139C-FC0C-4D0A-8106-C11DB9239378}"/>
              </a:ext>
            </a:extLst>
          </p:cNvPr>
          <p:cNvSpPr>
            <a:spLocks noGrp="1"/>
          </p:cNvSpPr>
          <p:nvPr>
            <p:ph idx="1"/>
          </p:nvPr>
        </p:nvSpPr>
        <p:spPr>
          <a:xfrm>
            <a:off x="801622" y="1181223"/>
            <a:ext cx="8596668" cy="5101345"/>
          </a:xfrm>
        </p:spPr>
        <p:txBody>
          <a:bodyPr>
            <a:normAutofit/>
          </a:bodyPr>
          <a:lstStyle/>
          <a:p>
            <a:pPr marL="342900" lvl="0" indent="-342900" algn="just">
              <a:lnSpc>
                <a:spcPct val="20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                         : Android Studio 4.0, Google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Languages              : Python, Java</a:t>
            </a:r>
          </a:p>
          <a:p>
            <a:pPr marL="0" lvl="0" indent="0" algn="just">
              <a:lnSpc>
                <a:spcPct val="200000"/>
              </a:lnSpc>
              <a:spcAft>
                <a:spcPts val="800"/>
              </a:spcAft>
              <a:buNone/>
            </a:pPr>
            <a:r>
              <a:rPr lang="en-IN" sz="20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IV) HARDWARE REQUIREMENTS</a:t>
            </a:r>
          </a:p>
          <a:p>
            <a:pPr marL="342900" lvl="0" indent="-342900" algn="just">
              <a:lnSpc>
                <a:spcPct val="20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Processor                 : Intel i7 3</a:t>
            </a: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 8GB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Graphic Card            : Nvidia GeForce GT 710 2GB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74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9F63-9F02-4C19-90E9-B69A72FA9FF4}"/>
              </a:ext>
            </a:extLst>
          </p:cNvPr>
          <p:cNvSpPr>
            <a:spLocks noGrp="1"/>
          </p:cNvSpPr>
          <p:nvPr>
            <p:ph type="title"/>
          </p:nvPr>
        </p:nvSpPr>
        <p:spPr>
          <a:xfrm>
            <a:off x="677334" y="334392"/>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7F66EDAF-1728-46B3-BD78-F16325688BB7}"/>
              </a:ext>
            </a:extLst>
          </p:cNvPr>
          <p:cNvSpPr>
            <a:spLocks noGrp="1"/>
          </p:cNvSpPr>
          <p:nvPr>
            <p:ph idx="1"/>
          </p:nvPr>
        </p:nvSpPr>
        <p:spPr>
          <a:xfrm>
            <a:off x="3649564" y="994792"/>
            <a:ext cx="3924418" cy="3880773"/>
          </a:xfrm>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37AD9DA5-1907-472E-AAA9-FFDE1350B1F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71582" y="1495294"/>
            <a:ext cx="5274310" cy="5492115"/>
          </a:xfrm>
          <a:prstGeom prst="rect">
            <a:avLst/>
          </a:prstGeom>
        </p:spPr>
      </p:pic>
    </p:spTree>
    <p:extLst>
      <p:ext uri="{BB962C8B-B14F-4D97-AF65-F5344CB8AC3E}">
        <p14:creationId xmlns:p14="http://schemas.microsoft.com/office/powerpoint/2010/main" val="39486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10535-8E96-45BB-88B0-641DDDC72C71}"/>
              </a:ext>
            </a:extLst>
          </p:cNvPr>
          <p:cNvSpPr>
            <a:spLocks noGrp="1"/>
          </p:cNvSpPr>
          <p:nvPr>
            <p:ph idx="1"/>
          </p:nvPr>
        </p:nvSpPr>
        <p:spPr>
          <a:xfrm>
            <a:off x="1665942" y="207887"/>
            <a:ext cx="6735392" cy="3880773"/>
          </a:xfrm>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SEQUENCE DIAGRAM FOR CROP RECOMENDATION</a:t>
            </a:r>
          </a:p>
        </p:txBody>
      </p:sp>
      <p:pic>
        <p:nvPicPr>
          <p:cNvPr id="4" name="Picture 3">
            <a:extLst>
              <a:ext uri="{FF2B5EF4-FFF2-40B4-BE49-F238E27FC236}">
                <a16:creationId xmlns:a16="http://schemas.microsoft.com/office/drawing/2014/main" id="{E789BB21-AF99-4A4B-8A30-8E786BA7036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73692" y="727969"/>
            <a:ext cx="7119892" cy="6130031"/>
          </a:xfrm>
          <a:prstGeom prst="rect">
            <a:avLst/>
          </a:prstGeom>
        </p:spPr>
      </p:pic>
    </p:spTree>
    <p:extLst>
      <p:ext uri="{BB962C8B-B14F-4D97-AF65-F5344CB8AC3E}">
        <p14:creationId xmlns:p14="http://schemas.microsoft.com/office/powerpoint/2010/main" val="1059193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TotalTime>
  <Words>1133</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Times New Roman</vt:lpstr>
      <vt:lpstr>Trebuchet MS</vt:lpstr>
      <vt:lpstr>Wingdings</vt:lpstr>
      <vt:lpstr>Wingdings 3</vt:lpstr>
      <vt:lpstr>Facet</vt:lpstr>
      <vt:lpstr>FARM ASSIST – A DECISION SUPPORT SYSTEM FOR FARMERS </vt:lpstr>
      <vt:lpstr>ABSTRACT</vt:lpstr>
      <vt:lpstr>EXISTING SYSTEM</vt:lpstr>
      <vt:lpstr>PROPOSED SYSTEM</vt:lpstr>
      <vt:lpstr>SYSTEM REQUIREMENTS</vt:lpstr>
      <vt:lpstr>II) Non Functional Requirements</vt:lpstr>
      <vt:lpstr>III) SOFTWARE REQUIREMENTS </vt:lpstr>
      <vt:lpstr>SYSTEM DESIGN</vt:lpstr>
      <vt:lpstr>PowerPoint Presentation</vt:lpstr>
      <vt:lpstr>PowerPoint Presentation</vt:lpstr>
      <vt:lpstr>PowerPoint Presentation</vt:lpstr>
      <vt:lpstr>PowerPoint Presentation</vt:lpstr>
      <vt:lpstr>PowerPoint Presentation</vt:lpstr>
      <vt:lpstr>PowerPoint Presentation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HOME SCREEN</vt:lpstr>
      <vt:lpstr>CROP RECOMMENDATION</vt:lpstr>
      <vt:lpstr>DISEASE DETECTION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latha tanikella</dc:creator>
  <cp:lastModifiedBy>Anurag Aravala</cp:lastModifiedBy>
  <cp:revision>65</cp:revision>
  <dcterms:created xsi:type="dcterms:W3CDTF">2020-09-21T13:26:15Z</dcterms:created>
  <dcterms:modified xsi:type="dcterms:W3CDTF">2020-10-08T04:44:28Z</dcterms:modified>
</cp:coreProperties>
</file>