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6" r:id="rId3"/>
    <p:sldId id="287" r:id="rId4"/>
    <p:sldId id="280" r:id="rId5"/>
    <p:sldId id="258" r:id="rId6"/>
    <p:sldId id="259" r:id="rId7"/>
    <p:sldId id="260" r:id="rId8"/>
    <p:sldId id="289" r:id="rId9"/>
    <p:sldId id="288" r:id="rId10"/>
    <p:sldId id="264" r:id="rId11"/>
    <p:sldId id="265" r:id="rId12"/>
    <p:sldId id="290" r:id="rId13"/>
    <p:sldId id="262" r:id="rId14"/>
    <p:sldId id="263" r:id="rId15"/>
    <p:sldId id="291"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p:scale>
          <a:sx n="100" d="100"/>
          <a:sy n="100" d="100"/>
        </p:scale>
        <p:origin x="941" y="-3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11/17/2022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11/17/2022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4" Type="http://schemas.openxmlformats.org/officeDocument/2006/relationships/hyperlink" Target="https://www.php.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928670"/>
            <a:ext cx="9322280" cy="4372538"/>
          </a:xfrm>
        </p:spPr>
        <p:txBody>
          <a:bodyPr>
            <a:normAutofit/>
          </a:bodyPr>
          <a:lstStyle/>
          <a:p>
            <a:pPr algn="ctr"/>
            <a:r>
              <a:rPr lang="en-US" sz="2800" b="1" u="sng" dirty="0"/>
              <a:t>Car Washing Management System</a:t>
            </a:r>
            <a:br>
              <a:rPr lang="en-US" b="1" u="sng" dirty="0"/>
            </a:br>
            <a:br>
              <a:rPr lang="en-US" b="1" u="sng" dirty="0"/>
            </a:b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00108"/>
          </a:xfrm>
        </p:spPr>
        <p:txBody>
          <a:bodyPr/>
          <a:lstStyle/>
          <a:p>
            <a:pPr algn="ctr"/>
            <a:r>
              <a:rPr lang="en-IN" b="1" dirty="0"/>
              <a:t>Use Case Diagram</a:t>
            </a:r>
            <a:endParaRPr lang="en-US" b="1" dirty="0"/>
          </a:p>
        </p:txBody>
      </p:sp>
      <p:pic>
        <p:nvPicPr>
          <p:cNvPr id="1026" name="Picture 2" descr="C:\Users\pande\Desktop\ice_screenshot_20211215-235740.png"/>
          <p:cNvPicPr>
            <a:picLocks noGrp="1" noChangeAspect="1" noChangeArrowheads="1"/>
          </p:cNvPicPr>
          <p:nvPr>
            <p:ph idx="1"/>
          </p:nvPr>
        </p:nvPicPr>
        <p:blipFill>
          <a:blip r:embed="rId3"/>
          <a:srcRect/>
          <a:stretch>
            <a:fillRect/>
          </a:stretch>
        </p:blipFill>
        <p:spPr bwMode="auto">
          <a:xfrm>
            <a:off x="1803781" y="1447800"/>
            <a:ext cx="6761988" cy="4800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57232"/>
          </a:xfrm>
        </p:spPr>
        <p:txBody>
          <a:bodyPr/>
          <a:lstStyle/>
          <a:p>
            <a:pPr algn="ctr"/>
            <a:r>
              <a:rPr lang="en-IN" b="1" dirty="0"/>
              <a:t>Continue.......</a:t>
            </a:r>
            <a:endParaRPr lang="en-US" b="1" dirty="0"/>
          </a:p>
        </p:txBody>
      </p:sp>
      <p:pic>
        <p:nvPicPr>
          <p:cNvPr id="2050" name="Picture 2" descr="C:\Users\pande\Desktop\ice_screenshot_20211215-235847.png"/>
          <p:cNvPicPr>
            <a:picLocks noGrp="1" noChangeAspect="1" noChangeArrowheads="1"/>
          </p:cNvPicPr>
          <p:nvPr>
            <p:ph idx="1"/>
          </p:nvPr>
        </p:nvPicPr>
        <p:blipFill>
          <a:blip r:embed="rId3"/>
          <a:srcRect/>
          <a:stretch>
            <a:fillRect/>
          </a:stretch>
        </p:blipFill>
        <p:spPr bwMode="auto">
          <a:xfrm>
            <a:off x="1571604" y="928670"/>
            <a:ext cx="6786610" cy="550072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9C76-615B-8628-5EDF-7BBAA7A6610D}"/>
              </a:ext>
            </a:extLst>
          </p:cNvPr>
          <p:cNvSpPr>
            <a:spLocks noGrp="1"/>
          </p:cNvSpPr>
          <p:nvPr>
            <p:ph type="title"/>
          </p:nvPr>
        </p:nvSpPr>
        <p:spPr/>
        <p:txBody>
          <a:bodyPr/>
          <a:lstStyle/>
          <a:p>
            <a:pPr algn="ctr"/>
            <a:r>
              <a:rPr lang="en-IN" dirty="0"/>
              <a:t>Data Flow Diagram</a:t>
            </a:r>
          </a:p>
        </p:txBody>
      </p:sp>
      <p:pic>
        <p:nvPicPr>
          <p:cNvPr id="5" name="Content Placeholder 4">
            <a:extLst>
              <a:ext uri="{FF2B5EF4-FFF2-40B4-BE49-F238E27FC236}">
                <a16:creationId xmlns:a16="http://schemas.microsoft.com/office/drawing/2014/main" id="{7D8AFEC3-400D-30C6-FF9E-C1649BD98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132" y="2132856"/>
            <a:ext cx="3462868" cy="3344874"/>
          </a:xfrm>
        </p:spPr>
      </p:pic>
      <p:pic>
        <p:nvPicPr>
          <p:cNvPr id="7" name="Picture 6">
            <a:extLst>
              <a:ext uri="{FF2B5EF4-FFF2-40B4-BE49-F238E27FC236}">
                <a16:creationId xmlns:a16="http://schemas.microsoft.com/office/drawing/2014/main" id="{5E41A635-4192-53B1-D17A-467AB10AB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087" y="1916832"/>
            <a:ext cx="4206601" cy="3725938"/>
          </a:xfrm>
          <a:prstGeom prst="rect">
            <a:avLst/>
          </a:prstGeom>
        </p:spPr>
      </p:pic>
    </p:spTree>
    <p:extLst>
      <p:ext uri="{BB962C8B-B14F-4D97-AF65-F5344CB8AC3E}">
        <p14:creationId xmlns:p14="http://schemas.microsoft.com/office/powerpoint/2010/main" val="236139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Requirement Specification</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endParaRPr lang="en-IN" sz="1800" b="1" dirty="0"/>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D32E-082B-297B-D4C5-0ED8EC7A5809}"/>
              </a:ext>
            </a:extLst>
          </p:cNvPr>
          <p:cNvSpPr>
            <a:spLocks noGrp="1"/>
          </p:cNvSpPr>
          <p:nvPr>
            <p:ph type="title"/>
          </p:nvPr>
        </p:nvSpPr>
        <p:spPr/>
        <p:txBody>
          <a:bodyPr/>
          <a:lstStyle/>
          <a:p>
            <a:pPr algn="ctr"/>
            <a:r>
              <a:rPr lang="en-IN" dirty="0"/>
              <a:t>Advantages &amp; Disadvantages</a:t>
            </a:r>
          </a:p>
        </p:txBody>
      </p:sp>
      <p:sp>
        <p:nvSpPr>
          <p:cNvPr id="3" name="Content Placeholder 2">
            <a:extLst>
              <a:ext uri="{FF2B5EF4-FFF2-40B4-BE49-F238E27FC236}">
                <a16:creationId xmlns:a16="http://schemas.microsoft.com/office/drawing/2014/main" id="{90A3ADA7-48C8-7B0B-8225-BA9BF75271B3}"/>
              </a:ext>
            </a:extLst>
          </p:cNvPr>
          <p:cNvSpPr>
            <a:spLocks noGrp="1"/>
          </p:cNvSpPr>
          <p:nvPr>
            <p:ph idx="1"/>
          </p:nvPr>
        </p:nvSpPr>
        <p:spPr/>
        <p:txBody>
          <a:bodyPr>
            <a:normAutofit fontScale="47500" lnSpcReduction="20000"/>
          </a:bodyPr>
          <a:lstStyle/>
          <a:p>
            <a:pPr marL="82296" indent="0" algn="l">
              <a:buNone/>
            </a:pPr>
            <a:r>
              <a:rPr lang="en-US" b="0" i="0" dirty="0">
                <a:solidFill>
                  <a:srgbClr val="202124"/>
                </a:solidFill>
                <a:effectLst/>
                <a:latin typeface="arial" panose="020B0604020202020204" pitchFamily="34" charset="0"/>
              </a:rPr>
              <a:t>Advantages</a:t>
            </a:r>
          </a:p>
          <a:p>
            <a:pPr marL="82296" indent="0" algn="l">
              <a:buNone/>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111111"/>
                </a:solidFill>
                <a:effectLst/>
                <a:latin typeface="Roboto" panose="020B0604020202020204" pitchFamily="2" charset="0"/>
              </a:rPr>
              <a:t>Create Membership discounts and Packages to attract prime customers.</a:t>
            </a:r>
          </a:p>
          <a:p>
            <a:pPr algn="l">
              <a:buFont typeface="Arial" panose="020B0604020202020204" pitchFamily="34" charset="0"/>
              <a:buChar char="•"/>
            </a:pPr>
            <a:endParaRPr lang="en-US" b="0" i="0" dirty="0">
              <a:solidFill>
                <a:srgbClr val="111111"/>
              </a:solidFill>
              <a:effectLst/>
              <a:latin typeface="Roboto" panose="020B0604020202020204" pitchFamily="2" charset="0"/>
            </a:endParaRPr>
          </a:p>
          <a:p>
            <a:pPr algn="l">
              <a:buFont typeface="Arial" panose="020B0604020202020204" pitchFamily="34" charset="0"/>
              <a:buChar char="•"/>
            </a:pPr>
            <a:r>
              <a:rPr lang="en-US" b="0" i="0" dirty="0">
                <a:solidFill>
                  <a:srgbClr val="111111"/>
                </a:solidFill>
                <a:effectLst/>
                <a:latin typeface="Roboto" panose="020B0604020202020204" pitchFamily="2" charset="0"/>
              </a:rPr>
              <a:t>Car Wash Management system is efficient to operate multiple orders at once and responsive to use on Desktops, Tablets, and POS.</a:t>
            </a:r>
          </a:p>
          <a:p>
            <a:pPr algn="l">
              <a:buFont typeface="Arial" panose="020B0604020202020204" pitchFamily="34" charset="0"/>
              <a:buChar char="•"/>
            </a:pPr>
            <a:endParaRPr lang="en-US" b="0" i="0" dirty="0">
              <a:solidFill>
                <a:srgbClr val="111111"/>
              </a:solidFill>
              <a:effectLst/>
              <a:latin typeface="Roboto" panose="020B0604020202020204" pitchFamily="2" charset="0"/>
            </a:endParaRPr>
          </a:p>
          <a:p>
            <a:pPr algn="l">
              <a:buFont typeface="Arial" panose="020B0604020202020204" pitchFamily="34" charset="0"/>
              <a:buChar char="•"/>
            </a:pPr>
            <a:r>
              <a:rPr lang="en-US" b="0" i="0" dirty="0">
                <a:solidFill>
                  <a:srgbClr val="111111"/>
                </a:solidFill>
                <a:effectLst/>
                <a:latin typeface="Roboto" panose="020B0604020202020204" pitchFamily="2" charset="0"/>
              </a:rPr>
              <a:t>Car wash POS offers multiple calculations on the dashboard.</a:t>
            </a:r>
          </a:p>
          <a:p>
            <a:pPr algn="l">
              <a:buFont typeface="Arial" panose="020B0604020202020204" pitchFamily="34" charset="0"/>
              <a:buChar char="•"/>
            </a:pPr>
            <a:endParaRPr lang="en-US" b="0" i="0" dirty="0">
              <a:solidFill>
                <a:srgbClr val="111111"/>
              </a:solidFill>
              <a:effectLst/>
              <a:latin typeface="Roboto" panose="020B0604020202020204" pitchFamily="2" charset="0"/>
            </a:endParaRPr>
          </a:p>
          <a:p>
            <a:pPr algn="l">
              <a:buFont typeface="Arial" panose="020B0604020202020204" pitchFamily="34" charset="0"/>
              <a:buChar char="•"/>
            </a:pPr>
            <a:r>
              <a:rPr lang="en-US" b="0" i="0" dirty="0">
                <a:solidFill>
                  <a:srgbClr val="111111"/>
                </a:solidFill>
                <a:effectLst/>
                <a:latin typeface="Roboto" panose="020B0604020202020204" pitchFamily="2" charset="0"/>
              </a:rPr>
              <a:t>Users can create multiple layouts for a dashboard.</a:t>
            </a:r>
            <a:endParaRPr lang="en-US" dirty="0">
              <a:solidFill>
                <a:srgbClr val="202124"/>
              </a:solidFill>
              <a:latin typeface="arial" panose="020B0604020202020204" pitchFamily="34" charset="0"/>
            </a:endParaRPr>
          </a:p>
          <a:p>
            <a:pPr marL="82296" indent="0" algn="l">
              <a:buNone/>
            </a:pPr>
            <a:endParaRPr lang="en-US" b="0" i="0" dirty="0">
              <a:solidFill>
                <a:srgbClr val="202124"/>
              </a:solidFill>
              <a:effectLst/>
              <a:latin typeface="arial" panose="020B0604020202020204" pitchFamily="34" charset="0"/>
            </a:endParaRPr>
          </a:p>
          <a:p>
            <a:pPr marL="82296" indent="0" algn="l">
              <a:buNone/>
            </a:pPr>
            <a:endParaRPr lang="en-US" dirty="0">
              <a:solidFill>
                <a:srgbClr val="202124"/>
              </a:solidFill>
              <a:latin typeface="arial" panose="020B0604020202020204" pitchFamily="34" charset="0"/>
            </a:endParaRPr>
          </a:p>
          <a:p>
            <a:pPr marL="82296" indent="0" algn="l">
              <a:buNone/>
            </a:pPr>
            <a:r>
              <a:rPr lang="en-US" dirty="0">
                <a:solidFill>
                  <a:srgbClr val="202124"/>
                </a:solidFill>
                <a:latin typeface="arial" panose="020B0604020202020204" pitchFamily="34" charset="0"/>
              </a:rPr>
              <a:t>Disadvantages</a:t>
            </a:r>
          </a:p>
          <a:p>
            <a:pPr marL="82296" indent="0" algn="l">
              <a:buNone/>
            </a:pPr>
            <a:endParaRPr lang="en-US" b="0" i="0" dirty="0">
              <a:solidFill>
                <a:srgbClr val="202124"/>
              </a:solidFill>
              <a:effectLst/>
              <a:latin typeface="arial" panose="020B0604020202020204" pitchFamily="34" charset="0"/>
            </a:endParaRPr>
          </a:p>
          <a:p>
            <a:pPr algn="l"/>
            <a:r>
              <a:rPr lang="en-US" sz="2400" b="0" i="0" dirty="0">
                <a:solidFill>
                  <a:srgbClr val="202124"/>
                </a:solidFill>
                <a:effectLst/>
                <a:latin typeface="arial" panose="020B0604020202020204" pitchFamily="34" charset="0"/>
              </a:rPr>
              <a:t>One of the greatest disadvantages to owning a car wash is </a:t>
            </a:r>
            <a:r>
              <a:rPr lang="en-US" sz="2400" b="1" i="0" dirty="0">
                <a:solidFill>
                  <a:srgbClr val="202124"/>
                </a:solidFill>
                <a:effectLst/>
                <a:latin typeface="arial" panose="020B0604020202020204" pitchFamily="34" charset="0"/>
              </a:rPr>
              <a:t>the complexity of this type of business and how expensive it can be to repair specialized car wash equipment when pieces break</a:t>
            </a:r>
            <a:r>
              <a:rPr lang="en-US" sz="2400" b="0" i="0" dirty="0">
                <a:solidFill>
                  <a:srgbClr val="202124"/>
                </a:solidFill>
                <a:effectLst/>
                <a:latin typeface="arial" panose="020B0604020202020204" pitchFamily="34" charset="0"/>
              </a:rPr>
              <a:t>.</a:t>
            </a:r>
          </a:p>
          <a:p>
            <a:pPr marL="596646" indent="-514350">
              <a:buFont typeface="+mj-lt"/>
              <a:buAutoNum type="arabicPeriod"/>
            </a:pPr>
            <a:endParaRPr lang="en-IN" dirty="0"/>
          </a:p>
        </p:txBody>
      </p:sp>
    </p:spTree>
    <p:extLst>
      <p:ext uri="{BB962C8B-B14F-4D97-AF65-F5344CB8AC3E}">
        <p14:creationId xmlns:p14="http://schemas.microsoft.com/office/powerpoint/2010/main" val="413154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References</a:t>
            </a:r>
            <a:br>
              <a:rPr lang="en-US" dirty="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a:buNone/>
            </a:pPr>
            <a:r>
              <a:rPr lang="en-US" sz="2000" b="1" dirty="0"/>
              <a:t>For PHP</a:t>
            </a:r>
            <a:endParaRPr lang="en-US" sz="2000" dirty="0"/>
          </a:p>
          <a:p>
            <a:pPr lvl="0">
              <a:buFont typeface="Wingdings" pitchFamily="2" charset="2"/>
              <a:buChar char="q"/>
            </a:pPr>
            <a:r>
              <a:rPr lang="en-US" sz="2400" u="sng" dirty="0">
                <a:hlinkClick r:id="rId2"/>
              </a:rPr>
              <a:t>https://www.w3schools.com/php/default.asp</a:t>
            </a:r>
            <a:endParaRPr lang="en-US" sz="2400" dirty="0"/>
          </a:p>
          <a:p>
            <a:pPr lvl="0">
              <a:buFont typeface="Wingdings" pitchFamily="2" charset="2"/>
              <a:buChar char="q"/>
            </a:pPr>
            <a:r>
              <a:rPr lang="en-US" sz="2400" u="sng" dirty="0">
                <a:hlinkClick r:id="rId3"/>
              </a:rPr>
              <a:t>https://www.sitepoint.com/php/</a:t>
            </a:r>
            <a:endParaRPr lang="en-US" sz="2400" dirty="0"/>
          </a:p>
          <a:p>
            <a:pPr lvl="0">
              <a:buFont typeface="Wingdings" pitchFamily="2" charset="2"/>
              <a:buChar char="q"/>
            </a:pPr>
            <a:r>
              <a:rPr lang="en-US" sz="2400" u="sng" dirty="0">
                <a:hlinkClick r:id="rId4"/>
              </a:rPr>
              <a:t>https://www.php.net/</a:t>
            </a:r>
            <a:endParaRPr lang="en-US" sz="2400" dirty="0"/>
          </a:p>
          <a:p>
            <a:pPr>
              <a:buNone/>
            </a:pPr>
            <a:r>
              <a:rPr lang="en-US" sz="2800" dirty="0"/>
              <a:t> </a:t>
            </a:r>
          </a:p>
          <a:p>
            <a:pPr>
              <a:buNone/>
            </a:pPr>
            <a:r>
              <a:rPr lang="en-US" sz="2000" b="1" dirty="0"/>
              <a:t>For </a:t>
            </a:r>
            <a:r>
              <a:rPr lang="en-US" sz="2000" b="1" dirty="0" err="1"/>
              <a:t>MySQL</a:t>
            </a:r>
            <a:endParaRPr lang="en-US" sz="2000" dirty="0"/>
          </a:p>
          <a:p>
            <a:pPr lvl="0">
              <a:buFont typeface="Wingdings" pitchFamily="2" charset="2"/>
              <a:buChar char="q"/>
            </a:pPr>
            <a:r>
              <a:rPr lang="en-US" sz="2400" u="sng" dirty="0">
                <a:hlinkClick r:id="rId5"/>
              </a:rPr>
              <a:t>https://www.mysql.com/</a:t>
            </a:r>
            <a:endParaRPr lang="en-US" sz="2400" dirty="0"/>
          </a:p>
          <a:p>
            <a:pPr lvl="0">
              <a:buFont typeface="Wingdings" pitchFamily="2" charset="2"/>
              <a:buChar char="q"/>
            </a:pPr>
            <a:r>
              <a:rPr lang="en-US" sz="2400" u="sng" dirty="0">
                <a:hlinkClick r:id="rId6"/>
              </a:rPr>
              <a:t>http://www.mysqltutorial.org</a:t>
            </a:r>
            <a:endParaRPr lang="en-US" sz="2400" dirty="0"/>
          </a:p>
          <a:p>
            <a:pPr>
              <a:buNone/>
            </a:pPr>
            <a:r>
              <a:rPr lang="en-US" sz="2000" b="1" dirty="0"/>
              <a:t> </a:t>
            </a:r>
            <a:endParaRPr lang="en-US" sz="2000" dirty="0"/>
          </a:p>
          <a:p>
            <a:pPr>
              <a:buNone/>
            </a:pPr>
            <a:r>
              <a:rPr lang="en-US" sz="2000" b="1" dirty="0"/>
              <a:t>For XAMPP</a:t>
            </a:r>
            <a:endParaRPr lang="en-US" sz="2000" dirty="0"/>
          </a:p>
          <a:p>
            <a:pPr lvl="0">
              <a:buFont typeface="Wingdings" pitchFamily="2" charset="2"/>
              <a:buChar char="q"/>
            </a:pPr>
            <a:r>
              <a:rPr lang="en-US" sz="2400" u="sng" dirty="0">
                <a:hlinkClick r:id="rId7"/>
              </a:rPr>
              <a:t>https://www.apachefriends.org/download.html</a:t>
            </a:r>
            <a:endParaRPr lang="en-US" sz="2400"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C708-3B7A-F112-BF77-421382E2A856}"/>
              </a:ext>
            </a:extLst>
          </p:cNvPr>
          <p:cNvSpPr>
            <a:spLocks noGrp="1"/>
          </p:cNvSpPr>
          <p:nvPr>
            <p:ph type="title"/>
          </p:nvPr>
        </p:nvSpPr>
        <p:spPr>
          <a:xfrm>
            <a:off x="2339752" y="343950"/>
            <a:ext cx="7498080" cy="924812"/>
          </a:xfrm>
        </p:spPr>
        <p:txBody>
          <a:bodyPr>
            <a:normAutofit fontScale="90000"/>
          </a:bodyPr>
          <a:lstStyle/>
          <a:p>
            <a:r>
              <a:rPr lang="en-IN" dirty="0"/>
              <a:t>SHRI JAYKUMAR RAVAL INSTITUTE OF TECHNOLOGY,   DONDAICHA.</a:t>
            </a:r>
          </a:p>
        </p:txBody>
      </p:sp>
      <p:pic>
        <p:nvPicPr>
          <p:cNvPr id="5" name="Content Placeholder 4">
            <a:extLst>
              <a:ext uri="{FF2B5EF4-FFF2-40B4-BE49-F238E27FC236}">
                <a16:creationId xmlns:a16="http://schemas.microsoft.com/office/drawing/2014/main" id="{BB5BFB11-8226-F18C-10FD-A9CE33B71E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9" y="44625"/>
            <a:ext cx="1394722" cy="1224136"/>
          </a:xfrm>
        </p:spPr>
      </p:pic>
      <p:sp>
        <p:nvSpPr>
          <p:cNvPr id="6" name="Rectangle 5">
            <a:extLst>
              <a:ext uri="{FF2B5EF4-FFF2-40B4-BE49-F238E27FC236}">
                <a16:creationId xmlns:a16="http://schemas.microsoft.com/office/drawing/2014/main" id="{376E20C1-DB7C-8AA2-67D8-900568AA7954}"/>
              </a:ext>
            </a:extLst>
          </p:cNvPr>
          <p:cNvSpPr/>
          <p:nvPr/>
        </p:nvSpPr>
        <p:spPr>
          <a:xfrm>
            <a:off x="1475656" y="2409594"/>
            <a:ext cx="7272808" cy="4104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r>
              <a:rPr lang="en-IN" sz="3600" b="1" dirty="0">
                <a:solidFill>
                  <a:schemeClr val="accent1">
                    <a:lumMod val="90000"/>
                    <a:lumOff val="10000"/>
                  </a:schemeClr>
                </a:solidFill>
                <a:latin typeface="Times New Roman" panose="02020603050405020304" pitchFamily="18" charset="0"/>
                <a:cs typeface="Times New Roman" panose="02020603050405020304" pitchFamily="18" charset="0"/>
              </a:rPr>
              <a:t>by:-</a:t>
            </a:r>
          </a:p>
          <a:p>
            <a:pPr marL="285750" indent="-285750"/>
            <a:br>
              <a:rPr lang="en-IN" sz="1800" b="1" dirty="0">
                <a:solidFill>
                  <a:schemeClr val="accent1">
                    <a:lumMod val="90000"/>
                    <a:lumOff val="10000"/>
                  </a:schemeClr>
                </a:solidFill>
                <a:latin typeface="Times New Roman" panose="02020603050405020304" pitchFamily="18" charset="0"/>
                <a:cs typeface="Times New Roman" panose="02020603050405020304" pitchFamily="18" charset="0"/>
              </a:rPr>
            </a:br>
            <a:r>
              <a:rPr lang="en-IN" sz="1800" b="1" dirty="0">
                <a:solidFill>
                  <a:schemeClr val="accent1">
                    <a:lumMod val="90000"/>
                    <a:lumOff val="10000"/>
                  </a:schemeClr>
                </a:solidFill>
                <a:latin typeface="Times New Roman" panose="02020603050405020304" pitchFamily="18" charset="0"/>
                <a:cs typeface="Times New Roman" panose="02020603050405020304" pitchFamily="18" charset="0"/>
              </a:rPr>
              <a:t>            : ANAN DADAJI PATIL.</a:t>
            </a:r>
          </a:p>
          <a:p>
            <a:pPr marL="285750" indent="-285750"/>
            <a:r>
              <a:rPr lang="en-IN" sz="1800" b="1" dirty="0">
                <a:solidFill>
                  <a:schemeClr val="accent1">
                    <a:lumMod val="90000"/>
                    <a:lumOff val="10000"/>
                  </a:schemeClr>
                </a:solidFill>
                <a:latin typeface="Times New Roman" panose="02020603050405020304" pitchFamily="18" charset="0"/>
                <a:cs typeface="Times New Roman" panose="02020603050405020304" pitchFamily="18" charset="0"/>
              </a:rPr>
              <a:t>                 : ANURAG BHIMRAO BAGUL.</a:t>
            </a:r>
          </a:p>
          <a:p>
            <a:pPr marL="285750" indent="-285750"/>
            <a:endParaRPr lang="en-IN" sz="1800" b="1" dirty="0">
              <a:solidFill>
                <a:schemeClr val="accent1">
                  <a:lumMod val="90000"/>
                  <a:lumOff val="10000"/>
                </a:schemeClr>
              </a:solidFill>
              <a:latin typeface="Times New Roman" panose="02020603050405020304" pitchFamily="18" charset="0"/>
              <a:cs typeface="Times New Roman" panose="02020603050405020304" pitchFamily="18" charset="0"/>
            </a:endParaRPr>
          </a:p>
          <a:p>
            <a:pPr marL="285750" indent="-285750"/>
            <a:endParaRPr lang="en-IN" sz="1800" b="1" dirty="0">
              <a:solidFill>
                <a:schemeClr val="accent1">
                  <a:lumMod val="90000"/>
                  <a:lumOff val="10000"/>
                </a:schemeClr>
              </a:solidFill>
              <a:latin typeface="Times New Roman" panose="02020603050405020304" pitchFamily="18" charset="0"/>
              <a:cs typeface="Times New Roman" panose="02020603050405020304" pitchFamily="18" charset="0"/>
            </a:endParaRPr>
          </a:p>
          <a:p>
            <a:pPr marL="285750" indent="-285750"/>
            <a:r>
              <a:rPr lang="en-IN" sz="3600" b="1" dirty="0">
                <a:solidFill>
                  <a:schemeClr val="accent1">
                    <a:lumMod val="90000"/>
                    <a:lumOff val="10000"/>
                  </a:schemeClr>
                </a:solidFill>
                <a:latin typeface="Times New Roman" panose="02020603050405020304" pitchFamily="18" charset="0"/>
                <a:cs typeface="Times New Roman" panose="02020603050405020304" pitchFamily="18" charset="0"/>
              </a:rPr>
              <a:t>Under the guidance of: </a:t>
            </a:r>
            <a:br>
              <a:rPr lang="en-IN" sz="1800" dirty="0">
                <a:solidFill>
                  <a:schemeClr val="accent1">
                    <a:lumMod val="90000"/>
                    <a:lumOff val="10000"/>
                  </a:schemeClr>
                </a:solidFill>
                <a:latin typeface="Times New Roman" panose="02020603050405020304" pitchFamily="18" charset="0"/>
                <a:cs typeface="Times New Roman" panose="02020603050405020304" pitchFamily="18" charset="0"/>
              </a:rPr>
            </a:br>
            <a:r>
              <a:rPr lang="en-IN" sz="1800" b="1" dirty="0">
                <a:solidFill>
                  <a:schemeClr val="accent1">
                    <a:lumMod val="90000"/>
                    <a:lumOff val="10000"/>
                  </a:schemeClr>
                </a:solidFill>
                <a:latin typeface="Times New Roman" panose="02020603050405020304" pitchFamily="18" charset="0"/>
                <a:cs typeface="Times New Roman" panose="02020603050405020304" pitchFamily="18" charset="0"/>
              </a:rPr>
              <a:t>   	                                                  </a:t>
            </a:r>
            <a:r>
              <a:rPr lang="en-IN" sz="1800" b="1" u="sng" dirty="0">
                <a:solidFill>
                  <a:schemeClr val="accent1">
                    <a:lumMod val="90000"/>
                    <a:lumOff val="10000"/>
                  </a:schemeClr>
                </a:solidFill>
                <a:latin typeface="Times New Roman" panose="02020603050405020304" pitchFamily="18" charset="0"/>
                <a:cs typeface="Times New Roman" panose="02020603050405020304" pitchFamily="18" charset="0"/>
              </a:rPr>
              <a:t>Prof. </a:t>
            </a:r>
            <a:r>
              <a:rPr lang="en-IN" b="1" u="sng" dirty="0">
                <a:solidFill>
                  <a:schemeClr val="accent1">
                    <a:lumMod val="90000"/>
                    <a:lumOff val="10000"/>
                  </a:schemeClr>
                </a:solidFill>
                <a:latin typeface="Times New Roman" panose="02020603050405020304" pitchFamily="18" charset="0"/>
                <a:cs typeface="Times New Roman" panose="02020603050405020304" pitchFamily="18" charset="0"/>
              </a:rPr>
              <a:t>S.N.RAUL</a:t>
            </a:r>
            <a:r>
              <a:rPr lang="en-IN" sz="1800" b="1" u="sng" dirty="0">
                <a:solidFill>
                  <a:schemeClr val="accent1">
                    <a:lumMod val="90000"/>
                    <a:lumOff val="10000"/>
                  </a:schemeClr>
                </a:solidFill>
                <a:latin typeface="Times New Roman" panose="02020603050405020304" pitchFamily="18" charset="0"/>
                <a:cs typeface="Times New Roman" panose="02020603050405020304" pitchFamily="18" charset="0"/>
              </a:rPr>
              <a:t> Mam</a:t>
            </a:r>
            <a:br>
              <a:rPr lang="en-IN" sz="1800" b="1" u="sng" dirty="0">
                <a:solidFill>
                  <a:schemeClr val="accent1">
                    <a:lumMod val="90000"/>
                    <a:lumOff val="10000"/>
                  </a:schemeClr>
                </a:solidFill>
                <a:latin typeface="Times New Roman" panose="02020603050405020304" pitchFamily="18"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3E99DE91-8698-4A87-A222-66088FD31104}"/>
              </a:ext>
            </a:extLst>
          </p:cNvPr>
          <p:cNvSpPr txBox="1"/>
          <p:nvPr/>
        </p:nvSpPr>
        <p:spPr>
          <a:xfrm>
            <a:off x="1846458" y="1916832"/>
            <a:ext cx="6531203" cy="369332"/>
          </a:xfrm>
          <a:prstGeom prst="rect">
            <a:avLst/>
          </a:prstGeom>
          <a:noFill/>
        </p:spPr>
        <p:txBody>
          <a:bodyPr wrap="square">
            <a:spAutoFit/>
          </a:bodyPr>
          <a:lstStyle/>
          <a:p>
            <a:r>
              <a:rPr lang="en-IN" sz="1800" b="1" dirty="0">
                <a:solidFill>
                  <a:schemeClr val="tx1">
                    <a:lumMod val="50000"/>
                  </a:schemeClr>
                </a:solidFill>
                <a:latin typeface="Times New Roman" panose="02020603050405020304" pitchFamily="18" charset="0"/>
                <a:cs typeface="Times New Roman" panose="02020603050405020304" pitchFamily="18" charset="0"/>
              </a:rPr>
              <a:t>Department of Computer Science and   Engineering </a:t>
            </a:r>
            <a:r>
              <a:rPr lang="en-IN" sz="1800" dirty="0">
                <a:solidFill>
                  <a:schemeClr val="tx1">
                    <a:lumMod val="50000"/>
                  </a:schemeClr>
                </a:solidFill>
                <a:latin typeface="Times New Roman" panose="02020603050405020304" pitchFamily="18" charset="0"/>
                <a:cs typeface="Times New Roman" panose="02020603050405020304" pitchFamily="18" charset="0"/>
              </a:rPr>
              <a:t>[2022-2023]</a:t>
            </a:r>
          </a:p>
        </p:txBody>
      </p:sp>
    </p:spTree>
    <p:extLst>
      <p:ext uri="{BB962C8B-B14F-4D97-AF65-F5344CB8AC3E}">
        <p14:creationId xmlns:p14="http://schemas.microsoft.com/office/powerpoint/2010/main" val="145847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8F16-9683-06C5-5386-ECC2DF0FD44A}"/>
              </a:ext>
            </a:extLst>
          </p:cNvPr>
          <p:cNvSpPr>
            <a:spLocks noGrp="1"/>
          </p:cNvSpPr>
          <p:nvPr>
            <p:ph type="title"/>
          </p:nvPr>
        </p:nvSpPr>
        <p:spPr/>
        <p:txBody>
          <a:bodyPr/>
          <a:lstStyle/>
          <a:p>
            <a:pPr algn="ctr"/>
            <a:r>
              <a:rPr lang="en-IN" dirty="0"/>
              <a:t>INDEX</a:t>
            </a:r>
          </a:p>
        </p:txBody>
      </p:sp>
      <p:sp>
        <p:nvSpPr>
          <p:cNvPr id="3" name="Content Placeholder 2">
            <a:extLst>
              <a:ext uri="{FF2B5EF4-FFF2-40B4-BE49-F238E27FC236}">
                <a16:creationId xmlns:a16="http://schemas.microsoft.com/office/drawing/2014/main" id="{D24E3960-1A5C-F218-7984-B298BA411D44}"/>
              </a:ext>
            </a:extLst>
          </p:cNvPr>
          <p:cNvSpPr>
            <a:spLocks noGrp="1"/>
          </p:cNvSpPr>
          <p:nvPr>
            <p:ph idx="1"/>
          </p:nvPr>
        </p:nvSpPr>
        <p:spPr/>
        <p:txBody>
          <a:bodyPr>
            <a:normAutofit/>
          </a:bodyPr>
          <a:lstStyle/>
          <a:p>
            <a:pPr marL="596646" indent="-514350">
              <a:buFont typeface="+mj-lt"/>
              <a:buAutoNum type="arabicPeriod"/>
            </a:pPr>
            <a:r>
              <a:rPr lang="en-IN" sz="2000" dirty="0"/>
              <a:t>ABSTRACT</a:t>
            </a:r>
          </a:p>
          <a:p>
            <a:pPr marL="596646" indent="-514350">
              <a:buFont typeface="+mj-lt"/>
              <a:buAutoNum type="arabicPeriod"/>
            </a:pPr>
            <a:r>
              <a:rPr lang="en-IN" sz="2000" dirty="0"/>
              <a:t>OBJECTIVE </a:t>
            </a:r>
          </a:p>
          <a:p>
            <a:pPr marL="596646" indent="-514350">
              <a:buFont typeface="+mj-lt"/>
              <a:buAutoNum type="arabicPeriod"/>
            </a:pPr>
            <a:r>
              <a:rPr lang="en-IN" sz="2000" dirty="0"/>
              <a:t>FUNCTIONALITY</a:t>
            </a:r>
          </a:p>
          <a:p>
            <a:pPr marL="596646" indent="-514350">
              <a:buFont typeface="+mj-lt"/>
              <a:buAutoNum type="arabicPeriod"/>
            </a:pPr>
            <a:r>
              <a:rPr lang="en-IN" sz="2000" dirty="0"/>
              <a:t>FEATURES</a:t>
            </a:r>
          </a:p>
          <a:p>
            <a:pPr marL="596646" indent="-514350">
              <a:buFont typeface="+mj-lt"/>
              <a:buAutoNum type="arabicPeriod"/>
            </a:pPr>
            <a:r>
              <a:rPr lang="en-IN" sz="2000" dirty="0"/>
              <a:t>EXISTING SYSTEM</a:t>
            </a:r>
          </a:p>
          <a:p>
            <a:pPr marL="596646" indent="-514350">
              <a:buFont typeface="+mj-lt"/>
              <a:buAutoNum type="arabicPeriod"/>
            </a:pPr>
            <a:r>
              <a:rPr lang="en-IN" sz="2000" dirty="0"/>
              <a:t>PROPOSED SYTEM</a:t>
            </a:r>
          </a:p>
          <a:p>
            <a:pPr marL="596646" indent="-514350">
              <a:buFont typeface="+mj-lt"/>
              <a:buAutoNum type="arabicPeriod"/>
            </a:pPr>
            <a:r>
              <a:rPr lang="en-IN" sz="2000" dirty="0"/>
              <a:t>USE-CASE DIAGRAM</a:t>
            </a:r>
          </a:p>
          <a:p>
            <a:pPr marL="596646" indent="-514350">
              <a:buFont typeface="+mj-lt"/>
              <a:buAutoNum type="arabicPeriod"/>
            </a:pPr>
            <a:r>
              <a:rPr lang="en-IN" sz="2000" dirty="0"/>
              <a:t>DATA FLOW DIAGRAM </a:t>
            </a:r>
          </a:p>
          <a:p>
            <a:pPr marL="596646" indent="-514350">
              <a:buFont typeface="+mj-lt"/>
              <a:buAutoNum type="arabicPeriod"/>
            </a:pPr>
            <a:r>
              <a:rPr lang="en-IN" sz="2000" dirty="0"/>
              <a:t>SOFTWARE REQUIREMENT</a:t>
            </a:r>
          </a:p>
          <a:p>
            <a:pPr marL="596646" indent="-514350">
              <a:buFont typeface="+mj-lt"/>
              <a:buAutoNum type="arabicPeriod"/>
            </a:pPr>
            <a:r>
              <a:rPr lang="en-IN" sz="2000" dirty="0"/>
              <a:t>HARDWARE REQUIREMENT</a:t>
            </a:r>
          </a:p>
          <a:p>
            <a:pPr marL="596646" indent="-514350">
              <a:buFont typeface="+mj-lt"/>
              <a:buAutoNum type="arabicPeriod"/>
            </a:pPr>
            <a:r>
              <a:rPr lang="en-IN" sz="2000" dirty="0"/>
              <a:t>ADVANTAGES &amp; DISADVANTAGES</a:t>
            </a:r>
          </a:p>
          <a:p>
            <a:pPr marL="596646" indent="-514350">
              <a:buFont typeface="+mj-lt"/>
              <a:buAutoNum type="arabicPeriod"/>
            </a:pPr>
            <a:r>
              <a:rPr lang="en-IN" sz="2000" dirty="0"/>
              <a:t>REFRENCES</a:t>
            </a:r>
          </a:p>
          <a:p>
            <a:pPr marL="596646" indent="-514350">
              <a:buFont typeface="+mj-lt"/>
              <a:buAutoNum type="arabicPeriod"/>
            </a:pPr>
            <a:endParaRPr lang="en-IN" dirty="0"/>
          </a:p>
        </p:txBody>
      </p:sp>
    </p:spTree>
    <p:extLst>
      <p:ext uri="{BB962C8B-B14F-4D97-AF65-F5344CB8AC3E}">
        <p14:creationId xmlns:p14="http://schemas.microsoft.com/office/powerpoint/2010/main" val="16411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GB" b="1" u="sng" dirty="0"/>
              <a:t>Abstract</a:t>
            </a:r>
            <a:br>
              <a:rPr lang="en-US" dirty="0"/>
            </a:br>
            <a:endParaRPr lang="en-US" dirty="0"/>
          </a:p>
        </p:txBody>
      </p:sp>
      <p:sp>
        <p:nvSpPr>
          <p:cNvPr id="3" name="Content Placeholder 2"/>
          <p:cNvSpPr>
            <a:spLocks noGrp="1"/>
          </p:cNvSpPr>
          <p:nvPr>
            <p:ph idx="1"/>
          </p:nvPr>
        </p:nvSpPr>
        <p:spPr>
          <a:xfrm>
            <a:off x="1435608" y="857232"/>
            <a:ext cx="7498080" cy="5391168"/>
          </a:xfrm>
        </p:spPr>
        <p:txBody>
          <a:bodyPr>
            <a:normAutofit fontScale="70000" lnSpcReduction="20000"/>
          </a:bodyPr>
          <a:lstStyle/>
          <a:p>
            <a:r>
              <a:rPr lang="en-US" dirty="0"/>
              <a:t>We aim to become a pioneer in the car washing industry by completely focusing on customers, our employees, growth, innovation and efficiency. All of these elements will drive us towards success and show us as one company that can perform and give value for money.</a:t>
            </a:r>
          </a:p>
          <a:p>
            <a:r>
              <a:rPr lang="en-US" dirty="0"/>
              <a:t>Car Washing Management System is fully automated with different stages of foaming, washing, drying and brushing. In Car Washing System, we performed all the operations needed to clean the car successfully by using highly expert and experience worker, also developed mimic of the whole system and works and checked the overall process step by step by visualization. </a:t>
            </a:r>
            <a:r>
              <a:rPr lang="en-US" dirty="0" err="1"/>
              <a:t>Authorised</a:t>
            </a:r>
            <a:r>
              <a:rPr lang="en-US" dirty="0"/>
              <a:t> person maintains the car washing details in papers, which is a tedious task if any updating or changes need to be done.</a:t>
            </a:r>
          </a:p>
          <a:p>
            <a:pPr lvl="0">
              <a:buFont typeface="Wingdings" pitchFamily="2" charset="2"/>
              <a:buChar char="Ø"/>
            </a:pPr>
            <a:r>
              <a:rPr lang="en-US" dirty="0"/>
              <a:t>Details are stored in Papers.</a:t>
            </a:r>
          </a:p>
          <a:p>
            <a:pPr lvl="0">
              <a:buFont typeface="Wingdings" pitchFamily="2" charset="2"/>
              <a:buChar char="Ø"/>
            </a:pPr>
            <a:r>
              <a:rPr lang="en-US" dirty="0"/>
              <a:t>Maintenance is a huge problem.</a:t>
            </a:r>
          </a:p>
          <a:p>
            <a:pPr lvl="0">
              <a:buFont typeface="Wingdings" pitchFamily="2" charset="2"/>
              <a:buChar char="Ø"/>
            </a:pPr>
            <a:r>
              <a:rPr lang="en-US" dirty="0" err="1"/>
              <a:t>Updation</a:t>
            </a:r>
            <a:r>
              <a:rPr lang="en-US" dirty="0"/>
              <a:t>, changes in details is a tedious task.</a:t>
            </a:r>
          </a:p>
          <a:p>
            <a:pPr lvl="0">
              <a:buFont typeface="Wingdings" pitchFamily="2" charset="2"/>
              <a:buChar char="Ø"/>
            </a:pPr>
            <a:r>
              <a:rPr lang="en-US" dirty="0"/>
              <a:t>Performance is not achieved up to the requirements.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642942"/>
          </a:xfrm>
        </p:spPr>
        <p:txBody>
          <a:bodyPr>
            <a:normAutofit fontScale="90000"/>
          </a:bodyPr>
          <a:lstStyle/>
          <a:p>
            <a:pPr algn="ctr"/>
            <a:br>
              <a:rPr lang="en-US" b="1" u="sng" dirty="0"/>
            </a:br>
            <a:r>
              <a:rPr lang="en-US" b="1" u="sng" dirty="0"/>
              <a:t>Objective</a:t>
            </a:r>
            <a:br>
              <a:rPr lang="en-US" dirty="0"/>
            </a:br>
            <a:endParaRPr lang="en-US" dirty="0"/>
          </a:p>
        </p:txBody>
      </p:sp>
      <p:sp>
        <p:nvSpPr>
          <p:cNvPr id="3" name="Content Placeholder 2"/>
          <p:cNvSpPr>
            <a:spLocks noGrp="1"/>
          </p:cNvSpPr>
          <p:nvPr>
            <p:ph idx="1"/>
          </p:nvPr>
        </p:nvSpPr>
        <p:spPr>
          <a:xfrm>
            <a:off x="1435608" y="1142984"/>
            <a:ext cx="7498080" cy="5105416"/>
          </a:xfrm>
        </p:spPr>
        <p:txBody>
          <a:bodyPr>
            <a:normAutofit fontScale="92500"/>
          </a:bodyPr>
          <a:lstStyle/>
          <a:p>
            <a:r>
              <a:rPr lang="en-US" sz="2000" dirty="0"/>
              <a:t>We aim to become a pioneer in the car washing industry by completely focusing on customers, our employees, growth, innovation and efficiency. All of these elements will drive us towards success and show us as one company that can perform and give value for money. This Service will make A manager to think of whether the transportation is expensive and maintaining quality or not.</a:t>
            </a:r>
          </a:p>
          <a:p>
            <a:r>
              <a:rPr lang="en-US" sz="2000" dirty="0"/>
              <a:t>In Car Washing Management System, we performed all the operations needed to clean the car successfully by using highly expert and experience worker, also developed mimic of the whole system, works and checked the overall process step by step by visualization.</a:t>
            </a:r>
          </a:p>
          <a:p>
            <a:r>
              <a:rPr lang="en-US" sz="2000" dirty="0"/>
              <a:t>. In this project, we use PHP and </a:t>
            </a:r>
            <a:r>
              <a:rPr lang="en-US" sz="2000" dirty="0" err="1"/>
              <a:t>MySQL</a:t>
            </a:r>
            <a:r>
              <a:rPr lang="en-US" sz="2000" dirty="0"/>
              <a:t> database. It has two modules.</a:t>
            </a:r>
          </a:p>
          <a:p>
            <a:pPr>
              <a:buNone/>
            </a:pPr>
            <a:endParaRPr lang="en-US" sz="2000" dirty="0"/>
          </a:p>
          <a:p>
            <a:pPr>
              <a:buFont typeface="Wingdings" pitchFamily="2" charset="2"/>
              <a:buChar char="q"/>
            </a:pPr>
            <a:r>
              <a:rPr lang="en-IN" sz="2000" dirty="0"/>
              <a:t> Admin</a:t>
            </a:r>
          </a:p>
          <a:p>
            <a:pPr>
              <a:buFont typeface="Wingdings" pitchFamily="2" charset="2"/>
              <a:buChar char="q"/>
            </a:pPr>
            <a:r>
              <a:rPr lang="en-IN" sz="2000" dirty="0"/>
              <a:t>User</a:t>
            </a:r>
          </a:p>
          <a:p>
            <a:pPr>
              <a:buFont typeface="Wingdings" pitchFamily="2" charset="2"/>
              <a:buChar char="q"/>
            </a:pPr>
            <a:endParaRPr lang="en-IN" sz="2000" dirty="0"/>
          </a:p>
          <a:p>
            <a:endParaRPr lang="en-US" sz="1800" dirty="0"/>
          </a:p>
          <a:p>
            <a:pPr>
              <a:buNone/>
            </a:pPr>
            <a:endParaRPr lang="en-US" sz="1800"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rmAutofit fontScale="90000"/>
          </a:bodyPr>
          <a:lstStyle/>
          <a:p>
            <a:pPr algn="ctr"/>
            <a:r>
              <a:rPr lang="en-US" sz="3200" b="1" u="sng" dirty="0"/>
              <a:t>Functionality</a:t>
            </a:r>
            <a:br>
              <a:rPr lang="en-US" dirty="0"/>
            </a:br>
            <a:endParaRPr lang="en-US" dirty="0"/>
          </a:p>
        </p:txBody>
      </p:sp>
      <p:sp>
        <p:nvSpPr>
          <p:cNvPr id="3" name="Content Placeholder 2"/>
          <p:cNvSpPr>
            <a:spLocks noGrp="1"/>
          </p:cNvSpPr>
          <p:nvPr>
            <p:ph idx="1"/>
          </p:nvPr>
        </p:nvSpPr>
        <p:spPr>
          <a:xfrm>
            <a:off x="1435608" y="857232"/>
            <a:ext cx="7498080" cy="5391168"/>
          </a:xfrm>
        </p:spPr>
        <p:txBody>
          <a:bodyPr>
            <a:normAutofit fontScale="92500" lnSpcReduction="10000"/>
          </a:bodyPr>
          <a:lstStyle/>
          <a:p>
            <a:r>
              <a:rPr lang="en-US" sz="2200" dirty="0"/>
              <a:t>Secure admin login system</a:t>
            </a:r>
            <a:endParaRPr lang="en-US" sz="1200" dirty="0"/>
          </a:p>
          <a:p>
            <a:pPr lvl="0"/>
            <a:r>
              <a:rPr lang="en-US" sz="2400" b="1" dirty="0"/>
              <a:t>Dashboard:</a:t>
            </a:r>
            <a:r>
              <a:rPr lang="en-US" sz="2400" dirty="0"/>
              <a:t> In this section, admin can see two wheeler and four wheeler vehicle detail in brief.</a:t>
            </a:r>
          </a:p>
          <a:p>
            <a:pPr lvl="0"/>
            <a:r>
              <a:rPr lang="en-US" sz="2400" b="1" dirty="0"/>
              <a:t>Washing Points:</a:t>
            </a:r>
            <a:r>
              <a:rPr lang="en-US" sz="2400" dirty="0"/>
              <a:t> In this section, admin can manage washing location (Add/Update).</a:t>
            </a:r>
          </a:p>
          <a:p>
            <a:pPr lvl="0"/>
            <a:r>
              <a:rPr lang="en-US" sz="2400" b="1" dirty="0"/>
              <a:t>Add Car Washing Booking:</a:t>
            </a:r>
            <a:r>
              <a:rPr lang="en-US" sz="2400" dirty="0"/>
              <a:t> In this section, admin add car washing booking on his/her end.</a:t>
            </a:r>
          </a:p>
          <a:p>
            <a:pPr lvl="0"/>
            <a:r>
              <a:rPr lang="en-US" sz="2400" b="1" dirty="0"/>
              <a:t>Car Washing Booking: </a:t>
            </a:r>
            <a:r>
              <a:rPr lang="en-US" sz="2400" dirty="0"/>
              <a:t>In this section, admin can view booking details of car washing which is booked by users.</a:t>
            </a:r>
          </a:p>
          <a:p>
            <a:pPr lvl="0"/>
            <a:r>
              <a:rPr lang="en-US" sz="2400" b="1" dirty="0"/>
              <a:t>Manage Enquiries:</a:t>
            </a:r>
            <a:r>
              <a:rPr lang="en-US" sz="2400" dirty="0"/>
              <a:t> In this section, admin can read the enquiries of users.</a:t>
            </a:r>
          </a:p>
          <a:p>
            <a:pPr lvl="0"/>
            <a:r>
              <a:rPr lang="en-US" sz="2400" b="1" dirty="0"/>
              <a:t>Pages: </a:t>
            </a:r>
            <a:r>
              <a:rPr lang="en-US" sz="2400" dirty="0"/>
              <a:t>In this section, the admin can manage about us and contact us pages.</a:t>
            </a:r>
          </a:p>
          <a:p>
            <a:r>
              <a:rPr lang="en-US" sz="2400" b="1" dirty="0"/>
              <a:t>Admin can also change the password of his/her account.</a:t>
            </a:r>
            <a:endParaRPr lang="en-US" sz="2400"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14290"/>
            <a:ext cx="7498080" cy="1285884"/>
          </a:xfrm>
        </p:spPr>
        <p:txBody>
          <a:bodyPr>
            <a:normAutofit fontScale="90000"/>
          </a:bodyPr>
          <a:lstStyle/>
          <a:p>
            <a:pPr algn="ctr"/>
            <a:r>
              <a:rPr lang="en-US" b="1" u="sng" dirty="0"/>
              <a:t>Features</a:t>
            </a:r>
            <a:br>
              <a:rPr lang="en-US" dirty="0"/>
            </a:br>
            <a:endParaRPr lang="en-US" dirty="0"/>
          </a:p>
        </p:txBody>
      </p:sp>
      <p:sp>
        <p:nvSpPr>
          <p:cNvPr id="3" name="Content Placeholder 2"/>
          <p:cNvSpPr>
            <a:spLocks noGrp="1"/>
          </p:cNvSpPr>
          <p:nvPr>
            <p:ph idx="1"/>
          </p:nvPr>
        </p:nvSpPr>
        <p:spPr>
          <a:xfrm>
            <a:off x="1071538" y="928670"/>
            <a:ext cx="7862150" cy="5786478"/>
          </a:xfrm>
        </p:spPr>
        <p:txBody>
          <a:bodyPr>
            <a:normAutofit/>
          </a:bodyPr>
          <a:lstStyle/>
          <a:p>
            <a:pPr>
              <a:buFont typeface="Wingdings" pitchFamily="2" charset="2"/>
              <a:buChar char="q"/>
            </a:pPr>
            <a:endParaRPr lang="en-US" sz="1800" b="1" dirty="0"/>
          </a:p>
          <a:p>
            <a:pPr>
              <a:buNone/>
            </a:pPr>
            <a:r>
              <a:rPr lang="en-US" sz="1800" b="1" dirty="0"/>
              <a:t>Users</a:t>
            </a:r>
            <a:endParaRPr lang="en-US" sz="1800" dirty="0"/>
          </a:p>
          <a:p>
            <a:pPr lvl="0"/>
            <a:r>
              <a:rPr lang="en-US" sz="1800" b="1" dirty="0"/>
              <a:t>Home Page:</a:t>
            </a:r>
            <a:r>
              <a:rPr lang="en-US" sz="1800" dirty="0"/>
              <a:t> Users can see the listed vehicles on the home page.</a:t>
            </a:r>
          </a:p>
          <a:p>
            <a:pPr lvl="0"/>
            <a:r>
              <a:rPr lang="en-US" sz="1800" b="1" dirty="0"/>
              <a:t>About Us:</a:t>
            </a:r>
            <a:r>
              <a:rPr lang="en-US" sz="1800" dirty="0"/>
              <a:t> Users can view about us page.</a:t>
            </a:r>
          </a:p>
          <a:p>
            <a:pPr lvl="0"/>
            <a:r>
              <a:rPr lang="en-US" sz="1800" b="1" dirty="0"/>
              <a:t>Washing plans</a:t>
            </a:r>
            <a:r>
              <a:rPr lang="en-US" sz="1800" dirty="0"/>
              <a:t>: User can view car washing plans and book that plans.</a:t>
            </a:r>
          </a:p>
          <a:p>
            <a:pPr lvl="0"/>
            <a:r>
              <a:rPr lang="en-US" sz="1800" b="1" dirty="0"/>
              <a:t>Washing points</a:t>
            </a:r>
            <a:r>
              <a:rPr lang="en-US" sz="1800" dirty="0"/>
              <a:t>: User can view car washing location.</a:t>
            </a:r>
          </a:p>
          <a:p>
            <a:pPr lvl="0"/>
            <a:r>
              <a:rPr lang="en-US" sz="1800" b="1" dirty="0"/>
              <a:t>Contact us:</a:t>
            </a:r>
            <a:r>
              <a:rPr lang="en-US" sz="1800" dirty="0"/>
              <a:t> Users can view the contact us page and do enquiry.</a:t>
            </a:r>
          </a:p>
          <a:p>
            <a:pPr lvl="0">
              <a:buNone/>
            </a:pPr>
            <a:endParaRPr lang="en-US" sz="1800" dirty="0"/>
          </a:p>
          <a:p>
            <a:pPr lvl="0">
              <a:buNone/>
            </a:pPr>
            <a:endParaRPr lang="en-US" sz="1800" dirty="0"/>
          </a:p>
          <a:p>
            <a:pPr>
              <a:buNone/>
            </a:pPr>
            <a:endParaRPr lang="en-US" sz="2000"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65-15CA-8F7D-A874-3A69A370F290}"/>
              </a:ext>
            </a:extLst>
          </p:cNvPr>
          <p:cNvSpPr>
            <a:spLocks noGrp="1"/>
          </p:cNvSpPr>
          <p:nvPr>
            <p:ph type="title"/>
          </p:nvPr>
        </p:nvSpPr>
        <p:spPr/>
        <p:txBody>
          <a:bodyPr/>
          <a:lstStyle/>
          <a:p>
            <a:pPr algn="ctr"/>
            <a:r>
              <a:rPr lang="en-IN" dirty="0"/>
              <a:t>Existing System</a:t>
            </a:r>
          </a:p>
        </p:txBody>
      </p:sp>
      <p:sp>
        <p:nvSpPr>
          <p:cNvPr id="3" name="Content Placeholder 2">
            <a:extLst>
              <a:ext uri="{FF2B5EF4-FFF2-40B4-BE49-F238E27FC236}">
                <a16:creationId xmlns:a16="http://schemas.microsoft.com/office/drawing/2014/main" id="{78DD98D2-7EC1-C2C9-380D-57E7D1E8D139}"/>
              </a:ext>
            </a:extLst>
          </p:cNvPr>
          <p:cNvSpPr>
            <a:spLocks noGrp="1"/>
          </p:cNvSpPr>
          <p:nvPr>
            <p:ph idx="1"/>
          </p:nvPr>
        </p:nvSpPr>
        <p:spPr/>
        <p:txBody>
          <a:bodyPr>
            <a:normAutofit lnSpcReduction="10000"/>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 Washing Management System is fully automated with different stages of foaming, washing, drying and brushing. In Car Washing System, we performed all the operations needed to clean the car successfully by using highly expert and experience worker, also developed mimic of the whole system and works and checked the overall process step by step by visualization. Authorized person maintains the car washing details in papers, which is a tedious task if any updating or changes need to be done.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Details are stored in Papers.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Maintenance is a huge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Updation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changes in details is a tedious task.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Performance is not achieved up to the requirements.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812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27B0-996B-0B50-B7D2-35FE51984AED}"/>
              </a:ext>
            </a:extLst>
          </p:cNvPr>
          <p:cNvSpPr>
            <a:spLocks noGrp="1"/>
          </p:cNvSpPr>
          <p:nvPr>
            <p:ph type="title"/>
          </p:nvPr>
        </p:nvSpPr>
        <p:spPr/>
        <p:txBody>
          <a:bodyPr/>
          <a:lstStyle/>
          <a:p>
            <a:pPr algn="ctr"/>
            <a:r>
              <a:rPr lang="en-IN" dirty="0"/>
              <a:t>Proposed System</a:t>
            </a:r>
          </a:p>
        </p:txBody>
      </p:sp>
      <p:sp>
        <p:nvSpPr>
          <p:cNvPr id="3" name="Content Placeholder 2">
            <a:extLst>
              <a:ext uri="{FF2B5EF4-FFF2-40B4-BE49-F238E27FC236}">
                <a16:creationId xmlns:a16="http://schemas.microsoft.com/office/drawing/2014/main" id="{19B9F541-210E-FC32-F909-5855A82EE48B}"/>
              </a:ext>
            </a:extLst>
          </p:cNvPr>
          <p:cNvSpPr>
            <a:spLocks noGrp="1"/>
          </p:cNvSpPr>
          <p:nvPr>
            <p:ph idx="1"/>
          </p:nvPr>
        </p:nvSpPr>
        <p:spPr/>
        <p:txBody>
          <a:bodyPr>
            <a:normAutofit fontScale="85000" lnSpcReduction="10000"/>
          </a:bodyPr>
          <a:lstStyle/>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Previous System, Details are Stored Manually in papers, to share the details between employees was a financial drawback. Updating in the details is a tedious task.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But a new system was proposed to overcome the above drawbacks.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Functionalities and advantages of proposed system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is Centralized which has overcome the Sharing problem in previous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data is Maintained electronically, it’s easy for a person to update the details, which has overcome the tedious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updation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previous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Maintenance is easy and performance is good.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Mainly the system has automated the Transportation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6218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1741</TotalTime>
  <Words>1141</Words>
  <Application>Microsoft Office PowerPoint</Application>
  <PresentationFormat>On-screen Show (4:3)</PresentationFormat>
  <Paragraphs>150</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Calibri</vt:lpstr>
      <vt:lpstr>Gill Sans MT</vt:lpstr>
      <vt:lpstr>Roboto</vt:lpstr>
      <vt:lpstr>Times New Roman</vt:lpstr>
      <vt:lpstr>Verdana</vt:lpstr>
      <vt:lpstr>Wingdings</vt:lpstr>
      <vt:lpstr>Wingdings 2</vt:lpstr>
      <vt:lpstr>Solstice</vt:lpstr>
      <vt:lpstr>Car Washing Management System   </vt:lpstr>
      <vt:lpstr>SHRI JAYKUMAR RAVAL INSTITUTE OF TECHNOLOGY,   DONDAICHA.</vt:lpstr>
      <vt:lpstr>INDEX</vt:lpstr>
      <vt:lpstr>Abstract </vt:lpstr>
      <vt:lpstr> Objective </vt:lpstr>
      <vt:lpstr>Functionality </vt:lpstr>
      <vt:lpstr>Features </vt:lpstr>
      <vt:lpstr>Existing System</vt:lpstr>
      <vt:lpstr>Proposed System</vt:lpstr>
      <vt:lpstr>Use Case Diagram</vt:lpstr>
      <vt:lpstr>Continue.......</vt:lpstr>
      <vt:lpstr>Data Flow Diagram</vt:lpstr>
      <vt:lpstr>Requirement Specification </vt:lpstr>
      <vt:lpstr>Continue.....</vt:lpstr>
      <vt:lpstr>Advantages &amp; Disadvantages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Anan Patil</cp:lastModifiedBy>
  <cp:revision>32</cp:revision>
  <dcterms:created xsi:type="dcterms:W3CDTF">2021-11-06T13:13:02Z</dcterms:created>
  <dcterms:modified xsi:type="dcterms:W3CDTF">2022-11-17T06:38:31Z</dcterms:modified>
</cp:coreProperties>
</file>