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9144000" cy="6858000"/>
  <p:defaultTextStyle>
    <a:defPPr>
      <a:defRPr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8" d="100"/>
          <a:sy n="78" d="100"/>
        </p:scale>
        <p:origin x="-1536" y="-84"/>
      </p:cViewPr>
      <p:guideLst>
        <p:guide pos="2880" orient="horz"/>
        <p:guide pos="2160"/>
      </p:guideLst>
    </p:cSldViewPr>
  </p:slide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>
              <a:defRPr sz="1800" b="1" i="1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19050">
              <a:lnSpc>
                <a:spcPts val="2065"/>
              </a:lnSpc>
              <a:defRPr/>
            </a:pPr>
            <a:r>
              <a:rPr/>
              <a:t>Department</a:t>
            </a:r>
            <a:r>
              <a:rPr spc="-80"/>
              <a:t> </a:t>
            </a:r>
            <a:r>
              <a:rPr/>
              <a:t>of</a:t>
            </a:r>
            <a:r>
              <a:rPr spc="-15"/>
              <a:t> </a:t>
            </a:r>
            <a:r>
              <a:rPr/>
              <a:t>Information</a:t>
            </a:r>
            <a:r>
              <a:rPr spc="20"/>
              <a:t> </a:t>
            </a:r>
            <a:r>
              <a:rPr/>
              <a:t>Technology,</a:t>
            </a:r>
            <a:r>
              <a:rPr spc="-15"/>
              <a:t> </a:t>
            </a:r>
            <a:r>
              <a:rPr/>
              <a:t>Loni</a:t>
            </a:r>
            <a:r>
              <a:rPr spc="-65"/>
              <a:t> </a:t>
            </a:r>
            <a:r>
              <a:rPr spc="-10"/>
              <a:t>Kalbhor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5367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50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75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>
              <a:defRPr sz="1800" b="1" i="1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19050">
              <a:lnSpc>
                <a:spcPts val="2065"/>
              </a:lnSpc>
              <a:defRPr/>
            </a:pPr>
            <a:r>
              <a:rPr/>
              <a:t>Department</a:t>
            </a:r>
            <a:r>
              <a:rPr spc="-80"/>
              <a:t> </a:t>
            </a:r>
            <a:r>
              <a:rPr/>
              <a:t>of</a:t>
            </a:r>
            <a:r>
              <a:rPr spc="-15"/>
              <a:t> </a:t>
            </a:r>
            <a:r>
              <a:rPr/>
              <a:t>Information</a:t>
            </a:r>
            <a:r>
              <a:rPr spc="20"/>
              <a:t> </a:t>
            </a:r>
            <a:r>
              <a:rPr/>
              <a:t>Technology,</a:t>
            </a:r>
            <a:r>
              <a:rPr spc="-15"/>
              <a:t> </a:t>
            </a:r>
            <a:r>
              <a:rPr/>
              <a:t>Loni</a:t>
            </a:r>
            <a:r>
              <a:rPr spc="-65"/>
              <a:t> </a:t>
            </a:r>
            <a:r>
              <a:rPr spc="-10"/>
              <a:t>Kalbhor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5367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50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75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>
              <a:defRPr sz="1800" b="1" i="1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19050">
              <a:lnSpc>
                <a:spcPts val="2065"/>
              </a:lnSpc>
              <a:defRPr/>
            </a:pPr>
            <a:r>
              <a:rPr/>
              <a:t>Department</a:t>
            </a:r>
            <a:r>
              <a:rPr spc="-80"/>
              <a:t> </a:t>
            </a:r>
            <a:r>
              <a:rPr/>
              <a:t>of</a:t>
            </a:r>
            <a:r>
              <a:rPr spc="-15"/>
              <a:t> </a:t>
            </a:r>
            <a:r>
              <a:rPr/>
              <a:t>Information</a:t>
            </a:r>
            <a:r>
              <a:rPr spc="20"/>
              <a:t> </a:t>
            </a:r>
            <a:r>
              <a:rPr/>
              <a:t>Technology,</a:t>
            </a:r>
            <a:r>
              <a:rPr spc="-15"/>
              <a:t> </a:t>
            </a:r>
            <a:r>
              <a:rPr/>
              <a:t>Loni</a:t>
            </a:r>
            <a:r>
              <a:rPr spc="-65"/>
              <a:t> </a:t>
            </a:r>
            <a:r>
              <a:rPr spc="-10"/>
              <a:t>Kalbhor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5367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50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75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>
              <a:defRPr sz="1800" b="1" i="1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19050">
              <a:lnSpc>
                <a:spcPts val="2065"/>
              </a:lnSpc>
              <a:defRPr/>
            </a:pPr>
            <a:r>
              <a:rPr/>
              <a:t>Department</a:t>
            </a:r>
            <a:r>
              <a:rPr spc="-80"/>
              <a:t> </a:t>
            </a:r>
            <a:r>
              <a:rPr/>
              <a:t>of</a:t>
            </a:r>
            <a:r>
              <a:rPr spc="-15"/>
              <a:t> </a:t>
            </a:r>
            <a:r>
              <a:rPr/>
              <a:t>Information</a:t>
            </a:r>
            <a:r>
              <a:rPr spc="20"/>
              <a:t> </a:t>
            </a:r>
            <a:r>
              <a:rPr/>
              <a:t>Technology,</a:t>
            </a:r>
            <a:r>
              <a:rPr spc="-15"/>
              <a:t> </a:t>
            </a:r>
            <a:r>
              <a:rPr/>
              <a:t>Loni</a:t>
            </a:r>
            <a:r>
              <a:rPr spc="-65"/>
              <a:t> </a:t>
            </a:r>
            <a:r>
              <a:rPr spc="-10"/>
              <a:t>Kalbhor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5367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50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>
              <a:defRPr sz="1800" b="1" i="1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19050">
              <a:lnSpc>
                <a:spcPts val="2065"/>
              </a:lnSpc>
              <a:defRPr/>
            </a:pPr>
            <a:r>
              <a:rPr/>
              <a:t>Department</a:t>
            </a:r>
            <a:r>
              <a:rPr spc="-80"/>
              <a:t> </a:t>
            </a:r>
            <a:r>
              <a:rPr/>
              <a:t>of</a:t>
            </a:r>
            <a:r>
              <a:rPr spc="-15"/>
              <a:t> </a:t>
            </a:r>
            <a:r>
              <a:rPr/>
              <a:t>Information</a:t>
            </a:r>
            <a:r>
              <a:rPr spc="20"/>
              <a:t> </a:t>
            </a:r>
            <a:r>
              <a:rPr/>
              <a:t>Technology,</a:t>
            </a:r>
            <a:r>
              <a:rPr spc="-15"/>
              <a:t> </a:t>
            </a:r>
            <a:r>
              <a:rPr/>
              <a:t>Loni</a:t>
            </a:r>
            <a:r>
              <a:rPr spc="-65"/>
              <a:t> </a:t>
            </a:r>
            <a:r>
              <a:rPr spc="-10"/>
              <a:t>Kalbhor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5367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50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/>
          <a:stretch/>
        </p:blipFill>
        <p:spPr bwMode="auto">
          <a:xfrm>
            <a:off x="0" y="5819774"/>
            <a:ext cx="1066799" cy="103822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 bwMode="auto">
          <a:xfrm>
            <a:off x="0" y="5638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 fill="norm" stroke="1" extrusionOk="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6C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bg object 18"/>
          <p:cNvSpPr/>
          <p:nvPr/>
        </p:nvSpPr>
        <p:spPr bwMode="auto">
          <a:xfrm>
            <a:off x="4763" y="5643562"/>
            <a:ext cx="9139555" cy="152400"/>
          </a:xfrm>
          <a:custGeom>
            <a:avLst/>
            <a:gdLst/>
            <a:ahLst/>
            <a:cxnLst/>
            <a:rect l="l" t="t" r="r" b="b"/>
            <a:pathLst>
              <a:path w="9139555" h="152400" fill="norm" stroke="1" extrusionOk="0">
                <a:moveTo>
                  <a:pt x="0" y="152400"/>
                </a:moveTo>
                <a:lnTo>
                  <a:pt x="9139236" y="152400"/>
                </a:lnTo>
              </a:path>
              <a:path w="9139555" h="152400" fill="norm" stroke="1" extrusionOk="0">
                <a:moveTo>
                  <a:pt x="9139236" y="0"/>
                </a:moveTo>
                <a:lnTo>
                  <a:pt x="0" y="0"/>
                </a:lnTo>
                <a:lnTo>
                  <a:pt x="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/>
          <a:stretch/>
        </p:blipFill>
        <p:spPr bwMode="auto">
          <a:xfrm>
            <a:off x="0" y="5810250"/>
            <a:ext cx="1000124" cy="10191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96252" y="282257"/>
            <a:ext cx="6529705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651191" y="1058862"/>
            <a:ext cx="755523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2493391" y="6127911"/>
            <a:ext cx="5418455" cy="347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19050">
              <a:lnSpc>
                <a:spcPts val="2065"/>
              </a:lnSpc>
              <a:defRPr/>
            </a:pPr>
            <a:r>
              <a:rPr/>
              <a:t>Department</a:t>
            </a:r>
            <a:r>
              <a:rPr spc="-80"/>
              <a:t> </a:t>
            </a:r>
            <a:r>
              <a:rPr/>
              <a:t>of</a:t>
            </a:r>
            <a:r>
              <a:rPr spc="-15"/>
              <a:t> </a:t>
            </a:r>
            <a:r>
              <a:rPr/>
              <a:t>Information</a:t>
            </a:r>
            <a:r>
              <a:rPr spc="20"/>
              <a:t> </a:t>
            </a:r>
            <a:r>
              <a:rPr/>
              <a:t>Technology,</a:t>
            </a:r>
            <a:r>
              <a:rPr spc="-15"/>
              <a:t> </a:t>
            </a:r>
            <a:r>
              <a:rPr/>
              <a:t>Loni</a:t>
            </a:r>
            <a:r>
              <a:rPr spc="-65"/>
              <a:t> </a:t>
            </a:r>
            <a:r>
              <a:rPr spc="-10"/>
              <a:t>Kalbhor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424544" y="6366033"/>
            <a:ext cx="321056" cy="3054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5367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50"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2459354" y="5941695"/>
            <a:ext cx="5151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i="1">
                <a:solidFill>
                  <a:srgbClr val="C00000"/>
                </a:solidFill>
                <a:latin typeface="Times New Roman"/>
                <a:cs typeface="Times New Roman"/>
              </a:rPr>
              <a:t>Department</a:t>
            </a:r>
            <a:r>
              <a:rPr sz="1800" b="1" i="1" spc="-8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i="1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1800" b="1" i="1" spc="-1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i="1">
                <a:solidFill>
                  <a:srgbClr val="C00000"/>
                </a:solidFill>
                <a:latin typeface="Times New Roman"/>
                <a:cs typeface="Times New Roman"/>
              </a:rPr>
              <a:t>Information</a:t>
            </a:r>
            <a:r>
              <a:rPr sz="1800" b="1" i="1" spc="2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i="1">
                <a:solidFill>
                  <a:srgbClr val="C00000"/>
                </a:solidFill>
                <a:latin typeface="Times New Roman"/>
                <a:cs typeface="Times New Roman"/>
              </a:rPr>
              <a:t>Technology,</a:t>
            </a:r>
            <a:r>
              <a:rPr sz="1800" b="1" i="1" spc="-1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i="1">
                <a:solidFill>
                  <a:srgbClr val="C00000"/>
                </a:solidFill>
                <a:latin typeface="Times New Roman"/>
                <a:cs typeface="Times New Roman"/>
              </a:rPr>
              <a:t>Loni</a:t>
            </a:r>
            <a:r>
              <a:rPr sz="1800" b="1" i="1" spc="-6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>
                <a:solidFill>
                  <a:srgbClr val="C00000"/>
                </a:solidFill>
                <a:latin typeface="Times New Roman"/>
                <a:cs typeface="Times New Roman"/>
              </a:rPr>
              <a:t>Kalbhor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1188719" y="1922780"/>
            <a:ext cx="6781548" cy="2299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defRPr/>
            </a:pPr>
            <a:r>
              <a:rPr sz="3600" b="1">
                <a:solidFill>
                  <a:srgbClr val="073762"/>
                </a:solidFill>
                <a:latin typeface="Times New Roman"/>
                <a:cs typeface="Times New Roman"/>
              </a:rPr>
              <a:t>"Queue</a:t>
            </a:r>
            <a:r>
              <a:rPr sz="3600" b="1" spc="-45">
                <a:solidFill>
                  <a:srgbClr val="073762"/>
                </a:solidFill>
                <a:latin typeface="Times New Roman"/>
                <a:cs typeface="Times New Roman"/>
              </a:rPr>
              <a:t> </a:t>
            </a:r>
            <a:r>
              <a:rPr sz="3600" b="1">
                <a:solidFill>
                  <a:srgbClr val="073762"/>
                </a:solidFill>
                <a:latin typeface="Times New Roman"/>
                <a:cs typeface="Times New Roman"/>
              </a:rPr>
              <a:t>Management</a:t>
            </a:r>
            <a:r>
              <a:rPr sz="3600" b="1" spc="-10">
                <a:solidFill>
                  <a:srgbClr val="073762"/>
                </a:solidFill>
                <a:latin typeface="Times New Roman"/>
                <a:cs typeface="Times New Roman"/>
              </a:rPr>
              <a:t> </a:t>
            </a:r>
            <a:r>
              <a:rPr sz="3600" b="1" spc="-10">
                <a:solidFill>
                  <a:srgbClr val="073762"/>
                </a:solidFill>
                <a:latin typeface="Times New Roman"/>
                <a:cs typeface="Times New Roman"/>
              </a:rPr>
              <a:t>For Clinic”</a:t>
            </a:r>
            <a:endParaRPr sz="3600">
              <a:latin typeface="Times New Roman"/>
              <a:cs typeface="Times New Roman"/>
            </a:endParaRPr>
          </a:p>
          <a:p>
            <a:pPr marL="1393825" marR="1383665" indent="1270" algn="ctr">
              <a:lnSpc>
                <a:spcPct val="100800"/>
              </a:lnSpc>
              <a:spcBef>
                <a:spcPts val="2675"/>
              </a:spcBef>
              <a:defRPr/>
            </a:pPr>
            <a:r>
              <a:rPr sz="1800" b="1" spc="-10">
                <a:latin typeface="Times New Roman"/>
                <a:cs typeface="Times New Roman"/>
              </a:rPr>
              <a:t> ADT23SOCB1509:-</a:t>
            </a:r>
            <a:r>
              <a:rPr sz="1800" b="1">
                <a:latin typeface="Times New Roman"/>
                <a:cs typeface="Times New Roman"/>
              </a:rPr>
              <a:t>Anurag</a:t>
            </a:r>
            <a:r>
              <a:rPr sz="1800" b="1" spc="90">
                <a:latin typeface="Times New Roman"/>
                <a:cs typeface="Times New Roman"/>
              </a:rPr>
              <a:t> </a:t>
            </a:r>
            <a:r>
              <a:rPr sz="1800" b="1" spc="-10">
                <a:latin typeface="Times New Roman"/>
                <a:cs typeface="Times New Roman"/>
              </a:rPr>
              <a:t>Bodkhe 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defRPr/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800" b="1">
                <a:latin typeface="Times New Roman"/>
                <a:cs typeface="Times New Roman"/>
              </a:rPr>
              <a:t>Guided</a:t>
            </a:r>
            <a:r>
              <a:rPr sz="1800" b="1" spc="-40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by</a:t>
            </a:r>
            <a:r>
              <a:rPr sz="1800" b="1" spc="-5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Swati</a:t>
            </a:r>
            <a:r>
              <a:rPr sz="1800" b="1" spc="15">
                <a:latin typeface="Times New Roman"/>
                <a:cs typeface="Times New Roman"/>
              </a:rPr>
              <a:t> </a:t>
            </a:r>
            <a:r>
              <a:rPr sz="1800" b="1" spc="-20">
                <a:latin typeface="Times New Roman"/>
                <a:cs typeface="Times New Roman"/>
              </a:rPr>
              <a:t>Singh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defRPr/>
            </a:pPr>
            <a:endParaRPr sz="1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defRPr/>
            </a:pPr>
            <a:r>
              <a:rPr sz="1800" b="1">
                <a:latin typeface="Times New Roman"/>
                <a:cs typeface="Times New Roman"/>
              </a:rPr>
              <a:t>Prof.</a:t>
            </a:r>
            <a:r>
              <a:rPr sz="1800" b="1" spc="-25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Dr.</a:t>
            </a:r>
            <a:r>
              <a:rPr sz="1800" b="1" spc="-10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(HOD,</a:t>
            </a:r>
            <a:r>
              <a:rPr sz="1800" b="1" spc="450">
                <a:latin typeface="Times New Roman"/>
                <a:cs typeface="Times New Roman"/>
              </a:rPr>
              <a:t> </a:t>
            </a:r>
            <a:r>
              <a:rPr sz="1800" b="1">
                <a:latin typeface="Arial"/>
                <a:cs typeface="Arial"/>
              </a:rPr>
              <a:t>Prashat</a:t>
            </a:r>
            <a:r>
              <a:rPr sz="1800" b="1" spc="-1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Doetre</a:t>
            </a:r>
            <a:r>
              <a:rPr sz="1800" b="1" spc="-80">
                <a:latin typeface="Arial"/>
                <a:cs typeface="Arial"/>
              </a:rPr>
              <a:t> </a:t>
            </a:r>
            <a:r>
              <a:rPr sz="1800" b="1" spc="-5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 bwMode="auto">
          <a:xfrm>
            <a:off x="3467353" y="570230"/>
            <a:ext cx="2218690" cy="100456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462915">
              <a:lnSpc>
                <a:spcPts val="3829"/>
              </a:lnSpc>
              <a:spcBef>
                <a:spcPts val="245"/>
              </a:spcBef>
              <a:defRPr/>
            </a:pPr>
            <a:r>
              <a:rPr sz="3200" spc="-10">
                <a:solidFill>
                  <a:srgbClr val="000000"/>
                </a:solidFill>
              </a:rPr>
              <a:t>Project Presentation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793432" y="719772"/>
            <a:ext cx="7549515" cy="3295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SzPct val="77777"/>
              <a:buFont typeface="Arial MT"/>
              <a:buChar char="•"/>
              <a:tabLst>
                <a:tab pos="298450" algn="l"/>
              </a:tabLst>
              <a:defRPr/>
            </a:pPr>
            <a:r>
              <a:rPr sz="1800">
                <a:latin typeface="Arial MT"/>
                <a:cs typeface="Arial MT"/>
              </a:rPr>
              <a:t>Step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4:</a:t>
            </a:r>
            <a:r>
              <a:rPr sz="1800" spc="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Dynamic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fee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calculation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based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on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urgency</a:t>
            </a:r>
            <a:r>
              <a:rPr sz="1800" spc="-10">
                <a:latin typeface="Arial MT"/>
                <a:cs typeface="Arial MT"/>
              </a:rPr>
              <a:t> level*</a:t>
            </a:r>
            <a:endParaRPr sz="1800">
              <a:latin typeface="Arial MT"/>
              <a:cs typeface="Arial MT"/>
            </a:endParaRPr>
          </a:p>
          <a:p>
            <a:pPr marL="298450" marR="186055" indent="-286385">
              <a:lnSpc>
                <a:spcPct val="100800"/>
              </a:lnSpc>
              <a:buSzPct val="77777"/>
              <a:buChar char="•"/>
              <a:tabLst>
                <a:tab pos="298450" algn="l"/>
              </a:tabLst>
              <a:defRPr/>
            </a:pPr>
            <a:r>
              <a:rPr sz="1800">
                <a:latin typeface="Arial MT"/>
                <a:cs typeface="Arial MT"/>
              </a:rPr>
              <a:t>The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system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calculates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consultation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fees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dynamically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based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on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 spc="-25">
                <a:latin typeface="Arial MT"/>
                <a:cs typeface="Arial MT"/>
              </a:rPr>
              <a:t>the </a:t>
            </a:r>
            <a:r>
              <a:rPr sz="1800">
                <a:latin typeface="Arial MT"/>
                <a:cs typeface="Arial MT"/>
              </a:rPr>
              <a:t>urgency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of</a:t>
            </a:r>
            <a:r>
              <a:rPr sz="1800" spc="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patient’s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condition.</a:t>
            </a:r>
            <a:r>
              <a:rPr sz="1800" spc="-6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Emergency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cases</a:t>
            </a:r>
            <a:r>
              <a:rPr sz="1800" spc="-8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incur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higher</a:t>
            </a:r>
            <a:r>
              <a:rPr sz="1800" spc="-75">
                <a:latin typeface="Arial MT"/>
                <a:cs typeface="Arial MT"/>
              </a:rPr>
              <a:t> </a:t>
            </a:r>
            <a:r>
              <a:rPr sz="1800" spc="-20">
                <a:latin typeface="Arial MT"/>
                <a:cs typeface="Arial MT"/>
              </a:rPr>
              <a:t>fees</a:t>
            </a:r>
            <a:endParaRPr sz="1800">
              <a:latin typeface="Arial MT"/>
              <a:cs typeface="Arial MT"/>
            </a:endParaRPr>
          </a:p>
          <a:p>
            <a:pPr marL="298450" marR="5080">
              <a:lnSpc>
                <a:spcPct val="100800"/>
              </a:lnSpc>
              <a:spcBef>
                <a:spcPts val="5"/>
              </a:spcBef>
              <a:defRPr/>
            </a:pPr>
            <a:r>
              <a:rPr sz="1800">
                <a:latin typeface="Arial MT"/>
                <a:cs typeface="Arial MT"/>
              </a:rPr>
              <a:t>due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to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immediate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care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required,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while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regular visits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have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standard </a:t>
            </a:r>
            <a:r>
              <a:rPr sz="1800">
                <a:latin typeface="Arial MT"/>
                <a:cs typeface="Arial MT"/>
              </a:rPr>
              <a:t>fee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structure, ensuring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fairness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clarity.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895"/>
              </a:spcBef>
              <a:buSzPct val="77777"/>
              <a:buChar char="•"/>
              <a:tabLst>
                <a:tab pos="298450" algn="l"/>
              </a:tabLst>
              <a:defRPr/>
            </a:pPr>
            <a:r>
              <a:rPr sz="1800">
                <a:latin typeface="Arial MT"/>
                <a:cs typeface="Arial MT"/>
              </a:rPr>
              <a:t>*Step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5: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Regular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monitoring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feedback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for system</a:t>
            </a:r>
            <a:r>
              <a:rPr sz="1800" spc="-7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improvement*</a:t>
            </a:r>
            <a:endParaRPr sz="1800">
              <a:latin typeface="Arial MT"/>
              <a:cs typeface="Arial MT"/>
            </a:endParaRPr>
          </a:p>
          <a:p>
            <a:pPr marL="298450" marR="86995" indent="-286385">
              <a:lnSpc>
                <a:spcPct val="100000"/>
              </a:lnSpc>
              <a:spcBef>
                <a:spcPts val="15"/>
              </a:spcBef>
              <a:buSzPct val="77777"/>
              <a:buChar char="•"/>
              <a:tabLst>
                <a:tab pos="298450" algn="l"/>
              </a:tabLst>
              <a:defRPr/>
            </a:pPr>
            <a:r>
              <a:rPr sz="1800">
                <a:latin typeface="Arial MT"/>
                <a:cs typeface="Arial MT"/>
              </a:rPr>
              <a:t>Continuous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monitoring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of</a:t>
            </a:r>
            <a:r>
              <a:rPr sz="1800" spc="-6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queuing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system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ensures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it</a:t>
            </a:r>
            <a:r>
              <a:rPr sz="1800" spc="1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operates </a:t>
            </a:r>
            <a:r>
              <a:rPr sz="1800">
                <a:latin typeface="Arial MT"/>
                <a:cs typeface="Arial MT"/>
              </a:rPr>
              <a:t>smoothly,</a:t>
            </a:r>
            <a:r>
              <a:rPr sz="1800" spc="-7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with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feedback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collected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from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both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patients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staff.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 spc="-20">
                <a:latin typeface="Arial MT"/>
                <a:cs typeface="Arial MT"/>
              </a:rPr>
              <a:t>This </a:t>
            </a:r>
            <a:r>
              <a:rPr sz="1800">
                <a:latin typeface="Arial MT"/>
                <a:cs typeface="Arial MT"/>
              </a:rPr>
              <a:t>information</a:t>
            </a:r>
            <a:r>
              <a:rPr sz="1800" spc="-6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helps</a:t>
            </a:r>
            <a:r>
              <a:rPr sz="1800" spc="-9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identify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bottlenecks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or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inefficiencies,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allowing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 spc="-25">
                <a:latin typeface="Arial MT"/>
                <a:cs typeface="Arial MT"/>
              </a:rPr>
              <a:t>for </a:t>
            </a:r>
            <a:r>
              <a:rPr sz="1800">
                <a:latin typeface="Arial MT"/>
                <a:cs typeface="Arial MT"/>
              </a:rPr>
              <a:t>timely</a:t>
            </a:r>
            <a:r>
              <a:rPr sz="1800" spc="-8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improvements to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enhance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system's</a:t>
            </a:r>
            <a:r>
              <a:rPr sz="1800" spc="-7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performance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patient satisfaction.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sz="quarter" idx="5"/>
          </p:nvPr>
        </p:nvSpPr>
        <p:spPr bwMode="auto">
          <a:prstGeom prst="rect">
            <a:avLst/>
          </a:prstGeom>
        </p:spPr>
        <p:txBody>
          <a:bodyPr vert="horz" wrap="square" lIns="0" tIns="67944" rIns="0" bIns="0" rtlCol="0">
            <a:spAutoFit/>
          </a:bodyPr>
          <a:lstStyle/>
          <a:p>
            <a:pPr marL="280035">
              <a:lnSpc>
                <a:spcPts val="2065"/>
              </a:lnSpc>
              <a:defRPr/>
            </a:pPr>
            <a:r>
              <a:rPr/>
              <a:t>Department</a:t>
            </a:r>
            <a:r>
              <a:rPr spc="-80"/>
              <a:t> </a:t>
            </a:r>
            <a:r>
              <a:rPr/>
              <a:t>of</a:t>
            </a:r>
            <a:r>
              <a:rPr spc="-15"/>
              <a:t> </a:t>
            </a:r>
            <a:r>
              <a:rPr/>
              <a:t>Information</a:t>
            </a:r>
            <a:r>
              <a:rPr spc="20"/>
              <a:t> </a:t>
            </a:r>
            <a:r>
              <a:rPr/>
              <a:t>Technology,</a:t>
            </a:r>
            <a:r>
              <a:rPr spc="-15"/>
              <a:t> </a:t>
            </a:r>
            <a:r>
              <a:rPr/>
              <a:t>Loni</a:t>
            </a:r>
            <a:r>
              <a:rPr spc="-65"/>
              <a:t> </a:t>
            </a:r>
            <a:r>
              <a:rPr spc="-10"/>
              <a:t>Kalbhor</a:t>
            </a:r>
            <a:endParaRPr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25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232092" y="1436052"/>
            <a:ext cx="8695055" cy="22180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8450" marR="7620" indent="-286385">
              <a:lnSpc>
                <a:spcPts val="2100"/>
              </a:lnSpc>
              <a:spcBef>
                <a:spcPts val="220"/>
              </a:spcBef>
              <a:buSzPct val="77777"/>
              <a:buFont typeface="Arial MT"/>
              <a:buChar char="•"/>
              <a:tabLst>
                <a:tab pos="298450" algn="l"/>
              </a:tabLst>
              <a:defRPr/>
            </a:pPr>
            <a:r>
              <a:rPr sz="1800" i="1" spc="145">
                <a:latin typeface="Cambria"/>
                <a:cs typeface="Cambria"/>
              </a:rPr>
              <a:t>Smith,</a:t>
            </a:r>
            <a:r>
              <a:rPr sz="1800" i="1" spc="185">
                <a:latin typeface="Cambria"/>
                <a:cs typeface="Cambria"/>
              </a:rPr>
              <a:t> </a:t>
            </a:r>
            <a:r>
              <a:rPr sz="1800" i="1" spc="345">
                <a:latin typeface="Cambria"/>
                <a:cs typeface="Cambria"/>
              </a:rPr>
              <a:t>J.</a:t>
            </a:r>
            <a:r>
              <a:rPr sz="1800" i="1" spc="225">
                <a:latin typeface="Cambria"/>
                <a:cs typeface="Cambria"/>
              </a:rPr>
              <a:t> </a:t>
            </a:r>
            <a:r>
              <a:rPr sz="1800" i="1">
                <a:latin typeface="Cambria"/>
                <a:cs typeface="Cambria"/>
              </a:rPr>
              <a:t>(2022).</a:t>
            </a:r>
            <a:r>
              <a:rPr sz="1800" i="1" spc="225">
                <a:latin typeface="Cambria"/>
                <a:cs typeface="Cambria"/>
              </a:rPr>
              <a:t> </a:t>
            </a:r>
            <a:r>
              <a:rPr sz="1800" i="1" spc="85">
                <a:latin typeface="Cambria"/>
                <a:cs typeface="Cambria"/>
              </a:rPr>
              <a:t>Improving</a:t>
            </a:r>
            <a:r>
              <a:rPr sz="1800" i="1" spc="215">
                <a:latin typeface="Cambria"/>
                <a:cs typeface="Cambria"/>
              </a:rPr>
              <a:t> </a:t>
            </a:r>
            <a:r>
              <a:rPr sz="1800" i="1" spc="95">
                <a:latin typeface="Cambria"/>
                <a:cs typeface="Cambria"/>
              </a:rPr>
              <a:t>Hospital</a:t>
            </a:r>
            <a:r>
              <a:rPr sz="1800" i="1" spc="204">
                <a:latin typeface="Cambria"/>
                <a:cs typeface="Cambria"/>
              </a:rPr>
              <a:t> </a:t>
            </a:r>
            <a:r>
              <a:rPr sz="1800" i="1" spc="85">
                <a:latin typeface="Cambria"/>
                <a:cs typeface="Cambria"/>
              </a:rPr>
              <a:t>Efficiency</a:t>
            </a:r>
            <a:r>
              <a:rPr sz="1800" i="1" spc="215">
                <a:latin typeface="Cambria"/>
                <a:cs typeface="Cambria"/>
              </a:rPr>
              <a:t> </a:t>
            </a:r>
            <a:r>
              <a:rPr sz="1800" i="1" spc="60">
                <a:latin typeface="Cambria"/>
                <a:cs typeface="Cambria"/>
              </a:rPr>
              <a:t>through</a:t>
            </a:r>
            <a:r>
              <a:rPr sz="1800" i="1" spc="265">
                <a:latin typeface="Cambria"/>
                <a:cs typeface="Cambria"/>
              </a:rPr>
              <a:t> </a:t>
            </a:r>
            <a:r>
              <a:rPr sz="1800" i="1" spc="105">
                <a:latin typeface="Cambria"/>
                <a:cs typeface="Cambria"/>
              </a:rPr>
              <a:t>Queuing</a:t>
            </a:r>
            <a:r>
              <a:rPr sz="1800" i="1" spc="240">
                <a:latin typeface="Cambria"/>
                <a:cs typeface="Cambria"/>
              </a:rPr>
              <a:t> </a:t>
            </a:r>
            <a:r>
              <a:rPr sz="1800" i="1" spc="65">
                <a:latin typeface="Cambria"/>
                <a:cs typeface="Cambria"/>
              </a:rPr>
              <a:t>Management </a:t>
            </a:r>
            <a:r>
              <a:rPr sz="1800" i="1" spc="100">
                <a:latin typeface="Cambria"/>
                <a:cs typeface="Cambria"/>
              </a:rPr>
              <a:t>Systems.</a:t>
            </a:r>
            <a:endParaRPr sz="1800">
              <a:latin typeface="Cambria"/>
              <a:cs typeface="Cambria"/>
            </a:endParaRPr>
          </a:p>
          <a:p>
            <a:pPr marL="298450" marR="5080" indent="-286385">
              <a:lnSpc>
                <a:spcPts val="2180"/>
              </a:lnSpc>
              <a:spcBef>
                <a:spcPts val="20"/>
              </a:spcBef>
              <a:buSzPct val="77777"/>
              <a:buFont typeface="Arial MT"/>
              <a:buChar char="•"/>
              <a:tabLst>
                <a:tab pos="298450" algn="l"/>
                <a:tab pos="1398270" algn="l"/>
                <a:tab pos="1832610" algn="l"/>
                <a:tab pos="2174240" algn="l"/>
                <a:tab pos="2740660" algn="l"/>
                <a:tab pos="3166745" algn="l"/>
                <a:tab pos="4037965" algn="l"/>
                <a:tab pos="4949190" algn="l"/>
                <a:tab pos="5616575" algn="l"/>
                <a:tab pos="7160259" algn="l"/>
                <a:tab pos="7522845" algn="l"/>
              </a:tabLst>
              <a:defRPr/>
            </a:pPr>
            <a:r>
              <a:rPr sz="1800" i="1" spc="130">
                <a:latin typeface="Cambria"/>
                <a:cs typeface="Cambria"/>
              </a:rPr>
              <a:t>Johnson,</a:t>
            </a:r>
            <a:r>
              <a:rPr sz="1800" i="1">
                <a:latin typeface="Cambria"/>
                <a:cs typeface="Cambria"/>
              </a:rPr>
              <a:t>	</a:t>
            </a:r>
            <a:r>
              <a:rPr sz="1800" i="1" spc="130">
                <a:latin typeface="Cambria"/>
                <a:cs typeface="Cambria"/>
              </a:rPr>
              <a:t>A.,</a:t>
            </a:r>
            <a:r>
              <a:rPr sz="1800" i="1">
                <a:latin typeface="Cambria"/>
                <a:cs typeface="Cambria"/>
              </a:rPr>
              <a:t>	</a:t>
            </a:r>
            <a:r>
              <a:rPr sz="1800" i="1" spc="290">
                <a:latin typeface="Cambria"/>
                <a:cs typeface="Cambria"/>
              </a:rPr>
              <a:t>&amp;</a:t>
            </a:r>
            <a:r>
              <a:rPr sz="1800" i="1">
                <a:latin typeface="Cambria"/>
                <a:cs typeface="Cambria"/>
              </a:rPr>
              <a:t>	</a:t>
            </a:r>
            <a:r>
              <a:rPr sz="1800" i="1" spc="50">
                <a:latin typeface="Cambria"/>
                <a:cs typeface="Cambria"/>
              </a:rPr>
              <a:t>Lee,</a:t>
            </a:r>
            <a:r>
              <a:rPr sz="1800" i="1">
                <a:latin typeface="Cambria"/>
                <a:cs typeface="Cambria"/>
              </a:rPr>
              <a:t>	</a:t>
            </a:r>
            <a:r>
              <a:rPr sz="1800" i="1" spc="175">
                <a:latin typeface="Cambria"/>
                <a:cs typeface="Cambria"/>
              </a:rPr>
              <a:t>M.</a:t>
            </a:r>
            <a:r>
              <a:rPr sz="1800" i="1">
                <a:latin typeface="Cambria"/>
                <a:cs typeface="Cambria"/>
              </a:rPr>
              <a:t>	</a:t>
            </a:r>
            <a:r>
              <a:rPr sz="1800" i="1" spc="-10">
                <a:latin typeface="Cambria"/>
                <a:cs typeface="Cambria"/>
              </a:rPr>
              <a:t>(2021).</a:t>
            </a:r>
            <a:r>
              <a:rPr sz="1800" i="1">
                <a:latin typeface="Cambria"/>
                <a:cs typeface="Cambria"/>
              </a:rPr>
              <a:t>	</a:t>
            </a:r>
            <a:r>
              <a:rPr sz="1800" i="1" spc="60">
                <a:latin typeface="Cambria"/>
                <a:cs typeface="Cambria"/>
              </a:rPr>
              <a:t>Patient</a:t>
            </a:r>
            <a:r>
              <a:rPr sz="1800" i="1">
                <a:latin typeface="Cambria"/>
                <a:cs typeface="Cambria"/>
              </a:rPr>
              <a:t>	</a:t>
            </a:r>
            <a:r>
              <a:rPr sz="1800" i="1" spc="85">
                <a:latin typeface="Cambria"/>
                <a:cs typeface="Cambria"/>
              </a:rPr>
              <a:t>Flow</a:t>
            </a:r>
            <a:r>
              <a:rPr sz="1800" i="1">
                <a:latin typeface="Cambria"/>
                <a:cs typeface="Cambria"/>
              </a:rPr>
              <a:t>	</a:t>
            </a:r>
            <a:r>
              <a:rPr sz="1800" i="1" spc="75">
                <a:latin typeface="Cambria"/>
                <a:cs typeface="Cambria"/>
              </a:rPr>
              <a:t>Optimization</a:t>
            </a:r>
            <a:r>
              <a:rPr sz="1800" i="1">
                <a:latin typeface="Cambria"/>
                <a:cs typeface="Cambria"/>
              </a:rPr>
              <a:t>	</a:t>
            </a:r>
            <a:r>
              <a:rPr sz="1800" i="1" spc="95">
                <a:latin typeface="Cambria"/>
                <a:cs typeface="Cambria"/>
              </a:rPr>
              <a:t>in</a:t>
            </a:r>
            <a:r>
              <a:rPr sz="1800" i="1">
                <a:latin typeface="Cambria"/>
                <a:cs typeface="Cambria"/>
              </a:rPr>
              <a:t>	</a:t>
            </a:r>
            <a:r>
              <a:rPr sz="1800" i="1" spc="60">
                <a:latin typeface="Cambria"/>
                <a:cs typeface="Cambria"/>
              </a:rPr>
              <a:t>Healthcare </a:t>
            </a:r>
            <a:r>
              <a:rPr sz="1800" i="1" spc="80">
                <a:latin typeface="Cambria"/>
                <a:cs typeface="Cambria"/>
              </a:rPr>
              <a:t>Facilities.</a:t>
            </a:r>
            <a:endParaRPr sz="1800">
              <a:latin typeface="Cambria"/>
              <a:cs typeface="Cambria"/>
            </a:endParaRPr>
          </a:p>
          <a:p>
            <a:pPr marL="298450" indent="-285750">
              <a:lnSpc>
                <a:spcPts val="2100"/>
              </a:lnSpc>
              <a:buSzPct val="77777"/>
              <a:buFont typeface="Arial MT"/>
              <a:buChar char="•"/>
              <a:tabLst>
                <a:tab pos="298450" algn="l"/>
              </a:tabLst>
              <a:defRPr/>
            </a:pPr>
            <a:r>
              <a:rPr sz="1800" i="1" spc="195">
                <a:latin typeface="Cambria"/>
                <a:cs typeface="Cambria"/>
              </a:rPr>
              <a:t>WHO</a:t>
            </a:r>
            <a:r>
              <a:rPr sz="1800" i="1" spc="125">
                <a:latin typeface="Cambria"/>
                <a:cs typeface="Cambria"/>
              </a:rPr>
              <a:t> </a:t>
            </a:r>
            <a:r>
              <a:rPr sz="1800" i="1" spc="70">
                <a:latin typeface="Cambria"/>
                <a:cs typeface="Cambria"/>
              </a:rPr>
              <a:t>Reports</a:t>
            </a:r>
            <a:r>
              <a:rPr sz="1800" i="1" spc="90">
                <a:latin typeface="Cambria"/>
                <a:cs typeface="Cambria"/>
              </a:rPr>
              <a:t> </a:t>
            </a:r>
            <a:r>
              <a:rPr sz="1800" i="1" spc="50">
                <a:latin typeface="Cambria"/>
                <a:cs typeface="Cambria"/>
              </a:rPr>
              <a:t>on</a:t>
            </a:r>
            <a:r>
              <a:rPr sz="1800" i="1" spc="114">
                <a:latin typeface="Cambria"/>
                <a:cs typeface="Cambria"/>
              </a:rPr>
              <a:t> </a:t>
            </a:r>
            <a:r>
              <a:rPr sz="1800" i="1" spc="70">
                <a:latin typeface="Cambria"/>
                <a:cs typeface="Cambria"/>
              </a:rPr>
              <a:t>Patient</a:t>
            </a:r>
            <a:r>
              <a:rPr sz="1800" i="1" spc="100">
                <a:latin typeface="Cambria"/>
                <a:cs typeface="Cambria"/>
              </a:rPr>
              <a:t> </a:t>
            </a:r>
            <a:r>
              <a:rPr sz="1800" i="1" spc="55">
                <a:latin typeface="Cambria"/>
                <a:cs typeface="Cambria"/>
              </a:rPr>
              <a:t>Wait</a:t>
            </a:r>
            <a:r>
              <a:rPr sz="1800" i="1" spc="120">
                <a:latin typeface="Cambria"/>
                <a:cs typeface="Cambria"/>
              </a:rPr>
              <a:t> </a:t>
            </a:r>
            <a:r>
              <a:rPr sz="1800" i="1" spc="110">
                <a:latin typeface="Cambria"/>
                <a:cs typeface="Cambria"/>
              </a:rPr>
              <a:t>Times</a:t>
            </a:r>
            <a:r>
              <a:rPr sz="1800" i="1" spc="75">
                <a:latin typeface="Cambria"/>
                <a:cs typeface="Cambria"/>
              </a:rPr>
              <a:t> </a:t>
            </a:r>
            <a:r>
              <a:rPr sz="1800" i="1" spc="135">
                <a:latin typeface="Cambria"/>
                <a:cs typeface="Cambria"/>
              </a:rPr>
              <a:t>and</a:t>
            </a:r>
            <a:r>
              <a:rPr sz="1800" i="1" spc="75">
                <a:latin typeface="Cambria"/>
                <a:cs typeface="Cambria"/>
              </a:rPr>
              <a:t> </a:t>
            </a:r>
            <a:r>
              <a:rPr sz="1800" i="1" spc="70">
                <a:latin typeface="Cambria"/>
                <a:cs typeface="Cambria"/>
              </a:rPr>
              <a:t>Healthcare</a:t>
            </a:r>
            <a:r>
              <a:rPr sz="1800" i="1" spc="120">
                <a:latin typeface="Cambria"/>
                <a:cs typeface="Cambria"/>
              </a:rPr>
              <a:t> </a:t>
            </a:r>
            <a:r>
              <a:rPr sz="1800" i="1" spc="80">
                <a:latin typeface="Cambria"/>
                <a:cs typeface="Cambria"/>
              </a:rPr>
              <a:t>Outcomes</a:t>
            </a:r>
            <a:r>
              <a:rPr sz="1800" i="1" spc="85">
                <a:latin typeface="Cambria"/>
                <a:cs typeface="Cambria"/>
              </a:rPr>
              <a:t> </a:t>
            </a:r>
            <a:r>
              <a:rPr sz="1800" i="1" spc="-10">
                <a:latin typeface="Cambria"/>
                <a:cs typeface="Cambria"/>
              </a:rPr>
              <a:t>(2023).</a:t>
            </a:r>
            <a:endParaRPr sz="1800">
              <a:latin typeface="Cambria"/>
              <a:cs typeface="Cambria"/>
            </a:endParaRP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SzPct val="77777"/>
              <a:buFont typeface="Arial MT"/>
              <a:buChar char="•"/>
              <a:tabLst>
                <a:tab pos="298450" algn="l"/>
              </a:tabLst>
              <a:defRPr/>
            </a:pPr>
            <a:r>
              <a:rPr sz="1800" i="1" spc="95">
                <a:latin typeface="Cambria"/>
                <a:cs typeface="Cambria"/>
              </a:rPr>
              <a:t>Brown,</a:t>
            </a:r>
            <a:r>
              <a:rPr sz="1800" i="1" spc="165">
                <a:latin typeface="Cambria"/>
                <a:cs typeface="Cambria"/>
              </a:rPr>
              <a:t> T.</a:t>
            </a:r>
            <a:r>
              <a:rPr sz="1800" i="1" spc="130">
                <a:latin typeface="Cambria"/>
                <a:cs typeface="Cambria"/>
              </a:rPr>
              <a:t> </a:t>
            </a:r>
            <a:r>
              <a:rPr sz="1800" i="1">
                <a:latin typeface="Cambria"/>
                <a:cs typeface="Cambria"/>
              </a:rPr>
              <a:t>(2023).</a:t>
            </a:r>
            <a:r>
              <a:rPr sz="1800" i="1" spc="135">
                <a:latin typeface="Cambria"/>
                <a:cs typeface="Cambria"/>
              </a:rPr>
              <a:t> </a:t>
            </a:r>
            <a:r>
              <a:rPr sz="1800" i="1" spc="60">
                <a:latin typeface="Cambria"/>
                <a:cs typeface="Cambria"/>
              </a:rPr>
              <a:t>Integration</a:t>
            </a:r>
            <a:r>
              <a:rPr sz="1800" i="1" spc="105">
                <a:latin typeface="Cambria"/>
                <a:cs typeface="Cambria"/>
              </a:rPr>
              <a:t> </a:t>
            </a:r>
            <a:r>
              <a:rPr sz="1800" i="1" spc="95">
                <a:latin typeface="Cambria"/>
                <a:cs typeface="Cambria"/>
              </a:rPr>
              <a:t>Challenges</a:t>
            </a:r>
            <a:r>
              <a:rPr sz="1800" i="1" spc="125">
                <a:latin typeface="Cambria"/>
                <a:cs typeface="Cambria"/>
              </a:rPr>
              <a:t> </a:t>
            </a:r>
            <a:r>
              <a:rPr sz="1800" i="1">
                <a:latin typeface="Cambria"/>
                <a:cs typeface="Cambria"/>
              </a:rPr>
              <a:t>of</a:t>
            </a:r>
            <a:r>
              <a:rPr sz="1800" i="1" spc="135">
                <a:latin typeface="Cambria"/>
                <a:cs typeface="Cambria"/>
              </a:rPr>
              <a:t> </a:t>
            </a:r>
            <a:r>
              <a:rPr sz="1800" i="1" spc="95">
                <a:latin typeface="Cambria"/>
                <a:cs typeface="Cambria"/>
              </a:rPr>
              <a:t>Modern</a:t>
            </a:r>
            <a:r>
              <a:rPr sz="1800" i="1" spc="114">
                <a:latin typeface="Cambria"/>
                <a:cs typeface="Cambria"/>
              </a:rPr>
              <a:t> </a:t>
            </a:r>
            <a:r>
              <a:rPr sz="1800" i="1" spc="280">
                <a:latin typeface="Cambria"/>
                <a:cs typeface="Cambria"/>
              </a:rPr>
              <a:t>QMS</a:t>
            </a:r>
            <a:r>
              <a:rPr sz="1800" i="1" spc="160">
                <a:latin typeface="Cambria"/>
                <a:cs typeface="Cambria"/>
              </a:rPr>
              <a:t> </a:t>
            </a:r>
            <a:r>
              <a:rPr sz="1800" i="1" spc="75">
                <a:latin typeface="Cambria"/>
                <a:cs typeface="Cambria"/>
              </a:rPr>
              <a:t>with</a:t>
            </a:r>
            <a:r>
              <a:rPr sz="1800" i="1" spc="140">
                <a:latin typeface="Cambria"/>
                <a:cs typeface="Cambria"/>
              </a:rPr>
              <a:t> </a:t>
            </a:r>
            <a:r>
              <a:rPr sz="1800" i="1" spc="70">
                <a:latin typeface="Cambria"/>
                <a:cs typeface="Cambria"/>
              </a:rPr>
              <a:t>Legacy</a:t>
            </a:r>
            <a:r>
              <a:rPr sz="1800" i="1" spc="130">
                <a:latin typeface="Cambria"/>
                <a:cs typeface="Cambria"/>
              </a:rPr>
              <a:t> </a:t>
            </a:r>
            <a:r>
              <a:rPr sz="1800" i="1" spc="100">
                <a:latin typeface="Cambria"/>
                <a:cs typeface="Cambria"/>
              </a:rPr>
              <a:t>Systems.</a:t>
            </a:r>
            <a:endParaRPr sz="1800">
              <a:latin typeface="Cambria"/>
              <a:cs typeface="Cambria"/>
            </a:endParaRPr>
          </a:p>
          <a:p>
            <a:pPr marL="298450" marR="7620" indent="-286385">
              <a:lnSpc>
                <a:spcPts val="2180"/>
              </a:lnSpc>
              <a:spcBef>
                <a:spcPts val="30"/>
              </a:spcBef>
              <a:buSzPct val="77777"/>
              <a:buFont typeface="Arial MT"/>
              <a:buChar char="•"/>
              <a:tabLst>
                <a:tab pos="298450" algn="l"/>
                <a:tab pos="937260" algn="l"/>
                <a:tab pos="1390650" algn="l"/>
                <a:tab pos="2335530" algn="l"/>
                <a:tab pos="4009389" algn="l"/>
                <a:tab pos="5751830" algn="l"/>
                <a:tab pos="6186805" algn="l"/>
                <a:tab pos="7310755" algn="l"/>
              </a:tabLst>
              <a:defRPr/>
            </a:pPr>
            <a:r>
              <a:rPr sz="1800" i="1" spc="50">
                <a:latin typeface="Cambria"/>
                <a:cs typeface="Cambria"/>
              </a:rPr>
              <a:t>Lee,</a:t>
            </a:r>
            <a:r>
              <a:rPr sz="1800" i="1">
                <a:latin typeface="Cambria"/>
                <a:cs typeface="Cambria"/>
              </a:rPr>
              <a:t>	</a:t>
            </a:r>
            <a:r>
              <a:rPr sz="1800" i="1" spc="175">
                <a:latin typeface="Cambria"/>
                <a:cs typeface="Cambria"/>
              </a:rPr>
              <a:t>R.</a:t>
            </a:r>
            <a:r>
              <a:rPr sz="1800" i="1">
                <a:latin typeface="Cambria"/>
                <a:cs typeface="Cambria"/>
              </a:rPr>
              <a:t>	</a:t>
            </a:r>
            <a:r>
              <a:rPr sz="1800" i="1" spc="-10">
                <a:latin typeface="Cambria"/>
                <a:cs typeface="Cambria"/>
              </a:rPr>
              <a:t>(2024).</a:t>
            </a:r>
            <a:r>
              <a:rPr sz="1800" i="1">
                <a:latin typeface="Cambria"/>
                <a:cs typeface="Cambria"/>
              </a:rPr>
              <a:t>	</a:t>
            </a:r>
            <a:r>
              <a:rPr sz="1800" i="1" spc="60">
                <a:latin typeface="Cambria"/>
                <a:cs typeface="Cambria"/>
              </a:rPr>
              <a:t>Technological</a:t>
            </a:r>
            <a:r>
              <a:rPr sz="1800" i="1">
                <a:latin typeface="Cambria"/>
                <a:cs typeface="Cambria"/>
              </a:rPr>
              <a:t>	</a:t>
            </a:r>
            <a:r>
              <a:rPr sz="1800" i="1" spc="75">
                <a:latin typeface="Cambria"/>
                <a:cs typeface="Cambria"/>
              </a:rPr>
              <a:t>Advancements</a:t>
            </a:r>
            <a:r>
              <a:rPr sz="1800" i="1">
                <a:latin typeface="Cambria"/>
                <a:cs typeface="Cambria"/>
              </a:rPr>
              <a:t>	</a:t>
            </a:r>
            <a:r>
              <a:rPr sz="1800" i="1" spc="95">
                <a:latin typeface="Cambria"/>
                <a:cs typeface="Cambria"/>
              </a:rPr>
              <a:t>in</a:t>
            </a:r>
            <a:r>
              <a:rPr sz="1800" i="1">
                <a:latin typeface="Cambria"/>
                <a:cs typeface="Cambria"/>
              </a:rPr>
              <a:t>	</a:t>
            </a:r>
            <a:r>
              <a:rPr sz="1800" i="1" spc="85">
                <a:latin typeface="Cambria"/>
                <a:cs typeface="Cambria"/>
              </a:rPr>
              <a:t>Hospital</a:t>
            </a:r>
            <a:r>
              <a:rPr sz="1800" i="1">
                <a:latin typeface="Cambria"/>
                <a:cs typeface="Cambria"/>
              </a:rPr>
              <a:t>	</a:t>
            </a:r>
            <a:r>
              <a:rPr sz="1800" i="1" spc="65">
                <a:latin typeface="Cambria"/>
                <a:cs typeface="Cambria"/>
              </a:rPr>
              <a:t>Management </a:t>
            </a:r>
            <a:r>
              <a:rPr sz="1800" i="1" spc="95">
                <a:latin typeface="Cambria"/>
                <a:cs typeface="Cambria"/>
              </a:rPr>
              <a:t>Solutions.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sz="quarter" idx="5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  <a:defRPr/>
            </a:pPr>
            <a:r>
              <a:rPr/>
              <a:t>Department</a:t>
            </a:r>
            <a:r>
              <a:rPr spc="-80"/>
              <a:t> </a:t>
            </a:r>
            <a:r>
              <a:rPr/>
              <a:t>of</a:t>
            </a:r>
            <a:r>
              <a:rPr spc="-15"/>
              <a:t> </a:t>
            </a:r>
            <a:r>
              <a:rPr/>
              <a:t>Information</a:t>
            </a:r>
            <a:r>
              <a:rPr spc="20"/>
              <a:t> </a:t>
            </a:r>
            <a:r>
              <a:rPr/>
              <a:t>Technology,</a:t>
            </a:r>
            <a:r>
              <a:rPr spc="-15"/>
              <a:t> </a:t>
            </a:r>
            <a:r>
              <a:rPr/>
              <a:t>Loni</a:t>
            </a:r>
            <a:r>
              <a:rPr spc="-65"/>
              <a:t> </a:t>
            </a:r>
            <a:r>
              <a:rPr spc="-10"/>
              <a:t>Kalbhor</a:t>
            </a:r>
            <a:endParaRPr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25"/>
              <a:t>11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504825" y="586105"/>
            <a:ext cx="25012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sz="3600" spc="-10"/>
              <a:t>9.References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/>
              <a:t>10.</a:t>
            </a:r>
            <a:r>
              <a:rPr spc="60"/>
              <a:t> </a:t>
            </a:r>
            <a:r>
              <a:rPr spc="-10"/>
              <a:t>Conclusion</a:t>
            </a:r>
            <a:endParaRPr/>
          </a:p>
        </p:txBody>
      </p:sp>
      <p:sp>
        <p:nvSpPr>
          <p:cNvPr id="4" name="object 4" descr=""/>
          <p:cNvSpPr txBox="1">
            <a:spLocks noGrp="1"/>
          </p:cNvSpPr>
          <p:nvPr>
            <p:ph type="ftr" sz="quarter" idx="5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  <a:defRPr/>
            </a:pPr>
            <a:r>
              <a:rPr/>
              <a:t>Department</a:t>
            </a:r>
            <a:r>
              <a:rPr spc="-80"/>
              <a:t> </a:t>
            </a:r>
            <a:r>
              <a:rPr/>
              <a:t>of</a:t>
            </a:r>
            <a:r>
              <a:rPr spc="-15"/>
              <a:t> </a:t>
            </a:r>
            <a:r>
              <a:rPr/>
              <a:t>Information</a:t>
            </a:r>
            <a:r>
              <a:rPr spc="20"/>
              <a:t> </a:t>
            </a:r>
            <a:r>
              <a:rPr/>
              <a:t>Technology,</a:t>
            </a:r>
            <a:r>
              <a:rPr spc="-15"/>
              <a:t> </a:t>
            </a:r>
            <a:r>
              <a:rPr/>
              <a:t>Loni</a:t>
            </a:r>
            <a:r>
              <a:rPr spc="-65"/>
              <a:t> </a:t>
            </a:r>
            <a:r>
              <a:rPr spc="-10"/>
              <a:t>Kalbhor</a:t>
            </a:r>
            <a:endParaRPr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25"/>
              <a:t>12</a:t>
            </a:fld>
            <a:endParaRPr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  <a:defRPr/>
            </a:pPr>
            <a:r>
              <a:rPr/>
              <a:t>A</a:t>
            </a:r>
            <a:r>
              <a:rPr spc="-5"/>
              <a:t> </a:t>
            </a:r>
            <a:r>
              <a:rPr spc="-10"/>
              <a:t>priority-</a:t>
            </a:r>
            <a:r>
              <a:rPr/>
              <a:t>based</a:t>
            </a:r>
            <a:r>
              <a:rPr spc="-10"/>
              <a:t> </a:t>
            </a:r>
            <a:r>
              <a:rPr/>
              <a:t>queuing</a:t>
            </a:r>
            <a:r>
              <a:rPr spc="-10"/>
              <a:t> </a:t>
            </a:r>
            <a:r>
              <a:rPr/>
              <a:t>system</a:t>
            </a:r>
            <a:r>
              <a:rPr spc="15"/>
              <a:t> </a:t>
            </a:r>
            <a:r>
              <a:rPr/>
              <a:t>ensures</a:t>
            </a:r>
            <a:r>
              <a:rPr spc="15"/>
              <a:t> </a:t>
            </a:r>
            <a:r>
              <a:rPr/>
              <a:t>fairness</a:t>
            </a:r>
            <a:r>
              <a:rPr spc="-55"/>
              <a:t> </a:t>
            </a:r>
            <a:r>
              <a:rPr/>
              <a:t>and</a:t>
            </a:r>
            <a:r>
              <a:rPr spc="-10"/>
              <a:t> </a:t>
            </a:r>
            <a:r>
              <a:rPr/>
              <a:t>efficiency</a:t>
            </a:r>
            <a:r>
              <a:rPr spc="15"/>
              <a:t> </a:t>
            </a:r>
            <a:r>
              <a:rPr spc="-25"/>
              <a:t>by </a:t>
            </a:r>
            <a:r>
              <a:rPr/>
              <a:t>addressing</a:t>
            </a:r>
            <a:r>
              <a:rPr spc="-55"/>
              <a:t> </a:t>
            </a:r>
            <a:r>
              <a:rPr/>
              <a:t>patients</a:t>
            </a:r>
            <a:r>
              <a:rPr spc="-15"/>
              <a:t> </a:t>
            </a:r>
            <a:r>
              <a:rPr/>
              <a:t>according</a:t>
            </a:r>
            <a:r>
              <a:rPr spc="-45"/>
              <a:t> </a:t>
            </a:r>
            <a:r>
              <a:rPr/>
              <a:t>to</a:t>
            </a:r>
            <a:r>
              <a:rPr spc="-40"/>
              <a:t> </a:t>
            </a:r>
            <a:r>
              <a:rPr/>
              <a:t>the</a:t>
            </a:r>
            <a:r>
              <a:rPr spc="-40"/>
              <a:t> </a:t>
            </a:r>
            <a:r>
              <a:rPr/>
              <a:t>urgency</a:t>
            </a:r>
            <a:r>
              <a:rPr spc="-15"/>
              <a:t> </a:t>
            </a:r>
            <a:r>
              <a:rPr/>
              <a:t>of their</a:t>
            </a:r>
            <a:r>
              <a:rPr spc="-15"/>
              <a:t> </a:t>
            </a:r>
            <a:r>
              <a:rPr/>
              <a:t>condition,</a:t>
            </a:r>
            <a:r>
              <a:rPr spc="-65"/>
              <a:t> </a:t>
            </a:r>
            <a:r>
              <a:rPr/>
              <a:t>leading</a:t>
            </a:r>
            <a:r>
              <a:rPr spc="-40"/>
              <a:t> </a:t>
            </a:r>
            <a:r>
              <a:rPr spc="-25"/>
              <a:t>to </a:t>
            </a:r>
            <a:r>
              <a:rPr/>
              <a:t>better</a:t>
            </a:r>
            <a:r>
              <a:rPr spc="-25"/>
              <a:t> </a:t>
            </a:r>
            <a:r>
              <a:rPr/>
              <a:t>patient</a:t>
            </a:r>
            <a:r>
              <a:rPr spc="10"/>
              <a:t> </a:t>
            </a:r>
            <a:r>
              <a:rPr/>
              <a:t>satisfaction.</a:t>
            </a:r>
            <a:r>
              <a:rPr spc="-55"/>
              <a:t> </a:t>
            </a:r>
            <a:r>
              <a:rPr/>
              <a:t>By</a:t>
            </a:r>
            <a:r>
              <a:rPr spc="-15"/>
              <a:t> </a:t>
            </a:r>
            <a:r>
              <a:rPr/>
              <a:t>optimizing</a:t>
            </a:r>
            <a:r>
              <a:rPr spc="-30"/>
              <a:t> </a:t>
            </a:r>
            <a:r>
              <a:rPr/>
              <a:t>hospital</a:t>
            </a:r>
            <a:r>
              <a:rPr spc="-35"/>
              <a:t> </a:t>
            </a:r>
            <a:r>
              <a:rPr/>
              <a:t>resources,</a:t>
            </a:r>
            <a:r>
              <a:rPr spc="-60"/>
              <a:t> </a:t>
            </a:r>
            <a:r>
              <a:rPr/>
              <a:t>such</a:t>
            </a:r>
            <a:r>
              <a:rPr spc="-30"/>
              <a:t> </a:t>
            </a:r>
            <a:r>
              <a:rPr/>
              <a:t>as</a:t>
            </a:r>
            <a:r>
              <a:rPr spc="-10"/>
              <a:t> staff </a:t>
            </a:r>
            <a:r>
              <a:rPr/>
              <a:t>and</a:t>
            </a:r>
            <a:r>
              <a:rPr spc="-40"/>
              <a:t> </a:t>
            </a:r>
            <a:r>
              <a:rPr/>
              <a:t>equipment,</a:t>
            </a:r>
            <a:r>
              <a:rPr spc="-50"/>
              <a:t> </a:t>
            </a:r>
            <a:r>
              <a:rPr/>
              <a:t>the</a:t>
            </a:r>
            <a:r>
              <a:rPr spc="-30"/>
              <a:t> </a:t>
            </a:r>
            <a:r>
              <a:rPr/>
              <a:t>system</a:t>
            </a:r>
            <a:r>
              <a:rPr spc="-5"/>
              <a:t> </a:t>
            </a:r>
            <a:r>
              <a:rPr/>
              <a:t>helps</a:t>
            </a:r>
            <a:r>
              <a:rPr spc="-5"/>
              <a:t> </a:t>
            </a:r>
            <a:r>
              <a:rPr/>
              <a:t>improve</a:t>
            </a:r>
            <a:r>
              <a:rPr spc="-25"/>
              <a:t> </a:t>
            </a:r>
            <a:r>
              <a:rPr/>
              <a:t>the</a:t>
            </a:r>
            <a:r>
              <a:rPr spc="-30"/>
              <a:t> </a:t>
            </a:r>
            <a:r>
              <a:rPr/>
              <a:t>quality</a:t>
            </a:r>
            <a:r>
              <a:rPr spc="-5"/>
              <a:t> </a:t>
            </a:r>
            <a:r>
              <a:rPr/>
              <a:t>of</a:t>
            </a:r>
            <a:r>
              <a:rPr spc="-50"/>
              <a:t> </a:t>
            </a:r>
            <a:r>
              <a:rPr/>
              <a:t>care</a:t>
            </a:r>
            <a:r>
              <a:rPr spc="-30"/>
              <a:t> </a:t>
            </a:r>
            <a:r>
              <a:rPr/>
              <a:t>provided</a:t>
            </a:r>
            <a:r>
              <a:rPr spc="-25"/>
              <a:t> to </a:t>
            </a:r>
            <a:r>
              <a:rPr/>
              <a:t>each</a:t>
            </a:r>
            <a:r>
              <a:rPr spc="-25"/>
              <a:t> </a:t>
            </a:r>
            <a:r>
              <a:rPr/>
              <a:t>patient.</a:t>
            </a:r>
            <a:r>
              <a:rPr spc="-40"/>
              <a:t> </a:t>
            </a:r>
            <a:r>
              <a:rPr/>
              <a:t>Additionally,</a:t>
            </a:r>
            <a:r>
              <a:rPr spc="-35"/>
              <a:t> </a:t>
            </a:r>
            <a:r>
              <a:rPr/>
              <a:t>the</a:t>
            </a:r>
            <a:r>
              <a:rPr spc="-15"/>
              <a:t> </a:t>
            </a:r>
            <a:r>
              <a:rPr/>
              <a:t>transparency</a:t>
            </a:r>
            <a:r>
              <a:rPr spc="-60"/>
              <a:t> </a:t>
            </a:r>
            <a:r>
              <a:rPr/>
              <a:t>of</a:t>
            </a:r>
            <a:r>
              <a:rPr spc="-35"/>
              <a:t> </a:t>
            </a:r>
            <a:r>
              <a:rPr/>
              <a:t>the</a:t>
            </a:r>
            <a:r>
              <a:rPr spc="-15"/>
              <a:t> </a:t>
            </a:r>
            <a:r>
              <a:rPr/>
              <a:t>system</a:t>
            </a:r>
            <a:r>
              <a:rPr spc="10"/>
              <a:t> </a:t>
            </a:r>
            <a:r>
              <a:rPr/>
              <a:t>fosters</a:t>
            </a:r>
            <a:r>
              <a:rPr spc="-55"/>
              <a:t> </a:t>
            </a:r>
            <a:r>
              <a:rPr spc="-10"/>
              <a:t>trust </a:t>
            </a:r>
            <a:r>
              <a:rPr/>
              <a:t>between</a:t>
            </a:r>
            <a:r>
              <a:rPr spc="-45"/>
              <a:t> </a:t>
            </a:r>
            <a:r>
              <a:rPr/>
              <a:t>patients</a:t>
            </a:r>
            <a:r>
              <a:rPr spc="-5"/>
              <a:t> </a:t>
            </a:r>
            <a:r>
              <a:rPr/>
              <a:t>and</a:t>
            </a:r>
            <a:r>
              <a:rPr spc="-30"/>
              <a:t> </a:t>
            </a:r>
            <a:r>
              <a:rPr/>
              <a:t>healthcare</a:t>
            </a:r>
            <a:r>
              <a:rPr spc="-30"/>
              <a:t> </a:t>
            </a:r>
            <a:r>
              <a:rPr/>
              <a:t>providers,</a:t>
            </a:r>
            <a:r>
              <a:rPr spc="-55"/>
              <a:t> </a:t>
            </a:r>
            <a:r>
              <a:rPr/>
              <a:t>as</a:t>
            </a:r>
            <a:r>
              <a:rPr spc="-70"/>
              <a:t> </a:t>
            </a:r>
            <a:r>
              <a:rPr/>
              <a:t>patients</a:t>
            </a:r>
            <a:r>
              <a:rPr spc="-5"/>
              <a:t> </a:t>
            </a:r>
            <a:r>
              <a:rPr/>
              <a:t>are</a:t>
            </a:r>
            <a:r>
              <a:rPr spc="-30"/>
              <a:t> </a:t>
            </a:r>
            <a:r>
              <a:rPr/>
              <a:t>informed</a:t>
            </a:r>
            <a:r>
              <a:rPr spc="-30"/>
              <a:t> </a:t>
            </a:r>
            <a:r>
              <a:rPr spc="-10"/>
              <a:t>about </a:t>
            </a:r>
            <a:r>
              <a:rPr/>
              <a:t>their</a:t>
            </a:r>
            <a:r>
              <a:rPr spc="-75"/>
              <a:t> </a:t>
            </a:r>
            <a:r>
              <a:rPr/>
              <a:t>wait</a:t>
            </a:r>
            <a:r>
              <a:rPr spc="25"/>
              <a:t> </a:t>
            </a:r>
            <a:r>
              <a:rPr/>
              <a:t>times</a:t>
            </a:r>
            <a:r>
              <a:rPr spc="5"/>
              <a:t> </a:t>
            </a:r>
            <a:r>
              <a:rPr/>
              <a:t>and</a:t>
            </a:r>
            <a:r>
              <a:rPr spc="-15"/>
              <a:t> </a:t>
            </a:r>
            <a:r>
              <a:rPr/>
              <a:t>the</a:t>
            </a:r>
            <a:r>
              <a:rPr spc="-20"/>
              <a:t> </a:t>
            </a:r>
            <a:r>
              <a:rPr/>
              <a:t>reasons</a:t>
            </a:r>
            <a:r>
              <a:rPr spc="-60"/>
              <a:t> </a:t>
            </a:r>
            <a:r>
              <a:rPr/>
              <a:t>for</a:t>
            </a:r>
            <a:r>
              <a:rPr spc="5"/>
              <a:t> </a:t>
            </a:r>
            <a:r>
              <a:rPr/>
              <a:t>their</a:t>
            </a:r>
            <a:r>
              <a:rPr spc="-65"/>
              <a:t> </a:t>
            </a:r>
            <a:r>
              <a:rPr/>
              <a:t>prioritization,</a:t>
            </a:r>
            <a:r>
              <a:rPr spc="-40"/>
              <a:t> </a:t>
            </a:r>
            <a:r>
              <a:rPr/>
              <a:t>creating</a:t>
            </a:r>
            <a:r>
              <a:rPr spc="-20"/>
              <a:t> </a:t>
            </a:r>
            <a:r>
              <a:rPr/>
              <a:t>a</a:t>
            </a:r>
            <a:r>
              <a:rPr spc="-15"/>
              <a:t> </a:t>
            </a:r>
            <a:r>
              <a:rPr spc="-20"/>
              <a:t>more </a:t>
            </a:r>
            <a:r>
              <a:rPr/>
              <a:t>positive</a:t>
            </a:r>
            <a:r>
              <a:rPr spc="-40"/>
              <a:t> </a:t>
            </a:r>
            <a:r>
              <a:rPr/>
              <a:t>and</a:t>
            </a:r>
            <a:r>
              <a:rPr spc="-25"/>
              <a:t> </a:t>
            </a:r>
            <a:r>
              <a:rPr/>
              <a:t>supportive</a:t>
            </a:r>
            <a:r>
              <a:rPr spc="-30"/>
              <a:t> </a:t>
            </a:r>
            <a:r>
              <a:rPr/>
              <a:t>healthcare</a:t>
            </a:r>
            <a:r>
              <a:rPr spc="-25"/>
              <a:t> </a:t>
            </a:r>
            <a:r>
              <a:rPr spc="-10"/>
              <a:t>experience.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270250" y="2401188"/>
            <a:ext cx="2382520" cy="6324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3950" i="1">
                <a:latin typeface="Times New Roman"/>
                <a:cs typeface="Times New Roman"/>
              </a:rPr>
              <a:t>Thank</a:t>
            </a:r>
            <a:r>
              <a:rPr sz="3950" i="1" spc="80">
                <a:latin typeface="Times New Roman"/>
                <a:cs typeface="Times New Roman"/>
              </a:rPr>
              <a:t> </a:t>
            </a:r>
            <a:r>
              <a:rPr sz="3950" i="1" spc="-25">
                <a:latin typeface="Times New Roman"/>
                <a:cs typeface="Times New Roman"/>
              </a:rPr>
              <a:t>You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sz="quarter" idx="5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  <a:defRPr/>
            </a:pPr>
            <a:r>
              <a:rPr/>
              <a:t>Department</a:t>
            </a:r>
            <a:r>
              <a:rPr spc="-80"/>
              <a:t> </a:t>
            </a:r>
            <a:r>
              <a:rPr/>
              <a:t>of</a:t>
            </a:r>
            <a:r>
              <a:rPr spc="-15"/>
              <a:t> </a:t>
            </a:r>
            <a:r>
              <a:rPr/>
              <a:t>Information</a:t>
            </a:r>
            <a:r>
              <a:rPr spc="20"/>
              <a:t> </a:t>
            </a:r>
            <a:r>
              <a:rPr/>
              <a:t>Technology,</a:t>
            </a:r>
            <a:r>
              <a:rPr spc="-15"/>
              <a:t> </a:t>
            </a:r>
            <a:r>
              <a:rPr/>
              <a:t>Loni</a:t>
            </a:r>
            <a:r>
              <a:rPr spc="-65"/>
              <a:t> </a:t>
            </a:r>
            <a:r>
              <a:rPr spc="-10"/>
              <a:t>Kalbhor</a:t>
            </a:r>
            <a:endParaRPr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25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818832" y="386080"/>
            <a:ext cx="11722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10">
                <a:solidFill>
                  <a:srgbClr val="073762"/>
                </a:solidFill>
              </a:rPr>
              <a:t>Outline</a:t>
            </a:r>
            <a:endParaRPr/>
          </a:p>
        </p:txBody>
      </p:sp>
      <p:sp>
        <p:nvSpPr>
          <p:cNvPr id="4" name="object 4" descr=""/>
          <p:cNvSpPr txBox="1">
            <a:spLocks noGrp="1"/>
          </p:cNvSpPr>
          <p:nvPr>
            <p:ph type="ftr" sz="quarter" idx="5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2065"/>
              </a:lnSpc>
              <a:defRPr/>
            </a:pPr>
            <a:r>
              <a:rPr/>
              <a:t>Department</a:t>
            </a:r>
            <a:r>
              <a:rPr spc="-80"/>
              <a:t> </a:t>
            </a:r>
            <a:r>
              <a:rPr/>
              <a:t>of</a:t>
            </a:r>
            <a:r>
              <a:rPr spc="-15"/>
              <a:t> </a:t>
            </a:r>
            <a:r>
              <a:rPr/>
              <a:t>Information</a:t>
            </a:r>
            <a:r>
              <a:rPr spc="20"/>
              <a:t> </a:t>
            </a:r>
            <a:r>
              <a:rPr/>
              <a:t>Technology,</a:t>
            </a:r>
            <a:r>
              <a:rPr spc="-15"/>
              <a:t> </a:t>
            </a:r>
            <a:r>
              <a:rPr/>
              <a:t>Loni</a:t>
            </a:r>
            <a:r>
              <a:rPr spc="-65"/>
              <a:t> </a:t>
            </a:r>
            <a:r>
              <a:rPr spc="-10"/>
              <a:t>Kalbhor</a:t>
            </a:r>
            <a:endParaRPr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50"/>
              <a:t>2</a:t>
            </a:fld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999172" y="1355407"/>
            <a:ext cx="4730115" cy="3047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635" indent="-368935">
              <a:lnSpc>
                <a:spcPct val="100000"/>
              </a:lnSpc>
              <a:spcBef>
                <a:spcPts val="125"/>
              </a:spcBef>
              <a:buChar char="●"/>
              <a:tabLst>
                <a:tab pos="381635" algn="l"/>
              </a:tabLst>
              <a:defRPr/>
            </a:pPr>
            <a:r>
              <a:rPr sz="2150" spc="-10">
                <a:latin typeface="Times New Roman"/>
                <a:cs typeface="Times New Roman"/>
              </a:rPr>
              <a:t>Introduction</a:t>
            </a:r>
            <a:endParaRPr sz="215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spcBef>
                <a:spcPts val="125"/>
              </a:spcBef>
              <a:buChar char="●"/>
              <a:tabLst>
                <a:tab pos="381635" algn="l"/>
              </a:tabLst>
              <a:defRPr/>
            </a:pPr>
            <a:r>
              <a:rPr sz="2150">
                <a:latin typeface="Times New Roman"/>
                <a:cs typeface="Times New Roman"/>
              </a:rPr>
              <a:t>Problem</a:t>
            </a:r>
            <a:r>
              <a:rPr sz="2150" spc="145">
                <a:latin typeface="Times New Roman"/>
                <a:cs typeface="Times New Roman"/>
              </a:rPr>
              <a:t> </a:t>
            </a:r>
            <a:r>
              <a:rPr sz="2150" spc="-10">
                <a:latin typeface="Times New Roman"/>
                <a:cs typeface="Times New Roman"/>
              </a:rPr>
              <a:t>Statement</a:t>
            </a:r>
            <a:endParaRPr sz="215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spcBef>
                <a:spcPts val="50"/>
              </a:spcBef>
              <a:buChar char="●"/>
              <a:tabLst>
                <a:tab pos="381635" algn="l"/>
              </a:tabLst>
              <a:defRPr/>
            </a:pPr>
            <a:r>
              <a:rPr sz="2150" spc="-10">
                <a:latin typeface="Times New Roman"/>
                <a:cs typeface="Times New Roman"/>
              </a:rPr>
              <a:t>Objectives</a:t>
            </a:r>
            <a:endParaRPr sz="215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spcBef>
                <a:spcPts val="45"/>
              </a:spcBef>
              <a:buChar char="●"/>
              <a:tabLst>
                <a:tab pos="381635" algn="l"/>
              </a:tabLst>
              <a:defRPr/>
            </a:pPr>
            <a:r>
              <a:rPr sz="2150">
                <a:latin typeface="Times New Roman"/>
                <a:cs typeface="Times New Roman"/>
              </a:rPr>
              <a:t>Concepts</a:t>
            </a:r>
            <a:r>
              <a:rPr sz="2150" spc="85">
                <a:latin typeface="Times New Roman"/>
                <a:cs typeface="Times New Roman"/>
              </a:rPr>
              <a:t> </a:t>
            </a:r>
            <a:r>
              <a:rPr sz="2150">
                <a:latin typeface="Times New Roman"/>
                <a:cs typeface="Times New Roman"/>
              </a:rPr>
              <a:t>&amp;</a:t>
            </a:r>
            <a:r>
              <a:rPr sz="2150" spc="114">
                <a:latin typeface="Times New Roman"/>
                <a:cs typeface="Times New Roman"/>
              </a:rPr>
              <a:t> </a:t>
            </a:r>
            <a:r>
              <a:rPr sz="2150" spc="-10">
                <a:latin typeface="Times New Roman"/>
                <a:cs typeface="Times New Roman"/>
              </a:rPr>
              <a:t>Methods</a:t>
            </a:r>
            <a:endParaRPr sz="215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spcBef>
                <a:spcPts val="50"/>
              </a:spcBef>
              <a:buChar char="●"/>
              <a:tabLst>
                <a:tab pos="381635" algn="l"/>
              </a:tabLst>
              <a:defRPr/>
            </a:pPr>
            <a:r>
              <a:rPr sz="2150">
                <a:latin typeface="Times New Roman"/>
                <a:cs typeface="Times New Roman"/>
              </a:rPr>
              <a:t>Literature</a:t>
            </a:r>
            <a:r>
              <a:rPr sz="2150" spc="170">
                <a:latin typeface="Times New Roman"/>
                <a:cs typeface="Times New Roman"/>
              </a:rPr>
              <a:t> </a:t>
            </a:r>
            <a:r>
              <a:rPr sz="2150" spc="-10">
                <a:latin typeface="Times New Roman"/>
                <a:cs typeface="Times New Roman"/>
              </a:rPr>
              <a:t>Review</a:t>
            </a:r>
            <a:endParaRPr sz="215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spcBef>
                <a:spcPts val="50"/>
              </a:spcBef>
              <a:buChar char="●"/>
              <a:tabLst>
                <a:tab pos="381635" algn="l"/>
              </a:tabLst>
              <a:defRPr/>
            </a:pPr>
            <a:r>
              <a:rPr sz="2150">
                <a:latin typeface="Times New Roman"/>
                <a:cs typeface="Times New Roman"/>
              </a:rPr>
              <a:t>Identification</a:t>
            </a:r>
            <a:r>
              <a:rPr sz="2150" spc="90">
                <a:latin typeface="Times New Roman"/>
                <a:cs typeface="Times New Roman"/>
              </a:rPr>
              <a:t> </a:t>
            </a:r>
            <a:r>
              <a:rPr sz="2150">
                <a:latin typeface="Times New Roman"/>
                <a:cs typeface="Times New Roman"/>
              </a:rPr>
              <a:t>of</a:t>
            </a:r>
            <a:r>
              <a:rPr sz="2150" spc="75">
                <a:latin typeface="Times New Roman"/>
                <a:cs typeface="Times New Roman"/>
              </a:rPr>
              <a:t> </a:t>
            </a:r>
            <a:r>
              <a:rPr sz="2150">
                <a:latin typeface="Times New Roman"/>
                <a:cs typeface="Times New Roman"/>
              </a:rPr>
              <a:t>gaps</a:t>
            </a:r>
            <a:r>
              <a:rPr sz="2150" spc="125">
                <a:latin typeface="Times New Roman"/>
                <a:cs typeface="Times New Roman"/>
              </a:rPr>
              <a:t> </a:t>
            </a:r>
            <a:r>
              <a:rPr sz="2150">
                <a:latin typeface="Times New Roman"/>
                <a:cs typeface="Times New Roman"/>
              </a:rPr>
              <a:t>&amp;</a:t>
            </a:r>
            <a:r>
              <a:rPr sz="2150" spc="110">
                <a:latin typeface="Times New Roman"/>
                <a:cs typeface="Times New Roman"/>
              </a:rPr>
              <a:t> </a:t>
            </a:r>
            <a:r>
              <a:rPr sz="2150">
                <a:latin typeface="Times New Roman"/>
                <a:cs typeface="Times New Roman"/>
              </a:rPr>
              <a:t>scope</a:t>
            </a:r>
            <a:r>
              <a:rPr sz="2150" spc="65">
                <a:latin typeface="Times New Roman"/>
                <a:cs typeface="Times New Roman"/>
              </a:rPr>
              <a:t> </a:t>
            </a:r>
            <a:r>
              <a:rPr sz="2150">
                <a:latin typeface="Times New Roman"/>
                <a:cs typeface="Times New Roman"/>
              </a:rPr>
              <a:t>of</a:t>
            </a:r>
            <a:r>
              <a:rPr sz="2150" spc="75">
                <a:latin typeface="Times New Roman"/>
                <a:cs typeface="Times New Roman"/>
              </a:rPr>
              <a:t> </a:t>
            </a:r>
            <a:r>
              <a:rPr sz="2150" spc="-20">
                <a:latin typeface="Times New Roman"/>
                <a:cs typeface="Times New Roman"/>
              </a:rPr>
              <a:t>work</a:t>
            </a:r>
            <a:endParaRPr sz="215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spcBef>
                <a:spcPts val="120"/>
              </a:spcBef>
              <a:buChar char="●"/>
              <a:tabLst>
                <a:tab pos="381635" algn="l"/>
              </a:tabLst>
              <a:defRPr/>
            </a:pPr>
            <a:r>
              <a:rPr sz="2150" spc="-10">
                <a:latin typeface="Times New Roman"/>
                <a:cs typeface="Times New Roman"/>
              </a:rPr>
              <a:t>Implementation</a:t>
            </a:r>
            <a:endParaRPr sz="215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spcBef>
                <a:spcPts val="50"/>
              </a:spcBef>
              <a:buChar char="●"/>
              <a:tabLst>
                <a:tab pos="381635" algn="l"/>
              </a:tabLst>
              <a:defRPr/>
            </a:pPr>
            <a:r>
              <a:rPr sz="2150" spc="-10">
                <a:latin typeface="Times New Roman"/>
                <a:cs typeface="Times New Roman"/>
              </a:rPr>
              <a:t>Reference</a:t>
            </a:r>
            <a:endParaRPr sz="215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spcBef>
                <a:spcPts val="50"/>
              </a:spcBef>
              <a:buChar char="●"/>
              <a:tabLst>
                <a:tab pos="381635" algn="l"/>
              </a:tabLst>
              <a:defRPr/>
            </a:pPr>
            <a:r>
              <a:rPr sz="2150" spc="-25">
                <a:latin typeface="Times New Roman"/>
                <a:cs typeface="Times New Roman"/>
              </a:rPr>
              <a:t>Q&amp;A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defRPr/>
            </a:pPr>
            <a:r>
              <a:rPr spc="-10">
                <a:solidFill>
                  <a:srgbClr val="073762"/>
                </a:solidFill>
              </a:rPr>
              <a:t>Introduction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460057" y="874076"/>
            <a:ext cx="7946390" cy="1950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  <a:defRPr/>
            </a:pPr>
            <a:r>
              <a:rPr sz="1800">
                <a:latin typeface="Arial MT"/>
                <a:cs typeface="Arial MT"/>
              </a:rPr>
              <a:t>A</a:t>
            </a:r>
            <a:r>
              <a:rPr sz="1800" spc="1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queuing</a:t>
            </a:r>
            <a:r>
              <a:rPr sz="1800" spc="1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management</a:t>
            </a:r>
            <a:r>
              <a:rPr sz="1800" spc="17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system</a:t>
            </a:r>
            <a:r>
              <a:rPr sz="1800" spc="1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(QMS)</a:t>
            </a:r>
            <a:r>
              <a:rPr sz="1800" spc="114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in</a:t>
            </a:r>
            <a:r>
              <a:rPr sz="1800" spc="17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hospitals</a:t>
            </a:r>
            <a:r>
              <a:rPr sz="1800" spc="1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is</a:t>
            </a:r>
            <a:r>
              <a:rPr sz="1800" spc="16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</a:t>
            </a:r>
            <a:r>
              <a:rPr sz="1800" spc="1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solution</a:t>
            </a:r>
            <a:r>
              <a:rPr sz="1800" spc="17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designed</a:t>
            </a:r>
            <a:r>
              <a:rPr sz="1800" spc="155">
                <a:latin typeface="Arial MT"/>
                <a:cs typeface="Arial MT"/>
              </a:rPr>
              <a:t> </a:t>
            </a:r>
            <a:r>
              <a:rPr sz="1800" spc="-25">
                <a:latin typeface="Arial MT"/>
                <a:cs typeface="Arial MT"/>
              </a:rPr>
              <a:t>to </a:t>
            </a:r>
            <a:r>
              <a:rPr sz="1800">
                <a:latin typeface="Arial MT"/>
                <a:cs typeface="Arial MT"/>
              </a:rPr>
              <a:t>streamline</a:t>
            </a:r>
            <a:r>
              <a:rPr sz="1800" spc="30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</a:t>
            </a:r>
            <a:r>
              <a:rPr sz="1800" spc="3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flow,</a:t>
            </a:r>
            <a:r>
              <a:rPr sz="1800" spc="28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reduce</a:t>
            </a:r>
            <a:r>
              <a:rPr sz="1800" spc="30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wait</a:t>
            </a:r>
            <a:r>
              <a:rPr sz="1800" spc="30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times,</a:t>
            </a:r>
            <a:r>
              <a:rPr sz="1800" spc="3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27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enhance</a:t>
            </a:r>
            <a:r>
              <a:rPr sz="1800" spc="28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30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overall</a:t>
            </a:r>
            <a:r>
              <a:rPr sz="1800" spc="32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patient </a:t>
            </a:r>
            <a:r>
              <a:rPr sz="1800">
                <a:latin typeface="Arial MT"/>
                <a:cs typeface="Arial MT"/>
              </a:rPr>
              <a:t>experience.</a:t>
            </a:r>
            <a:r>
              <a:rPr sz="1800" spc="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By</a:t>
            </a:r>
            <a:r>
              <a:rPr sz="1800" spc="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automating</a:t>
            </a:r>
            <a:r>
              <a:rPr sz="1800" spc="7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organizing</a:t>
            </a:r>
            <a:r>
              <a:rPr sz="1800" spc="6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</a:t>
            </a:r>
            <a:r>
              <a:rPr sz="1800" spc="7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registration</a:t>
            </a:r>
            <a:r>
              <a:rPr sz="1800" spc="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2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service </a:t>
            </a:r>
            <a:r>
              <a:rPr sz="1800">
                <a:latin typeface="Arial MT"/>
                <a:cs typeface="Arial MT"/>
              </a:rPr>
              <a:t>processes,</a:t>
            </a:r>
            <a:r>
              <a:rPr sz="1800" spc="170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hospitals</a:t>
            </a:r>
            <a:r>
              <a:rPr sz="1800" spc="165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can</a:t>
            </a:r>
            <a:r>
              <a:rPr sz="1800" spc="190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operate</a:t>
            </a:r>
            <a:r>
              <a:rPr sz="1800" spc="180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more</a:t>
            </a:r>
            <a:r>
              <a:rPr sz="1800" spc="185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efficiently</a:t>
            </a:r>
            <a:r>
              <a:rPr sz="1800" spc="185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165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improve</a:t>
            </a:r>
            <a:r>
              <a:rPr sz="1800" spc="175">
                <a:latin typeface="Arial MT"/>
                <a:cs typeface="Arial MT"/>
              </a:rPr>
              <a:t>  </a:t>
            </a:r>
            <a:r>
              <a:rPr sz="1800" spc="-10">
                <a:latin typeface="Arial MT"/>
                <a:cs typeface="Arial MT"/>
              </a:rPr>
              <a:t>patient </a:t>
            </a:r>
            <a:r>
              <a:rPr sz="1800">
                <a:latin typeface="Arial MT"/>
                <a:cs typeface="Arial MT"/>
              </a:rPr>
              <a:t>satisfaction.</a:t>
            </a:r>
            <a:r>
              <a:rPr sz="1800" spc="1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</a:t>
            </a:r>
            <a:r>
              <a:rPr sz="1800" spc="1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effective</a:t>
            </a:r>
            <a:r>
              <a:rPr sz="1800" spc="1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QMS</a:t>
            </a:r>
            <a:r>
              <a:rPr sz="1800" spc="1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provides</a:t>
            </a:r>
            <a:r>
              <a:rPr sz="1800" spc="11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real-</a:t>
            </a:r>
            <a:r>
              <a:rPr sz="1800">
                <a:latin typeface="Arial MT"/>
                <a:cs typeface="Arial MT"/>
              </a:rPr>
              <a:t>time</a:t>
            </a:r>
            <a:r>
              <a:rPr sz="1800" spc="1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updates,</a:t>
            </a:r>
            <a:r>
              <a:rPr sz="1800" spc="18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manages</a:t>
            </a:r>
            <a:r>
              <a:rPr sz="1800" spc="13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queues,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195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integrates</a:t>
            </a:r>
            <a:r>
              <a:rPr sz="1800" spc="235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with</a:t>
            </a:r>
            <a:r>
              <a:rPr sz="1800" spc="229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existing</a:t>
            </a:r>
            <a:r>
              <a:rPr sz="1800" spc="225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hospital</a:t>
            </a:r>
            <a:r>
              <a:rPr sz="1800" spc="235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management</a:t>
            </a:r>
            <a:r>
              <a:rPr sz="1800" spc="229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systems</a:t>
            </a:r>
            <a:r>
              <a:rPr sz="1800" spc="220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to</a:t>
            </a:r>
            <a:r>
              <a:rPr sz="1800" spc="210">
                <a:latin typeface="Arial MT"/>
                <a:cs typeface="Arial MT"/>
              </a:rPr>
              <a:t>  </a:t>
            </a:r>
            <a:r>
              <a:rPr sz="1800" spc="-10">
                <a:latin typeface="Arial MT"/>
                <a:cs typeface="Arial MT"/>
              </a:rPr>
              <a:t>ensure </a:t>
            </a:r>
            <a:r>
              <a:rPr sz="1800">
                <a:latin typeface="Arial MT"/>
                <a:cs typeface="Arial MT"/>
              </a:rPr>
              <a:t>seamless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operations.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/>
        </p:blipFill>
        <p:spPr bwMode="auto">
          <a:xfrm>
            <a:off x="1706861" y="3085741"/>
            <a:ext cx="5700392" cy="243360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sz="quarter" idx="5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2065"/>
              </a:lnSpc>
              <a:defRPr/>
            </a:pPr>
            <a:r>
              <a:rPr/>
              <a:t>Department</a:t>
            </a:r>
            <a:r>
              <a:rPr spc="-80"/>
              <a:t> </a:t>
            </a:r>
            <a:r>
              <a:rPr/>
              <a:t>of</a:t>
            </a:r>
            <a:r>
              <a:rPr spc="-15"/>
              <a:t> </a:t>
            </a:r>
            <a:r>
              <a:rPr/>
              <a:t>Information</a:t>
            </a:r>
            <a:r>
              <a:rPr spc="20"/>
              <a:t> </a:t>
            </a:r>
            <a:r>
              <a:rPr/>
              <a:t>Technology,</a:t>
            </a:r>
            <a:r>
              <a:rPr spc="-15"/>
              <a:t> </a:t>
            </a:r>
            <a:r>
              <a:rPr/>
              <a:t>Loni</a:t>
            </a:r>
            <a:r>
              <a:rPr spc="-65"/>
              <a:t> </a:t>
            </a:r>
            <a:r>
              <a:rPr spc="-10"/>
              <a:t>Kalbhor</a:t>
            </a:r>
            <a:endParaRPr/>
          </a:p>
        </p:txBody>
      </p:sp>
      <p:sp>
        <p:nvSpPr>
          <p:cNvPr id="6" name="object 6" descr="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50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608012" y="379349"/>
            <a:ext cx="29641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>
                <a:solidFill>
                  <a:srgbClr val="073762"/>
                </a:solidFill>
              </a:rPr>
              <a:t>Problem</a:t>
            </a:r>
            <a:r>
              <a:rPr spc="135">
                <a:solidFill>
                  <a:srgbClr val="073762"/>
                </a:solidFill>
              </a:rPr>
              <a:t> </a:t>
            </a:r>
            <a:r>
              <a:rPr spc="-10">
                <a:solidFill>
                  <a:srgbClr val="073762"/>
                </a:solidFill>
              </a:rPr>
              <a:t>Statement</a:t>
            </a:r>
            <a:endParaRPr/>
          </a:p>
        </p:txBody>
      </p:sp>
      <p:sp>
        <p:nvSpPr>
          <p:cNvPr id="4" name="object 4" descr=""/>
          <p:cNvSpPr txBox="1">
            <a:spLocks noGrp="1"/>
          </p:cNvSpPr>
          <p:nvPr>
            <p:ph type="ftr" sz="quarter" idx="5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2065"/>
              </a:lnSpc>
              <a:defRPr/>
            </a:pPr>
            <a:r>
              <a:rPr/>
              <a:t>Department</a:t>
            </a:r>
            <a:r>
              <a:rPr spc="-80"/>
              <a:t> </a:t>
            </a:r>
            <a:r>
              <a:rPr/>
              <a:t>of</a:t>
            </a:r>
            <a:r>
              <a:rPr spc="-15"/>
              <a:t> </a:t>
            </a:r>
            <a:r>
              <a:rPr/>
              <a:t>Information</a:t>
            </a:r>
            <a:r>
              <a:rPr spc="20"/>
              <a:t> </a:t>
            </a:r>
            <a:r>
              <a:rPr/>
              <a:t>Technology,</a:t>
            </a:r>
            <a:r>
              <a:rPr spc="-15"/>
              <a:t> </a:t>
            </a:r>
            <a:r>
              <a:rPr/>
              <a:t>Loni</a:t>
            </a:r>
            <a:r>
              <a:rPr spc="-65"/>
              <a:t> </a:t>
            </a:r>
            <a:r>
              <a:rPr spc="-10"/>
              <a:t>Kalbhor</a:t>
            </a:r>
            <a:endParaRPr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50"/>
              <a:t>4</a:t>
            </a:fld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691832" y="929957"/>
            <a:ext cx="7803515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295" marR="5080" indent="-316229" algn="just">
              <a:lnSpc>
                <a:spcPct val="100099"/>
              </a:lnSpc>
              <a:spcBef>
                <a:spcPts val="100"/>
              </a:spcBef>
              <a:buSzPct val="77777"/>
              <a:buChar char="•"/>
              <a:tabLst>
                <a:tab pos="330200" algn="l"/>
              </a:tabLst>
              <a:defRPr/>
            </a:pPr>
            <a:r>
              <a:rPr sz="1800">
                <a:latin typeface="Arial MT"/>
                <a:cs typeface="Arial MT"/>
              </a:rPr>
              <a:t>Hospitals</a:t>
            </a:r>
            <a:r>
              <a:rPr sz="1800" spc="20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often</a:t>
            </a:r>
            <a:r>
              <a:rPr sz="1800" spc="40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face</a:t>
            </a:r>
            <a:r>
              <a:rPr sz="1800" spc="40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significant</a:t>
            </a:r>
            <a:r>
              <a:rPr sz="1800" spc="45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challenges</a:t>
            </a:r>
            <a:r>
              <a:rPr sz="1800" spc="30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in</a:t>
            </a:r>
            <a:r>
              <a:rPr sz="1800" spc="50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managing</a:t>
            </a:r>
            <a:r>
              <a:rPr sz="1800" spc="40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patient</a:t>
            </a:r>
            <a:r>
              <a:rPr sz="1800" spc="55">
                <a:latin typeface="Arial MT"/>
                <a:cs typeface="Arial MT"/>
              </a:rPr>
              <a:t>  </a:t>
            </a:r>
            <a:r>
              <a:rPr sz="1800" spc="-10">
                <a:latin typeface="Arial MT"/>
                <a:cs typeface="Arial MT"/>
              </a:rPr>
              <a:t>flow, </a:t>
            </a:r>
            <a:r>
              <a:rPr sz="1800" spc="-10">
                <a:latin typeface="Arial MT"/>
                <a:cs typeface="Arial MT"/>
              </a:rPr>
              <a:t>	</a:t>
            </a:r>
            <a:r>
              <a:rPr sz="1800">
                <a:latin typeface="Arial MT"/>
                <a:cs typeface="Arial MT"/>
              </a:rPr>
              <a:t>leading</a:t>
            </a:r>
            <a:r>
              <a:rPr sz="1800" spc="3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to</a:t>
            </a:r>
            <a:r>
              <a:rPr sz="1800" spc="3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delays</a:t>
            </a:r>
            <a:r>
              <a:rPr sz="1800" spc="37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3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overcrowded</a:t>
            </a:r>
            <a:r>
              <a:rPr sz="1800" spc="36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waiting</a:t>
            </a:r>
            <a:r>
              <a:rPr sz="1800" spc="38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areas.</a:t>
            </a:r>
            <a:r>
              <a:rPr sz="1800" spc="3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3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lack</a:t>
            </a:r>
            <a:r>
              <a:rPr sz="1800" spc="3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of</a:t>
            </a:r>
            <a:r>
              <a:rPr sz="1800" spc="37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</a:t>
            </a:r>
            <a:r>
              <a:rPr sz="1800" spc="35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clear </a:t>
            </a:r>
            <a:r>
              <a:rPr sz="1800" spc="-10">
                <a:latin typeface="Arial MT"/>
                <a:cs typeface="Arial MT"/>
              </a:rPr>
              <a:t>	</a:t>
            </a:r>
            <a:r>
              <a:rPr sz="1800">
                <a:latin typeface="Arial MT"/>
                <a:cs typeface="Arial MT"/>
              </a:rPr>
              <a:t>prioritization</a:t>
            </a:r>
            <a:r>
              <a:rPr sz="1800" spc="3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system</a:t>
            </a:r>
            <a:r>
              <a:rPr sz="1800" spc="3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means</a:t>
            </a:r>
            <a:r>
              <a:rPr sz="1800" spc="3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that</a:t>
            </a:r>
            <a:r>
              <a:rPr sz="1800" spc="37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emergency</a:t>
            </a:r>
            <a:r>
              <a:rPr sz="1800" spc="3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cases</a:t>
            </a:r>
            <a:r>
              <a:rPr sz="1800" spc="3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may</a:t>
            </a:r>
            <a:r>
              <a:rPr sz="1800" spc="37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not</a:t>
            </a:r>
            <a:r>
              <a:rPr sz="1800" spc="3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always</a:t>
            </a:r>
            <a:r>
              <a:rPr sz="1800" spc="375">
                <a:latin typeface="Arial MT"/>
                <a:cs typeface="Arial MT"/>
              </a:rPr>
              <a:t> </a:t>
            </a:r>
            <a:r>
              <a:rPr sz="1800" spc="-25">
                <a:latin typeface="Arial MT"/>
                <a:cs typeface="Arial MT"/>
              </a:rPr>
              <a:t>be </a:t>
            </a:r>
            <a:r>
              <a:rPr sz="1800" spc="-25">
                <a:latin typeface="Arial MT"/>
                <a:cs typeface="Arial MT"/>
              </a:rPr>
              <a:t>	</a:t>
            </a:r>
            <a:r>
              <a:rPr sz="1800">
                <a:latin typeface="Arial MT"/>
                <a:cs typeface="Arial MT"/>
              </a:rPr>
              <a:t>attended</a:t>
            </a:r>
            <a:r>
              <a:rPr sz="1800" spc="320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to</a:t>
            </a:r>
            <a:r>
              <a:rPr sz="1800" spc="310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promptly,</a:t>
            </a:r>
            <a:r>
              <a:rPr sz="1800" spc="325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which</a:t>
            </a:r>
            <a:r>
              <a:rPr sz="1800" spc="325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can</a:t>
            </a:r>
            <a:r>
              <a:rPr sz="1800" spc="335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compromise</a:t>
            </a:r>
            <a:r>
              <a:rPr sz="1800" spc="340">
                <a:latin typeface="Arial MT"/>
                <a:cs typeface="Arial MT"/>
              </a:rPr>
              <a:t>  </a:t>
            </a:r>
            <a:r>
              <a:rPr sz="1800">
                <a:latin typeface="Arial MT"/>
                <a:cs typeface="Arial MT"/>
              </a:rPr>
              <a:t>patient</a:t>
            </a:r>
            <a:r>
              <a:rPr sz="1800" spc="340">
                <a:latin typeface="Arial MT"/>
                <a:cs typeface="Arial MT"/>
              </a:rPr>
              <a:t>  </a:t>
            </a:r>
            <a:r>
              <a:rPr sz="1800" spc="-10">
                <a:latin typeface="Arial MT"/>
                <a:cs typeface="Arial MT"/>
              </a:rPr>
              <a:t>outcomes. </a:t>
            </a:r>
            <a:r>
              <a:rPr sz="1800" spc="-10">
                <a:latin typeface="Arial MT"/>
                <a:cs typeface="Arial MT"/>
              </a:rPr>
              <a:t>	</a:t>
            </a:r>
            <a:r>
              <a:rPr sz="1800">
                <a:latin typeface="Arial MT"/>
                <a:cs typeface="Arial MT"/>
              </a:rPr>
              <a:t>Additionally,</a:t>
            </a:r>
            <a:r>
              <a:rPr sz="1800" spc="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9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absence</a:t>
            </a:r>
            <a:r>
              <a:rPr sz="1800" spc="1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of</a:t>
            </a:r>
            <a:r>
              <a:rPr sz="1800" spc="1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transparency</a:t>
            </a:r>
            <a:r>
              <a:rPr sz="1800" spc="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in</a:t>
            </a:r>
            <a:r>
              <a:rPr sz="1800" spc="10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queue</a:t>
            </a:r>
            <a:r>
              <a:rPr sz="1800" spc="1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management</a:t>
            </a:r>
            <a:r>
              <a:rPr sz="1800" spc="12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creates </a:t>
            </a:r>
            <a:r>
              <a:rPr sz="1800" spc="-10">
                <a:latin typeface="Arial MT"/>
                <a:cs typeface="Arial MT"/>
              </a:rPr>
              <a:t>	</a:t>
            </a:r>
            <a:r>
              <a:rPr sz="1800">
                <a:latin typeface="Arial MT"/>
                <a:cs typeface="Arial MT"/>
              </a:rPr>
              <a:t>frustration</a:t>
            </a:r>
            <a:r>
              <a:rPr sz="1800" spc="408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among</a:t>
            </a:r>
            <a:r>
              <a:rPr sz="1800" spc="408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patients,</a:t>
            </a:r>
            <a:r>
              <a:rPr sz="1800" spc="4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as</a:t>
            </a:r>
            <a:r>
              <a:rPr sz="1800" spc="433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they</a:t>
            </a:r>
            <a:r>
              <a:rPr sz="1800" spc="4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are</a:t>
            </a:r>
            <a:r>
              <a:rPr sz="1800" spc="433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left</a:t>
            </a:r>
            <a:r>
              <a:rPr sz="1800" spc="433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uncertain</a:t>
            </a:r>
            <a:r>
              <a:rPr sz="1800" spc="4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about</a:t>
            </a:r>
            <a:r>
              <a:rPr sz="1800" spc="433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their</a:t>
            </a:r>
            <a:r>
              <a:rPr sz="1800" spc="385">
                <a:latin typeface="Arial MT"/>
                <a:cs typeface="Arial MT"/>
              </a:rPr>
              <a:t> </a:t>
            </a:r>
            <a:r>
              <a:rPr sz="1800" spc="-20">
                <a:latin typeface="Arial MT"/>
                <a:cs typeface="Arial MT"/>
              </a:rPr>
              <a:t>wait </a:t>
            </a:r>
            <a:r>
              <a:rPr sz="1800" spc="-20">
                <a:latin typeface="Arial MT"/>
                <a:cs typeface="Arial MT"/>
              </a:rPr>
              <a:t>	</a:t>
            </a:r>
            <a:r>
              <a:rPr sz="1800">
                <a:latin typeface="Arial MT"/>
                <a:cs typeface="Arial MT"/>
              </a:rPr>
              <a:t>times.</a:t>
            </a:r>
            <a:r>
              <a:rPr sz="1800" spc="2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This</a:t>
            </a:r>
            <a:r>
              <a:rPr sz="1800" spc="29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disorganization</a:t>
            </a:r>
            <a:r>
              <a:rPr sz="1800" spc="27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not</a:t>
            </a:r>
            <a:r>
              <a:rPr sz="1800" spc="2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only</a:t>
            </a:r>
            <a:r>
              <a:rPr sz="1800" spc="26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affects</a:t>
            </a:r>
            <a:r>
              <a:rPr sz="1800" spc="2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</a:t>
            </a:r>
            <a:r>
              <a:rPr sz="1800" spc="29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satisfaction</a:t>
            </a:r>
            <a:r>
              <a:rPr sz="1800" spc="2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but</a:t>
            </a:r>
            <a:r>
              <a:rPr sz="1800" spc="235">
                <a:latin typeface="Arial MT"/>
                <a:cs typeface="Arial MT"/>
              </a:rPr>
              <a:t> </a:t>
            </a:r>
            <a:r>
              <a:rPr sz="1800" spc="-20">
                <a:latin typeface="Arial MT"/>
                <a:cs typeface="Arial MT"/>
              </a:rPr>
              <a:t>also </a:t>
            </a:r>
            <a:r>
              <a:rPr sz="1800" spc="-20">
                <a:latin typeface="Arial MT"/>
                <a:cs typeface="Arial MT"/>
              </a:rPr>
              <a:t>	</a:t>
            </a:r>
            <a:r>
              <a:rPr sz="1800">
                <a:latin typeface="Arial MT"/>
                <a:cs typeface="Arial MT"/>
              </a:rPr>
              <a:t>leads</a:t>
            </a:r>
            <a:r>
              <a:rPr sz="1800" spc="4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to</a:t>
            </a:r>
            <a:r>
              <a:rPr sz="1800" spc="39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inefficient</a:t>
            </a:r>
            <a:r>
              <a:rPr sz="1800" spc="408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use</a:t>
            </a:r>
            <a:r>
              <a:rPr sz="1800" spc="4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of</a:t>
            </a:r>
            <a:r>
              <a:rPr sz="1800" spc="4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medical</a:t>
            </a:r>
            <a:r>
              <a:rPr sz="1800" spc="4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staff</a:t>
            </a:r>
            <a:r>
              <a:rPr sz="1800" spc="40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time,</a:t>
            </a:r>
            <a:r>
              <a:rPr sz="1800" spc="4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as</a:t>
            </a:r>
            <a:r>
              <a:rPr sz="1800" spc="4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they</a:t>
            </a:r>
            <a:r>
              <a:rPr sz="1800" spc="4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spend</a:t>
            </a:r>
            <a:r>
              <a:rPr sz="1800" spc="42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valuable </a:t>
            </a:r>
            <a:r>
              <a:rPr sz="1800" spc="-10">
                <a:latin typeface="Arial MT"/>
                <a:cs typeface="Arial MT"/>
              </a:rPr>
              <a:t>	</a:t>
            </a:r>
            <a:r>
              <a:rPr sz="1800">
                <a:latin typeface="Arial MT"/>
                <a:cs typeface="Arial MT"/>
              </a:rPr>
              <a:t>resources</a:t>
            </a:r>
            <a:r>
              <a:rPr sz="1800" spc="1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managing</a:t>
            </a:r>
            <a:r>
              <a:rPr sz="1800" spc="1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1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queue</a:t>
            </a:r>
            <a:r>
              <a:rPr sz="1800" spc="1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rather</a:t>
            </a:r>
            <a:r>
              <a:rPr sz="1800" spc="114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than</a:t>
            </a:r>
            <a:r>
              <a:rPr sz="1800" spc="1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focusing</a:t>
            </a:r>
            <a:r>
              <a:rPr sz="1800" spc="1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on</a:t>
            </a:r>
            <a:r>
              <a:rPr sz="1800" spc="1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providing</a:t>
            </a:r>
            <a:r>
              <a:rPr sz="1800" spc="14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quality 	care.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 bwMode="auto">
          <a:xfrm>
            <a:off x="0" y="5638800"/>
            <a:ext cx="9149080" cy="1219200"/>
            <a:chOff x="0" y="5638800"/>
            <a:chExt cx="9149080" cy="1219200"/>
          </a:xfrm>
        </p:grpSpPr>
        <p:pic>
          <p:nvPicPr>
            <p:cNvPr id="3" name="object 3" descr=""/>
            <p:cNvPicPr/>
            <p:nvPr/>
          </p:nvPicPr>
          <p:blipFill>
            <a:blip r:embed="rId2"/>
            <a:stretch/>
          </p:blipFill>
          <p:spPr bwMode="auto">
            <a:xfrm>
              <a:off x="0" y="5819774"/>
              <a:ext cx="1066799" cy="103822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 bwMode="auto">
            <a:xfrm>
              <a:off x="0" y="5638800"/>
              <a:ext cx="9144000" cy="152400"/>
            </a:xfrm>
            <a:custGeom>
              <a:avLst/>
              <a:gdLst/>
              <a:ahLst/>
              <a:cxnLst/>
              <a:rect l="l" t="t" r="r" b="b"/>
              <a:pathLst>
                <a:path w="9144000" h="152400" fill="norm" stroke="1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144000" y="152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6C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5" name="object 5" descr=""/>
            <p:cNvSpPr/>
            <p:nvPr/>
          </p:nvSpPr>
          <p:spPr bwMode="auto">
            <a:xfrm>
              <a:off x="4763" y="5643562"/>
              <a:ext cx="9139555" cy="152400"/>
            </a:xfrm>
            <a:custGeom>
              <a:avLst/>
              <a:gdLst/>
              <a:ahLst/>
              <a:cxnLst/>
              <a:rect l="l" t="t" r="r" b="b"/>
              <a:pathLst>
                <a:path w="9139555" h="152400" fill="norm" stroke="1" extrusionOk="0">
                  <a:moveTo>
                    <a:pt x="0" y="152400"/>
                  </a:moveTo>
                  <a:lnTo>
                    <a:pt x="9139236" y="152400"/>
                  </a:lnTo>
                </a:path>
                <a:path w="9139555" h="152400" fill="norm" stroke="1" extrusionOk="0">
                  <a:moveTo>
                    <a:pt x="9139236" y="0"/>
                  </a:moveTo>
                  <a:lnTo>
                    <a:pt x="0" y="0"/>
                  </a:lnTo>
                  <a:lnTo>
                    <a:pt x="0" y="152400"/>
                  </a:lnTo>
                </a:path>
              </a:pathLst>
            </a:custGeom>
            <a:grpFill/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 bwMode="auto">
          <a:xfrm>
            <a:off x="791843" y="388937"/>
            <a:ext cx="174117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defRPr/>
            </a:pPr>
            <a:r>
              <a:rPr spc="-10">
                <a:solidFill>
                  <a:srgbClr val="073762"/>
                </a:solidFill>
              </a:rPr>
              <a:t>Objectives:</a:t>
            </a:r>
            <a:endParaRPr/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50"/>
              <a:t>5</a:t>
            </a:fld>
            <a:endParaRPr/>
          </a:p>
        </p:txBody>
      </p:sp>
      <p:sp>
        <p:nvSpPr>
          <p:cNvPr id="7" name="object 7" descr=""/>
          <p:cNvSpPr txBox="1"/>
          <p:nvPr/>
        </p:nvSpPr>
        <p:spPr bwMode="auto">
          <a:xfrm>
            <a:off x="793432" y="1235392"/>
            <a:ext cx="66300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SzPct val="77777"/>
              <a:buChar char="•"/>
              <a:tabLst>
                <a:tab pos="298450" algn="l"/>
              </a:tabLst>
              <a:defRPr/>
            </a:pPr>
            <a:r>
              <a:rPr sz="1800">
                <a:latin typeface="Arial MT"/>
                <a:cs typeface="Arial MT"/>
              </a:rPr>
              <a:t>To</a:t>
            </a:r>
            <a:r>
              <a:rPr sz="1800" spc="-6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reduce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 wait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times and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enhance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flow</a:t>
            </a:r>
            <a:r>
              <a:rPr sz="1800" spc="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of</a:t>
            </a:r>
            <a:r>
              <a:rPr sz="1800" spc="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services.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 bwMode="auto">
          <a:xfrm>
            <a:off x="6866255" y="1511998"/>
            <a:ext cx="6064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latin typeface="Arial MT"/>
                <a:cs typeface="Arial MT"/>
              </a:rPr>
              <a:t>better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 bwMode="auto">
          <a:xfrm>
            <a:off x="793432" y="1511998"/>
            <a:ext cx="5901690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SzPct val="77777"/>
              <a:buChar char="•"/>
              <a:tabLst>
                <a:tab pos="298450" algn="l"/>
                <a:tab pos="762000" algn="l"/>
                <a:tab pos="2013585" algn="l"/>
                <a:tab pos="2336800" algn="l"/>
                <a:tab pos="3690620" algn="l"/>
                <a:tab pos="4700905" algn="l"/>
                <a:tab pos="5621655" algn="l"/>
              </a:tabLst>
              <a:defRPr/>
            </a:pPr>
            <a:r>
              <a:rPr sz="1800" spc="-25">
                <a:latin typeface="Arial MT"/>
                <a:cs typeface="Arial MT"/>
              </a:rPr>
              <a:t>To</a:t>
            </a:r>
            <a:r>
              <a:rPr sz="1800">
                <a:latin typeface="Arial MT"/>
                <a:cs typeface="Arial MT"/>
              </a:rPr>
              <a:t>	</a:t>
            </a:r>
            <a:r>
              <a:rPr sz="1800" spc="-10">
                <a:latin typeface="Arial MT"/>
                <a:cs typeface="Arial MT"/>
              </a:rPr>
              <a:t>implement</a:t>
            </a:r>
            <a:r>
              <a:rPr sz="1800">
                <a:latin typeface="Arial MT"/>
                <a:cs typeface="Arial MT"/>
              </a:rPr>
              <a:t>	</a:t>
            </a:r>
            <a:r>
              <a:rPr sz="1800" spc="-50">
                <a:latin typeface="Arial MT"/>
                <a:cs typeface="Arial MT"/>
              </a:rPr>
              <a:t>a</a:t>
            </a:r>
            <a:r>
              <a:rPr sz="1800">
                <a:latin typeface="Arial MT"/>
                <a:cs typeface="Arial MT"/>
              </a:rPr>
              <a:t>	</a:t>
            </a:r>
            <a:r>
              <a:rPr sz="1800" spc="-10">
                <a:latin typeface="Arial MT"/>
                <a:cs typeface="Arial MT"/>
              </a:rPr>
              <a:t>transparent</a:t>
            </a:r>
            <a:r>
              <a:rPr sz="1800">
                <a:latin typeface="Arial MT"/>
                <a:cs typeface="Arial MT"/>
              </a:rPr>
              <a:t>	</a:t>
            </a:r>
            <a:r>
              <a:rPr sz="1800" spc="-10">
                <a:latin typeface="Arial MT"/>
                <a:cs typeface="Arial MT"/>
              </a:rPr>
              <a:t>queuing</a:t>
            </a:r>
            <a:r>
              <a:rPr sz="1800">
                <a:latin typeface="Arial MT"/>
                <a:cs typeface="Arial MT"/>
              </a:rPr>
              <a:t>	</a:t>
            </a:r>
            <a:r>
              <a:rPr sz="1800" spc="-10">
                <a:latin typeface="Arial MT"/>
                <a:cs typeface="Arial MT"/>
              </a:rPr>
              <a:t>system</a:t>
            </a:r>
            <a:r>
              <a:rPr sz="1800">
                <a:latin typeface="Arial MT"/>
                <a:cs typeface="Arial MT"/>
              </a:rPr>
              <a:t>	</a:t>
            </a:r>
            <a:r>
              <a:rPr sz="1800" spc="-25">
                <a:latin typeface="Arial MT"/>
                <a:cs typeface="Arial MT"/>
              </a:rPr>
              <a:t>for </a:t>
            </a:r>
            <a:r>
              <a:rPr sz="1800" spc="-10">
                <a:latin typeface="Arial MT"/>
                <a:cs typeface="Arial MT"/>
              </a:rPr>
              <a:t>experience.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SzPct val="77777"/>
              <a:buChar char="•"/>
              <a:tabLst>
                <a:tab pos="298450" algn="l"/>
              </a:tabLst>
              <a:defRPr/>
            </a:pPr>
            <a:r>
              <a:rPr sz="1800">
                <a:latin typeface="Arial MT"/>
                <a:cs typeface="Arial MT"/>
              </a:rPr>
              <a:t>To</a:t>
            </a:r>
            <a:r>
              <a:rPr sz="1800" spc="-6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design</a:t>
            </a:r>
            <a:r>
              <a:rPr sz="1800" spc="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dynamic</a:t>
            </a:r>
            <a:r>
              <a:rPr sz="1800" spc="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fee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structure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based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on </a:t>
            </a:r>
            <a:r>
              <a:rPr sz="1800" spc="-10">
                <a:latin typeface="Arial MT"/>
                <a:cs typeface="Arial MT"/>
              </a:rPr>
              <a:t>urgency.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SzPct val="77777"/>
              <a:buChar char="•"/>
              <a:tabLst>
                <a:tab pos="298450" algn="l"/>
              </a:tabLst>
              <a:defRPr/>
            </a:pPr>
            <a:r>
              <a:rPr sz="1800">
                <a:latin typeface="Arial MT"/>
                <a:cs typeface="Arial MT"/>
              </a:rPr>
              <a:t>To</a:t>
            </a:r>
            <a:r>
              <a:rPr sz="1800" spc="-6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provide</a:t>
            </a:r>
            <a:r>
              <a:rPr sz="1800" spc="1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real-</a:t>
            </a:r>
            <a:r>
              <a:rPr sz="1800">
                <a:latin typeface="Arial MT"/>
                <a:cs typeface="Arial MT"/>
              </a:rPr>
              <a:t>time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queue</a:t>
            </a:r>
            <a:r>
              <a:rPr sz="1800" spc="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status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updates</a:t>
            </a:r>
            <a:r>
              <a:rPr sz="1800" spc="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to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patients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 bwMode="auto">
          <a:xfrm>
            <a:off x="7647305" y="1511998"/>
            <a:ext cx="709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latin typeface="Arial MT"/>
                <a:cs typeface="Arial MT"/>
              </a:rPr>
              <a:t>patient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85457" y="396240"/>
            <a:ext cx="38569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/>
              <a:t>4.</a:t>
            </a:r>
            <a:r>
              <a:rPr spc="45"/>
              <a:t> </a:t>
            </a:r>
            <a:r>
              <a:rPr/>
              <a:t>Concepts</a:t>
            </a:r>
            <a:r>
              <a:rPr spc="125"/>
              <a:t> </a:t>
            </a:r>
            <a:r>
              <a:rPr/>
              <a:t>and</a:t>
            </a:r>
            <a:r>
              <a:rPr spc="114"/>
              <a:t> </a:t>
            </a:r>
            <a:r>
              <a:rPr spc="-10"/>
              <a:t>Methods</a:t>
            </a:r>
            <a:endParaRPr/>
          </a:p>
        </p:txBody>
      </p:sp>
      <p:sp>
        <p:nvSpPr>
          <p:cNvPr id="4" name="object 4" descr=""/>
          <p:cNvSpPr txBox="1">
            <a:spLocks noGrp="1"/>
          </p:cNvSpPr>
          <p:nvPr>
            <p:ph type="ftr" sz="quarter" idx="5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2065"/>
              </a:lnSpc>
              <a:defRPr/>
            </a:pPr>
            <a:r>
              <a:rPr/>
              <a:t>Department</a:t>
            </a:r>
            <a:r>
              <a:rPr spc="-80"/>
              <a:t> </a:t>
            </a:r>
            <a:r>
              <a:rPr/>
              <a:t>of</a:t>
            </a:r>
            <a:r>
              <a:rPr spc="-15"/>
              <a:t> </a:t>
            </a:r>
            <a:r>
              <a:rPr/>
              <a:t>Information</a:t>
            </a:r>
            <a:r>
              <a:rPr spc="20"/>
              <a:t> </a:t>
            </a:r>
            <a:r>
              <a:rPr/>
              <a:t>Technology,</a:t>
            </a:r>
            <a:r>
              <a:rPr spc="-15"/>
              <a:t> </a:t>
            </a:r>
            <a:r>
              <a:rPr/>
              <a:t>Loni</a:t>
            </a:r>
            <a:r>
              <a:rPr spc="-65"/>
              <a:t> </a:t>
            </a:r>
            <a:r>
              <a:rPr spc="-10"/>
              <a:t>Kalbhor</a:t>
            </a:r>
            <a:endParaRPr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50"/>
              <a:t>6</a:t>
            </a:fld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583247" y="987107"/>
            <a:ext cx="7635875" cy="4154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0160">
              <a:lnSpc>
                <a:spcPct val="100299"/>
              </a:lnSpc>
              <a:spcBef>
                <a:spcPts val="95"/>
              </a:spcBef>
              <a:buSzPct val="94444"/>
              <a:buChar char="•"/>
              <a:tabLst>
                <a:tab pos="91440" algn="l"/>
              </a:tabLst>
              <a:defRPr/>
            </a:pPr>
            <a:r>
              <a:rPr sz="1800">
                <a:latin typeface="Arial MT"/>
                <a:cs typeface="Arial MT"/>
              </a:rPr>
              <a:t>	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queuing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management</a:t>
            </a:r>
            <a:r>
              <a:rPr sz="1800" spc="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system</a:t>
            </a:r>
            <a:r>
              <a:rPr sz="1800" spc="-7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categorizes patients</a:t>
            </a:r>
            <a:r>
              <a:rPr sz="1800" spc="-7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based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on</a:t>
            </a:r>
            <a:r>
              <a:rPr sz="1800" spc="-25">
                <a:latin typeface="Arial MT"/>
                <a:cs typeface="Arial MT"/>
              </a:rPr>
              <a:t> the </a:t>
            </a:r>
            <a:r>
              <a:rPr sz="1800">
                <a:latin typeface="Arial MT"/>
                <a:cs typeface="Arial MT"/>
              </a:rPr>
              <a:t>urgency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of their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condition,</a:t>
            </a:r>
            <a:r>
              <a:rPr sz="1800" spc="-6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ensuring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that critical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cases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are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given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top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priority. </a:t>
            </a:r>
            <a:r>
              <a:rPr sz="1800">
                <a:latin typeface="Arial MT"/>
                <a:cs typeface="Arial MT"/>
              </a:rPr>
              <a:t>An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automated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system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streamlines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this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process,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providing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real-time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updates </a:t>
            </a:r>
            <a:r>
              <a:rPr sz="1800">
                <a:latin typeface="Arial MT"/>
                <a:cs typeface="Arial MT"/>
              </a:rPr>
              <a:t>on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queue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status,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which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enhances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transparency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reduces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patient </a:t>
            </a:r>
            <a:r>
              <a:rPr sz="1800">
                <a:latin typeface="Arial MT"/>
                <a:cs typeface="Arial MT"/>
              </a:rPr>
              <a:t>frustration.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priority-</a:t>
            </a:r>
            <a:r>
              <a:rPr sz="1800">
                <a:latin typeface="Arial MT"/>
                <a:cs typeface="Arial MT"/>
              </a:rPr>
              <a:t>based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flow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ensures</a:t>
            </a:r>
            <a:r>
              <a:rPr sz="1800" spc="-6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that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patients</a:t>
            </a:r>
            <a:r>
              <a:rPr sz="1800" spc="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are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attended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in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 spc="-50">
                <a:latin typeface="Arial MT"/>
                <a:cs typeface="Arial MT"/>
              </a:rPr>
              <a:t>a </a:t>
            </a:r>
            <a:r>
              <a:rPr sz="1800">
                <a:latin typeface="Arial MT"/>
                <a:cs typeface="Arial MT"/>
              </a:rPr>
              <a:t>sequence,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starting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with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highest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urgency—emergency</a:t>
            </a:r>
            <a:r>
              <a:rPr sz="1800" spc="-6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cases</a:t>
            </a:r>
            <a:r>
              <a:rPr sz="1800" spc="1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(Red), </a:t>
            </a:r>
            <a:r>
              <a:rPr sz="1800">
                <a:latin typeface="Arial MT"/>
                <a:cs typeface="Arial MT"/>
              </a:rPr>
              <a:t>followed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by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moderate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cases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(Yellow),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then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regular</a:t>
            </a:r>
            <a:r>
              <a:rPr sz="1800" spc="-7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consultations </a:t>
            </a:r>
            <a:r>
              <a:rPr sz="1800">
                <a:latin typeface="Arial MT"/>
                <a:cs typeface="Arial MT"/>
              </a:rPr>
              <a:t>(White).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This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categorization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not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only</a:t>
            </a:r>
            <a:r>
              <a:rPr sz="1800" spc="-9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organizes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 flow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 spc="-20">
                <a:latin typeface="Arial MT"/>
                <a:cs typeface="Arial MT"/>
              </a:rPr>
              <a:t>more </a:t>
            </a:r>
            <a:r>
              <a:rPr sz="1800">
                <a:latin typeface="Arial MT"/>
                <a:cs typeface="Arial MT"/>
              </a:rPr>
              <a:t>effectively</a:t>
            </a:r>
            <a:r>
              <a:rPr sz="1800" spc="-9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but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also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enables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hospitals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to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allocate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resources</a:t>
            </a:r>
            <a:r>
              <a:rPr sz="1800" spc="-10">
                <a:latin typeface="Arial MT"/>
                <a:cs typeface="Arial MT"/>
              </a:rPr>
              <a:t> efficiently. </a:t>
            </a:r>
            <a:r>
              <a:rPr sz="1800">
                <a:latin typeface="Arial MT"/>
                <a:cs typeface="Arial MT"/>
              </a:rPr>
              <a:t>Additionally,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fee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structure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is</a:t>
            </a:r>
            <a:r>
              <a:rPr sz="1800" spc="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aligned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with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urgency</a:t>
            </a:r>
            <a:r>
              <a:rPr sz="1800" spc="-6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of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cases, </a:t>
            </a:r>
            <a:r>
              <a:rPr sz="1800">
                <a:latin typeface="Arial MT"/>
                <a:cs typeface="Arial MT"/>
              </a:rPr>
              <a:t>where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higher</a:t>
            </a:r>
            <a:r>
              <a:rPr sz="1800" spc="-7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priority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patients,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like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those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in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emergency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situations,</a:t>
            </a:r>
            <a:r>
              <a:rPr sz="1800" spc="15">
                <a:latin typeface="Arial MT"/>
                <a:cs typeface="Arial MT"/>
              </a:rPr>
              <a:t> </a:t>
            </a:r>
            <a:r>
              <a:rPr sz="1800" spc="-25">
                <a:latin typeface="Arial MT"/>
                <a:cs typeface="Arial MT"/>
              </a:rPr>
              <a:t>pay</a:t>
            </a:r>
            <a:r>
              <a:rPr sz="1800">
                <a:latin typeface="Arial MT"/>
                <a:cs typeface="Arial MT"/>
              </a:rPr>
              <a:t> higher</a:t>
            </a:r>
            <a:r>
              <a:rPr sz="1800" spc="-8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fees,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reflecting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immediate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attention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resources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required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 spc="-25">
                <a:latin typeface="Arial MT"/>
                <a:cs typeface="Arial MT"/>
              </a:rPr>
              <a:t>for </a:t>
            </a:r>
            <a:r>
              <a:rPr sz="1800">
                <a:latin typeface="Arial MT"/>
                <a:cs typeface="Arial MT"/>
              </a:rPr>
              <a:t>their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care.</a:t>
            </a: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spcBef>
                <a:spcPts val="15"/>
              </a:spcBef>
              <a:buSzPct val="94444"/>
              <a:buChar char="•"/>
              <a:tabLst>
                <a:tab pos="91440" algn="l"/>
              </a:tabLst>
              <a:defRPr/>
            </a:pPr>
            <a:r>
              <a:rPr sz="1800" spc="-10">
                <a:latin typeface="Arial MT"/>
                <a:cs typeface="Arial MT"/>
              </a:rPr>
              <a:t>Priority-</a:t>
            </a:r>
            <a:r>
              <a:rPr sz="1800">
                <a:latin typeface="Arial MT"/>
                <a:cs typeface="Arial MT"/>
              </a:rPr>
              <a:t>based patient</a:t>
            </a:r>
            <a:r>
              <a:rPr sz="1800" spc="50">
                <a:latin typeface="Arial MT"/>
                <a:cs typeface="Arial MT"/>
              </a:rPr>
              <a:t> </a:t>
            </a:r>
            <a:r>
              <a:rPr sz="1800" spc="-20">
                <a:latin typeface="Arial MT"/>
                <a:cs typeface="Arial MT"/>
              </a:rPr>
              <a:t>flow:</a:t>
            </a: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spcBef>
                <a:spcPts val="25"/>
              </a:spcBef>
              <a:buSzPct val="94444"/>
              <a:buChar char="•"/>
              <a:tabLst>
                <a:tab pos="91440" algn="l"/>
              </a:tabLst>
              <a:defRPr/>
            </a:pPr>
            <a:r>
              <a:rPr sz="1800">
                <a:latin typeface="Arial MT"/>
                <a:cs typeface="Arial MT"/>
              </a:rPr>
              <a:t>Red &gt;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Yellow</a:t>
            </a:r>
            <a:r>
              <a:rPr sz="1800" spc="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&gt;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White.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/>
              <a:t>5.</a:t>
            </a:r>
            <a:r>
              <a:rPr spc="80"/>
              <a:t> </a:t>
            </a:r>
            <a:r>
              <a:rPr/>
              <a:t>Literature</a:t>
            </a:r>
            <a:r>
              <a:rPr spc="70"/>
              <a:t> </a:t>
            </a:r>
            <a:r>
              <a:rPr spc="-10"/>
              <a:t>Survey</a:t>
            </a:r>
            <a:endParaRPr/>
          </a:p>
        </p:txBody>
      </p:sp>
      <p:sp>
        <p:nvSpPr>
          <p:cNvPr id="3" name="object 3" descr=""/>
          <p:cNvSpPr/>
          <p:nvPr/>
        </p:nvSpPr>
        <p:spPr bwMode="auto">
          <a:xfrm>
            <a:off x="595934" y="1088136"/>
            <a:ext cx="7661275" cy="2569845"/>
          </a:xfrm>
          <a:custGeom>
            <a:avLst/>
            <a:gdLst/>
            <a:ahLst/>
            <a:cxnLst/>
            <a:rect l="l" t="t" r="r" b="b"/>
            <a:pathLst>
              <a:path w="7661275" h="2569845" fill="norm" stroke="1" extrusionOk="0">
                <a:moveTo>
                  <a:pt x="4762" y="0"/>
                </a:moveTo>
                <a:lnTo>
                  <a:pt x="4762" y="2569845"/>
                </a:lnTo>
              </a:path>
              <a:path w="7661275" h="2569845" fill="norm" stroke="1" extrusionOk="0">
                <a:moveTo>
                  <a:pt x="7656017" y="0"/>
                </a:moveTo>
                <a:lnTo>
                  <a:pt x="7656017" y="2569845"/>
                </a:lnTo>
              </a:path>
              <a:path w="7661275" h="2569845" fill="norm" stroke="1" extrusionOk="0">
                <a:moveTo>
                  <a:pt x="0" y="4825"/>
                </a:moveTo>
                <a:lnTo>
                  <a:pt x="7660716" y="4825"/>
                </a:lnTo>
              </a:path>
              <a:path w="7661275" h="2569845" fill="norm" stroke="1" extrusionOk="0">
                <a:moveTo>
                  <a:pt x="0" y="2565146"/>
                </a:moveTo>
                <a:lnTo>
                  <a:pt x="7660716" y="2565146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680084" y="1163637"/>
            <a:ext cx="7375525" cy="2226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  <a:defRPr/>
            </a:pPr>
            <a:r>
              <a:rPr sz="1800">
                <a:latin typeface="Arial MT"/>
                <a:cs typeface="Arial MT"/>
              </a:rPr>
              <a:t>Existing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hospital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queuing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systems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often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struggle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with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inefficiencies,</a:t>
            </a:r>
            <a:r>
              <a:rPr sz="1800" spc="15">
                <a:latin typeface="Arial MT"/>
                <a:cs typeface="Arial MT"/>
              </a:rPr>
              <a:t> </a:t>
            </a:r>
            <a:r>
              <a:rPr sz="1800" spc="-20">
                <a:latin typeface="Arial MT"/>
                <a:cs typeface="Arial MT"/>
              </a:rPr>
              <a:t>such </a:t>
            </a:r>
            <a:r>
              <a:rPr sz="1800">
                <a:latin typeface="Arial MT"/>
                <a:cs typeface="Arial MT"/>
              </a:rPr>
              <a:t>as delays</a:t>
            </a:r>
            <a:r>
              <a:rPr sz="1800" spc="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in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attending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to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critical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cases</a:t>
            </a:r>
            <a:r>
              <a:rPr sz="1800" spc="-6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lack</a:t>
            </a:r>
            <a:r>
              <a:rPr sz="1800" spc="-6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of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transparency,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which </a:t>
            </a:r>
            <a:r>
              <a:rPr sz="1800">
                <a:latin typeface="Arial MT"/>
                <a:cs typeface="Arial MT"/>
              </a:rPr>
              <a:t>can</a:t>
            </a:r>
            <a:r>
              <a:rPr sz="1800" spc="-6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lead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to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dissatisfaction.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Globally, many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healthcare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models </a:t>
            </a:r>
            <a:r>
              <a:rPr sz="1800">
                <a:latin typeface="Arial MT"/>
                <a:cs typeface="Arial MT"/>
              </a:rPr>
              <a:t>have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implemented</a:t>
            </a:r>
            <a:r>
              <a:rPr sz="1800" spc="-10">
                <a:latin typeface="Arial MT"/>
                <a:cs typeface="Arial MT"/>
              </a:rPr>
              <a:t> priority-</a:t>
            </a:r>
            <a:r>
              <a:rPr sz="1800">
                <a:latin typeface="Arial MT"/>
                <a:cs typeface="Arial MT"/>
              </a:rPr>
              <a:t>based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systems</a:t>
            </a:r>
            <a:r>
              <a:rPr sz="1800" spc="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to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address</a:t>
            </a:r>
            <a:r>
              <a:rPr sz="1800" spc="-6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these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challenges, </a:t>
            </a:r>
            <a:r>
              <a:rPr sz="1800">
                <a:latin typeface="Arial MT"/>
                <a:cs typeface="Arial MT"/>
              </a:rPr>
              <a:t>ensuring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that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emergency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cases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are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handled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promptly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while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managing </a:t>
            </a:r>
            <a:r>
              <a:rPr sz="1800">
                <a:latin typeface="Arial MT"/>
                <a:cs typeface="Arial MT"/>
              </a:rPr>
              <a:t>regular</a:t>
            </a:r>
            <a:r>
              <a:rPr sz="1800" spc="-8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consultations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effectively.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Studies have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shown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that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such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systems </a:t>
            </a:r>
            <a:r>
              <a:rPr sz="1800">
                <a:latin typeface="Arial MT"/>
                <a:cs typeface="Arial MT"/>
              </a:rPr>
              <a:t>significantly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improve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satisfaction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overall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healthcare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efficiency </a:t>
            </a:r>
            <a:r>
              <a:rPr sz="1800">
                <a:latin typeface="Arial MT"/>
                <a:cs typeface="Arial MT"/>
              </a:rPr>
              <a:t>by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reducing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wait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times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optimizing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resource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allocation.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sz="quarter" idx="5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2065"/>
              </a:lnSpc>
              <a:defRPr/>
            </a:pPr>
            <a:r>
              <a:rPr/>
              <a:t>Department</a:t>
            </a:r>
            <a:r>
              <a:rPr spc="-80"/>
              <a:t> </a:t>
            </a:r>
            <a:r>
              <a:rPr/>
              <a:t>of</a:t>
            </a:r>
            <a:r>
              <a:rPr spc="-15"/>
              <a:t> </a:t>
            </a:r>
            <a:r>
              <a:rPr/>
              <a:t>Information</a:t>
            </a:r>
            <a:r>
              <a:rPr spc="20"/>
              <a:t> </a:t>
            </a:r>
            <a:r>
              <a:rPr/>
              <a:t>Technology,</a:t>
            </a:r>
            <a:r>
              <a:rPr spc="-15"/>
              <a:t> </a:t>
            </a:r>
            <a:r>
              <a:rPr/>
              <a:t>Loni</a:t>
            </a:r>
            <a:r>
              <a:rPr spc="-65"/>
              <a:t> </a:t>
            </a:r>
            <a:r>
              <a:rPr spc="-10"/>
              <a:t>Kalbhor</a:t>
            </a:r>
            <a:endParaRPr/>
          </a:p>
        </p:txBody>
      </p:sp>
      <p:sp>
        <p:nvSpPr>
          <p:cNvPr id="6" name="object 6" descr="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50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48535" algn="l"/>
              </a:tabLst>
              <a:defRPr/>
            </a:pPr>
            <a:r>
              <a:rPr spc="-10"/>
              <a:t>Identification</a:t>
            </a:r>
            <a:r>
              <a:rPr/>
              <a:t>	</a:t>
            </a:r>
            <a:r>
              <a:rPr>
                <a:latin typeface="Arial"/>
                <a:cs typeface="Arial"/>
              </a:rPr>
              <a:t>of</a:t>
            </a:r>
            <a:r>
              <a:rPr spc="65">
                <a:latin typeface="Arial"/>
                <a:cs typeface="Arial"/>
              </a:rPr>
              <a:t> </a:t>
            </a:r>
            <a:r>
              <a:rPr>
                <a:latin typeface="Arial"/>
                <a:cs typeface="Arial"/>
              </a:rPr>
              <a:t>Gaps</a:t>
            </a:r>
            <a:r>
              <a:rPr spc="135">
                <a:latin typeface="Arial"/>
                <a:cs typeface="Arial"/>
              </a:rPr>
              <a:t> </a:t>
            </a:r>
            <a:r>
              <a:rPr>
                <a:latin typeface="Arial"/>
                <a:cs typeface="Arial"/>
              </a:rPr>
              <a:t>&amp;</a:t>
            </a:r>
            <a:r>
              <a:rPr spc="45">
                <a:latin typeface="Arial"/>
                <a:cs typeface="Arial"/>
              </a:rPr>
              <a:t> </a:t>
            </a:r>
            <a:r>
              <a:rPr>
                <a:latin typeface="Arial"/>
                <a:cs typeface="Arial"/>
              </a:rPr>
              <a:t>Scope</a:t>
            </a:r>
            <a:r>
              <a:rPr spc="60">
                <a:latin typeface="Arial"/>
                <a:cs typeface="Arial"/>
              </a:rPr>
              <a:t> </a:t>
            </a:r>
            <a:r>
              <a:rPr>
                <a:latin typeface="Arial"/>
                <a:cs typeface="Arial"/>
              </a:rPr>
              <a:t>of</a:t>
            </a:r>
            <a:r>
              <a:rPr spc="75">
                <a:latin typeface="Arial"/>
                <a:cs typeface="Arial"/>
              </a:rPr>
              <a:t> </a:t>
            </a:r>
            <a:r>
              <a:rPr spc="-20">
                <a:latin typeface="Arial"/>
                <a:cs typeface="Arial"/>
              </a:rPr>
              <a:t>Work</a:t>
            </a:r>
            <a:endParaRPr/>
          </a:p>
        </p:txBody>
      </p:sp>
      <p:sp>
        <p:nvSpPr>
          <p:cNvPr id="4" name="object 4" descr=""/>
          <p:cNvSpPr txBox="1">
            <a:spLocks noGrp="1"/>
          </p:cNvSpPr>
          <p:nvPr>
            <p:ph type="ftr" sz="quarter" idx="5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2065"/>
              </a:lnSpc>
              <a:defRPr/>
            </a:pPr>
            <a:r>
              <a:rPr/>
              <a:t>Department</a:t>
            </a:r>
            <a:r>
              <a:rPr spc="-80"/>
              <a:t> </a:t>
            </a:r>
            <a:r>
              <a:rPr/>
              <a:t>of</a:t>
            </a:r>
            <a:r>
              <a:rPr spc="-15"/>
              <a:t> </a:t>
            </a:r>
            <a:r>
              <a:rPr/>
              <a:t>Information</a:t>
            </a:r>
            <a:r>
              <a:rPr spc="20"/>
              <a:t> </a:t>
            </a:r>
            <a:r>
              <a:rPr/>
              <a:t>Technology,</a:t>
            </a:r>
            <a:r>
              <a:rPr spc="-15"/>
              <a:t> </a:t>
            </a:r>
            <a:r>
              <a:rPr/>
              <a:t>Loni</a:t>
            </a:r>
            <a:r>
              <a:rPr spc="-65"/>
              <a:t> </a:t>
            </a:r>
            <a:r>
              <a:rPr spc="-10"/>
              <a:t>Kalbhor</a:t>
            </a:r>
            <a:endParaRPr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50"/>
              <a:t>8</a:t>
            </a:fld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580072" y="1122362"/>
            <a:ext cx="6913245" cy="2226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74295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  <a:defRPr/>
            </a:pPr>
            <a:r>
              <a:rPr sz="1800" b="1">
                <a:latin typeface="Arial"/>
                <a:cs typeface="Arial"/>
              </a:rPr>
              <a:t>Gaps</a:t>
            </a:r>
            <a:r>
              <a:rPr sz="1800">
                <a:latin typeface="Arial MT"/>
                <a:cs typeface="Arial MT"/>
              </a:rPr>
              <a:t>: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Existing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QMS</a:t>
            </a:r>
            <a:r>
              <a:rPr sz="1800" spc="-6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solutions</a:t>
            </a:r>
            <a:r>
              <a:rPr sz="1800" spc="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often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struggle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with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integration</a:t>
            </a:r>
            <a:r>
              <a:rPr sz="1800" spc="-20">
                <a:latin typeface="Arial MT"/>
                <a:cs typeface="Arial MT"/>
              </a:rPr>
              <a:t> into </a:t>
            </a:r>
            <a:r>
              <a:rPr sz="1800">
                <a:latin typeface="Arial MT"/>
                <a:cs typeface="Arial MT"/>
              </a:rPr>
              <a:t>legacy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hospital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systems,</a:t>
            </a:r>
            <a:r>
              <a:rPr sz="1800" spc="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leading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to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inefficiencies.</a:t>
            </a:r>
            <a:r>
              <a:rPr sz="1800" spc="-6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Additionally, </a:t>
            </a:r>
            <a:r>
              <a:rPr sz="1800">
                <a:latin typeface="Arial MT"/>
                <a:cs typeface="Arial MT"/>
              </a:rPr>
              <a:t>customization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options</a:t>
            </a:r>
            <a:r>
              <a:rPr sz="1800" spc="-7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tailored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to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specific hospital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needs</a:t>
            </a:r>
            <a:r>
              <a:rPr sz="1800" spc="-65">
                <a:latin typeface="Arial MT"/>
                <a:cs typeface="Arial MT"/>
              </a:rPr>
              <a:t> </a:t>
            </a:r>
            <a:r>
              <a:rPr sz="1800" spc="-25">
                <a:latin typeface="Arial MT"/>
                <a:cs typeface="Arial MT"/>
              </a:rPr>
              <a:t>are </a:t>
            </a:r>
            <a:r>
              <a:rPr sz="1800">
                <a:latin typeface="Arial MT"/>
                <a:cs typeface="Arial MT"/>
              </a:rPr>
              <a:t>limited,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creating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barriers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to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widespread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adoption.</a:t>
            </a:r>
            <a:endParaRPr sz="1800">
              <a:latin typeface="Arial MT"/>
              <a:cs typeface="Arial MT"/>
            </a:endParaRPr>
          </a:p>
          <a:p>
            <a:pPr marL="298450" marR="5080" indent="-286385">
              <a:lnSpc>
                <a:spcPct val="99700"/>
              </a:lnSpc>
              <a:spcBef>
                <a:spcPts val="25"/>
              </a:spcBef>
              <a:buFont typeface="Arial MT"/>
              <a:buChar char="•"/>
              <a:tabLst>
                <a:tab pos="298450" algn="l"/>
              </a:tabLst>
              <a:defRPr/>
            </a:pPr>
            <a:r>
              <a:rPr sz="1800" b="1">
                <a:latin typeface="Arial"/>
                <a:cs typeface="Arial"/>
              </a:rPr>
              <a:t>Scope</a:t>
            </a:r>
            <a:r>
              <a:rPr sz="1800" b="1" spc="-1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of</a:t>
            </a:r>
            <a:r>
              <a:rPr sz="1800" b="1" spc="3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Work</a:t>
            </a:r>
            <a:r>
              <a:rPr sz="1800">
                <a:latin typeface="Arial MT"/>
                <a:cs typeface="Arial MT"/>
              </a:rPr>
              <a:t>: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This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project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aims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to develop a</a:t>
            </a:r>
            <a:r>
              <a:rPr sz="1800" spc="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user-</a:t>
            </a:r>
            <a:r>
              <a:rPr sz="1800" spc="-10">
                <a:latin typeface="Arial MT"/>
                <a:cs typeface="Arial MT"/>
              </a:rPr>
              <a:t>friendly, </a:t>
            </a:r>
            <a:r>
              <a:rPr sz="1800">
                <a:latin typeface="Arial MT"/>
                <a:cs typeface="Arial MT"/>
              </a:rPr>
              <a:t>highly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customizable</a:t>
            </a:r>
            <a:r>
              <a:rPr sz="1800" spc="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QMS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that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seamlessly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integrates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with</a:t>
            </a:r>
            <a:r>
              <a:rPr sz="1800" spc="1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existing </a:t>
            </a:r>
            <a:r>
              <a:rPr sz="1800">
                <a:latin typeface="Arial MT"/>
                <a:cs typeface="Arial MT"/>
              </a:rPr>
              <a:t>HIS,</a:t>
            </a:r>
            <a:r>
              <a:rPr sz="1800" spc="-6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providing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real-time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analytics and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support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for </a:t>
            </a:r>
            <a:r>
              <a:rPr sz="1800" spc="-10">
                <a:latin typeface="Arial MT"/>
                <a:cs typeface="Arial MT"/>
              </a:rPr>
              <a:t>multilingual </a:t>
            </a:r>
            <a:r>
              <a:rPr sz="1800">
                <a:latin typeface="Arial MT"/>
                <a:cs typeface="Arial MT"/>
              </a:rPr>
              <a:t>environments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to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cater</a:t>
            </a:r>
            <a:r>
              <a:rPr sz="1800" spc="-6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to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diverse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</a:t>
            </a:r>
            <a:r>
              <a:rPr sz="1800" spc="2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populations.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/>
              <a:t>8.</a:t>
            </a:r>
            <a:r>
              <a:rPr spc="20"/>
              <a:t> </a:t>
            </a:r>
            <a:r>
              <a:rPr spc="-10"/>
              <a:t>Implementation</a:t>
            </a:r>
            <a:endParaRPr/>
          </a:p>
        </p:txBody>
      </p:sp>
      <p:sp>
        <p:nvSpPr>
          <p:cNvPr id="4" name="object 4" descr=""/>
          <p:cNvSpPr txBox="1">
            <a:spLocks noGrp="1"/>
          </p:cNvSpPr>
          <p:nvPr>
            <p:ph type="ftr" sz="quarter" idx="5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2065"/>
              </a:lnSpc>
              <a:defRPr/>
            </a:pPr>
            <a:r>
              <a:rPr/>
              <a:t>Department</a:t>
            </a:r>
            <a:r>
              <a:rPr spc="-80"/>
              <a:t> </a:t>
            </a:r>
            <a:r>
              <a:rPr/>
              <a:t>of</a:t>
            </a:r>
            <a:r>
              <a:rPr spc="-15"/>
              <a:t> </a:t>
            </a:r>
            <a:r>
              <a:rPr/>
              <a:t>Information</a:t>
            </a:r>
            <a:r>
              <a:rPr spc="20"/>
              <a:t> </a:t>
            </a:r>
            <a:r>
              <a:rPr/>
              <a:t>Technology,</a:t>
            </a:r>
            <a:r>
              <a:rPr spc="-15"/>
              <a:t> </a:t>
            </a:r>
            <a:r>
              <a:rPr/>
              <a:t>Loni</a:t>
            </a:r>
            <a:r>
              <a:rPr spc="-65"/>
              <a:t> </a:t>
            </a:r>
            <a:r>
              <a:rPr spc="-10"/>
              <a:t>Kalbhor</a:t>
            </a:r>
            <a:endParaRPr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5"/>
              </a:spcBef>
              <a:defRPr/>
            </a:pPr>
            <a:fld id="{81D60167-4931-47E6-BA6A-407CBD079E47}" type="slidenum">
              <a:rPr spc="-50"/>
              <a:t>9</a:t>
            </a:fld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494665" y="956881"/>
            <a:ext cx="8342630" cy="408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1440" algn="l"/>
              </a:tabLst>
              <a:defRPr/>
            </a:pPr>
            <a:r>
              <a:rPr sz="1800">
                <a:latin typeface="Arial MT"/>
                <a:cs typeface="Arial MT"/>
              </a:rPr>
              <a:t>Step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1:</a:t>
            </a:r>
            <a:r>
              <a:rPr sz="1800" spc="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</a:t>
            </a:r>
            <a:r>
              <a:rPr sz="1800" spc="-6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categorization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at</a:t>
            </a:r>
            <a:r>
              <a:rPr sz="1800" spc="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reception*</a:t>
            </a:r>
            <a:endParaRPr sz="1800">
              <a:latin typeface="Arial MT"/>
              <a:cs typeface="Arial MT"/>
            </a:endParaRPr>
          </a:p>
          <a:p>
            <a:pPr marL="12700" marR="16510" indent="-10160">
              <a:lnSpc>
                <a:spcPct val="100800"/>
              </a:lnSpc>
              <a:buSzPct val="94444"/>
              <a:buChar char="•"/>
              <a:tabLst>
                <a:tab pos="91440" algn="l"/>
              </a:tabLst>
              <a:defRPr/>
            </a:pPr>
            <a:r>
              <a:rPr sz="1800">
                <a:latin typeface="Arial MT"/>
                <a:cs typeface="Arial MT"/>
              </a:rPr>
              <a:t>	</a:t>
            </a:r>
            <a:r>
              <a:rPr sz="1800">
                <a:latin typeface="Arial MT"/>
                <a:cs typeface="Arial MT"/>
              </a:rPr>
              <a:t>At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reception,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patients</a:t>
            </a:r>
            <a:r>
              <a:rPr sz="1800" spc="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are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categorized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based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on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urgency</a:t>
            </a:r>
            <a:r>
              <a:rPr sz="1800" spc="-6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of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their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condition, </a:t>
            </a:r>
            <a:r>
              <a:rPr sz="1800">
                <a:latin typeface="Arial MT"/>
                <a:cs typeface="Arial MT"/>
              </a:rPr>
              <a:t>such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as</a:t>
            </a:r>
            <a:r>
              <a:rPr sz="1800" spc="-6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emergency,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moderate,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or</a:t>
            </a:r>
            <a:r>
              <a:rPr sz="1800" spc="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regular</a:t>
            </a:r>
            <a:r>
              <a:rPr sz="1800" spc="-6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cases.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This</a:t>
            </a:r>
            <a:r>
              <a:rPr sz="1800" spc="-6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initial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classification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helps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defRPr/>
            </a:pPr>
            <a:r>
              <a:rPr sz="1800">
                <a:latin typeface="Arial MT"/>
                <a:cs typeface="Arial MT"/>
              </a:rPr>
              <a:t>prioritize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patients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for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quicker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more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accurate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attention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by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medical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staff.</a:t>
            </a: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spcBef>
                <a:spcPts val="1889"/>
              </a:spcBef>
              <a:buSzPct val="94444"/>
              <a:buChar char="•"/>
              <a:tabLst>
                <a:tab pos="91440" algn="l"/>
              </a:tabLst>
              <a:defRPr/>
            </a:pPr>
            <a:r>
              <a:rPr sz="1800">
                <a:latin typeface="Arial MT"/>
                <a:cs typeface="Arial MT"/>
              </a:rPr>
              <a:t>Step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2: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Automated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queuing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system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assigns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priority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sequence*</a:t>
            </a:r>
            <a:endParaRPr sz="1800">
              <a:latin typeface="Arial MT"/>
              <a:cs typeface="Arial MT"/>
            </a:endParaRPr>
          </a:p>
          <a:p>
            <a:pPr marL="12700" marR="5080" indent="-10160">
              <a:lnSpc>
                <a:spcPct val="99700"/>
              </a:lnSpc>
              <a:spcBef>
                <a:spcPts val="25"/>
              </a:spcBef>
              <a:buSzPct val="94444"/>
              <a:buChar char="•"/>
              <a:tabLst>
                <a:tab pos="91440" algn="l"/>
              </a:tabLst>
              <a:defRPr/>
            </a:pPr>
            <a:r>
              <a:rPr sz="1800">
                <a:latin typeface="Arial MT"/>
                <a:cs typeface="Arial MT"/>
              </a:rPr>
              <a:t>	</a:t>
            </a:r>
            <a:r>
              <a:rPr sz="1800">
                <a:latin typeface="Arial MT"/>
                <a:cs typeface="Arial MT"/>
              </a:rPr>
              <a:t>Once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categorized,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automated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system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assigns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each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priority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level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 spc="-25">
                <a:latin typeface="Arial MT"/>
                <a:cs typeface="Arial MT"/>
              </a:rPr>
              <a:t>and </a:t>
            </a:r>
            <a:r>
              <a:rPr sz="1800">
                <a:latin typeface="Arial MT"/>
                <a:cs typeface="Arial MT"/>
              </a:rPr>
              <a:t>sequence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number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based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on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their</a:t>
            </a:r>
            <a:r>
              <a:rPr sz="1800" spc="-8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condition.</a:t>
            </a:r>
            <a:r>
              <a:rPr sz="1800" spc="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Emergency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cases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are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prioritized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first, </a:t>
            </a:r>
            <a:r>
              <a:rPr sz="1800">
                <a:latin typeface="Arial MT"/>
                <a:cs typeface="Arial MT"/>
              </a:rPr>
              <a:t>followed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by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moderate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regular</a:t>
            </a:r>
            <a:r>
              <a:rPr sz="1800" spc="-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cases,</a:t>
            </a:r>
            <a:r>
              <a:rPr sz="1800" spc="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ensuring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smooth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organized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patient flow.</a:t>
            </a: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spcBef>
                <a:spcPts val="1970"/>
              </a:spcBef>
              <a:buSzPct val="94444"/>
              <a:buChar char="•"/>
              <a:tabLst>
                <a:tab pos="91440" algn="l"/>
              </a:tabLst>
              <a:defRPr/>
            </a:pPr>
            <a:r>
              <a:rPr sz="1800">
                <a:latin typeface="Arial MT"/>
                <a:cs typeface="Arial MT"/>
              </a:rPr>
              <a:t>Step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3:</a:t>
            </a:r>
            <a:r>
              <a:rPr sz="1800" spc="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Display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real-time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queue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updates</a:t>
            </a:r>
            <a:r>
              <a:rPr sz="1800" spc="-8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for </a:t>
            </a:r>
            <a:r>
              <a:rPr sz="1800" spc="-10">
                <a:latin typeface="Arial MT"/>
                <a:cs typeface="Arial MT"/>
              </a:rPr>
              <a:t>patients*</a:t>
            </a:r>
            <a:endParaRPr sz="1800">
              <a:latin typeface="Arial MT"/>
              <a:cs typeface="Arial MT"/>
            </a:endParaRPr>
          </a:p>
          <a:p>
            <a:pPr marL="12700" marR="172085" indent="-10160">
              <a:lnSpc>
                <a:spcPct val="99100"/>
              </a:lnSpc>
              <a:spcBef>
                <a:spcPts val="40"/>
              </a:spcBef>
              <a:buSzPct val="94444"/>
              <a:buChar char="•"/>
              <a:tabLst>
                <a:tab pos="91440" algn="l"/>
              </a:tabLst>
              <a:defRPr/>
            </a:pPr>
            <a:r>
              <a:rPr sz="1800">
                <a:latin typeface="Arial MT"/>
                <a:cs typeface="Arial MT"/>
              </a:rPr>
              <a:t>	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system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provides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real-time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updates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on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patient's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position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in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queue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 spc="-25">
                <a:latin typeface="Arial MT"/>
                <a:cs typeface="Arial MT"/>
              </a:rPr>
              <a:t>via </a:t>
            </a:r>
            <a:r>
              <a:rPr sz="1800">
                <a:latin typeface="Arial MT"/>
                <a:cs typeface="Arial MT"/>
              </a:rPr>
              <a:t>digital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displays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or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mobile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notifications.</a:t>
            </a:r>
            <a:r>
              <a:rPr sz="1800" spc="-5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This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transparency</a:t>
            </a:r>
            <a:r>
              <a:rPr sz="1800" spc="-8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helps</a:t>
            </a:r>
            <a:r>
              <a:rPr sz="1800" spc="-8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reduce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patient </a:t>
            </a:r>
            <a:r>
              <a:rPr sz="1800">
                <a:latin typeface="Arial MT"/>
                <a:cs typeface="Arial MT"/>
              </a:rPr>
              <a:t>anxiety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by keeping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them</a:t>
            </a:r>
            <a:r>
              <a:rPr sz="1800" spc="-7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informed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about</a:t>
            </a:r>
            <a:r>
              <a:rPr sz="1800" spc="-5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their</a:t>
            </a:r>
            <a:r>
              <a:rPr sz="1800" spc="-7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expected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wait</a:t>
            </a:r>
            <a:r>
              <a:rPr sz="1800" spc="2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time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and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status.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ONLYOFFICE/7.3.3.0</Application>
  <DocSecurity>0</DocSecurity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Guset_545</cp:lastModifiedBy>
  <cp:revision>1</cp:revision>
  <dcterms:created xsi:type="dcterms:W3CDTF">2024-11-28T18:30:10Z</dcterms:created>
  <dcterms:modified xsi:type="dcterms:W3CDTF">2024-11-28T18:47:30Z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2024-11-20T00:00:00Z</vt:filetime>
  </property>
  <property fmtid="{D5CDD505-2E9C-101B-9397-08002B2CF9AE}" pid="3" name="LastSaved">
    <vt:filetime>2024-11-28T00:00:00Z</vt:filetime>
  </property>
</Properties>
</file>