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7300" dirty="0"/>
              <a:t>Instagram User Analytics</a:t>
            </a:r>
            <a:br>
              <a:rPr lang="en-US" sz="7300" dirty="0"/>
            </a:br>
            <a:br>
              <a:rPr lang="en-US" sz="8000" dirty="0"/>
            </a:br>
            <a:r>
              <a:rPr lang="en-US" sz="4000" dirty="0">
                <a:solidFill>
                  <a:srgbClr val="92D050"/>
                </a:solidFill>
              </a:rPr>
              <a:t>trainity</a:t>
            </a:r>
            <a:br>
              <a:rPr lang="en-US" sz="4000" dirty="0"/>
            </a:br>
            <a:r>
              <a:rPr lang="en-US" sz="3100" dirty="0"/>
              <a:t>PROJECT #2</a:t>
            </a:r>
            <a:endParaRPr lang="en-US" sz="4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648161"/>
          </a:xfrm>
        </p:spPr>
        <p:txBody>
          <a:bodyPr>
            <a:normAutofit fontScale="70000" lnSpcReduction="20000"/>
          </a:bodyPr>
          <a:lstStyle/>
          <a:p>
            <a:pPr algn="r"/>
            <a:r>
              <a:rPr lang="en-US" sz="2400" i="1" cap="none" dirty="0">
                <a:solidFill>
                  <a:schemeClr val="tx1">
                    <a:lumMod val="85000"/>
                    <a:lumOff val="15000"/>
                  </a:schemeClr>
                </a:solidFill>
              </a:rPr>
              <a:t>Submitted by</a:t>
            </a:r>
            <a:r>
              <a:rPr lang="en-US" sz="2400" cap="none" dirty="0">
                <a:solidFill>
                  <a:schemeClr val="tx1">
                    <a:lumMod val="85000"/>
                    <a:lumOff val="15000"/>
                  </a:schemeClr>
                </a:solidFill>
              </a:rPr>
              <a:t>:</a:t>
            </a:r>
          </a:p>
          <a:p>
            <a:pPr algn="r"/>
            <a:r>
              <a:rPr lang="en-US" cap="none" dirty="0">
                <a:solidFill>
                  <a:schemeClr val="tx1">
                    <a:lumMod val="85000"/>
                    <a:lumOff val="15000"/>
                  </a:schemeClr>
                </a:solidFill>
              </a:rPr>
              <a:t>Anurag Changmai</a:t>
            </a:r>
          </a:p>
          <a:p>
            <a:pPr algn="r"/>
            <a:r>
              <a:rPr lang="en-US" sz="2400" cap="none" dirty="0">
                <a:solidFill>
                  <a:schemeClr val="tx1">
                    <a:lumMod val="85000"/>
                    <a:lumOff val="15000"/>
                  </a:schemeClr>
                </a:solidFill>
              </a:rPr>
              <a:t>Data Analytics </a:t>
            </a:r>
            <a:r>
              <a:rPr lang="en-US" cap="none" dirty="0">
                <a:solidFill>
                  <a:schemeClr val="tx1">
                    <a:lumMod val="85000"/>
                    <a:lumOff val="15000"/>
                  </a:schemeClr>
                </a:solidFill>
              </a:rPr>
              <a:t>T</a:t>
            </a:r>
            <a:r>
              <a:rPr lang="en-US" sz="2400" cap="none" dirty="0">
                <a:solidFill>
                  <a:schemeClr val="tx1">
                    <a:lumMod val="85000"/>
                    <a:lumOff val="15000"/>
                  </a:schemeClr>
                </a:solidFill>
              </a:rPr>
              <a:t>rainee</a:t>
            </a:r>
          </a:p>
          <a:p>
            <a:pPr algn="r"/>
            <a:r>
              <a:rPr lang="en-US" cap="none" dirty="0">
                <a:solidFill>
                  <a:schemeClr val="tx1">
                    <a:lumMod val="85000"/>
                    <a:lumOff val="15000"/>
                  </a:schemeClr>
                </a:solidFill>
              </a:rPr>
              <a:t>16/06/2023</a:t>
            </a:r>
            <a:endParaRPr lang="en-US" sz="2400" cap="none"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0C2D-09C7-C83A-A69A-C0FD7319F6CD}"/>
              </a:ext>
            </a:extLst>
          </p:cNvPr>
          <p:cNvSpPr>
            <a:spLocks noGrp="1"/>
          </p:cNvSpPr>
          <p:nvPr>
            <p:ph type="title"/>
          </p:nvPr>
        </p:nvSpPr>
        <p:spPr/>
        <p:txBody>
          <a:bodyPr>
            <a:normAutofit fontScale="90000"/>
          </a:bodyPr>
          <a:lstStyle/>
          <a:p>
            <a:r>
              <a:rPr lang="en-US" dirty="0"/>
              <a:t>3. Identifying the user with the most likes on a single photo</a:t>
            </a:r>
            <a:endParaRPr lang="en-IN" dirty="0"/>
          </a:p>
        </p:txBody>
      </p:sp>
      <p:pic>
        <p:nvPicPr>
          <p:cNvPr id="6" name="Content Placeholder 5">
            <a:extLst>
              <a:ext uri="{FF2B5EF4-FFF2-40B4-BE49-F238E27FC236}">
                <a16:creationId xmlns:a16="http://schemas.microsoft.com/office/drawing/2014/main" id="{4C2DD1CD-5250-8CBC-A468-E43EE3A21FF8}"/>
              </a:ext>
            </a:extLst>
          </p:cNvPr>
          <p:cNvPicPr>
            <a:picLocks noGrp="1" noChangeAspect="1"/>
          </p:cNvPicPr>
          <p:nvPr>
            <p:ph idx="1"/>
          </p:nvPr>
        </p:nvPicPr>
        <p:blipFill>
          <a:blip r:embed="rId2"/>
          <a:stretch>
            <a:fillRect/>
          </a:stretch>
        </p:blipFill>
        <p:spPr>
          <a:xfrm>
            <a:off x="5661025" y="1183481"/>
            <a:ext cx="5524500" cy="4552950"/>
          </a:xfrm>
        </p:spPr>
      </p:pic>
      <p:sp>
        <p:nvSpPr>
          <p:cNvPr id="4" name="Text Placeholder 3">
            <a:extLst>
              <a:ext uri="{FF2B5EF4-FFF2-40B4-BE49-F238E27FC236}">
                <a16:creationId xmlns:a16="http://schemas.microsoft.com/office/drawing/2014/main" id="{87F3D0CD-8FF9-9B44-8FF0-7C91B7EF6473}"/>
              </a:ext>
            </a:extLst>
          </p:cNvPr>
          <p:cNvSpPr>
            <a:spLocks noGrp="1"/>
          </p:cNvSpPr>
          <p:nvPr>
            <p:ph type="body" sz="half" idx="2"/>
          </p:nvPr>
        </p:nvSpPr>
        <p:spPr/>
        <p:txBody>
          <a:bodyPr/>
          <a:lstStyle/>
          <a:p>
            <a:endParaRPr lang="en-US" dirty="0"/>
          </a:p>
          <a:p>
            <a:endParaRPr lang="en-IN" dirty="0"/>
          </a:p>
          <a:p>
            <a:endParaRPr lang="en-IN" dirty="0"/>
          </a:p>
          <a:p>
            <a:pPr algn="ctr"/>
            <a:r>
              <a:rPr lang="en-IN" dirty="0"/>
              <a:t>SQL QUERY</a:t>
            </a:r>
          </a:p>
        </p:txBody>
      </p:sp>
    </p:spTree>
    <p:extLst>
      <p:ext uri="{BB962C8B-B14F-4D97-AF65-F5344CB8AC3E}">
        <p14:creationId xmlns:p14="http://schemas.microsoft.com/office/powerpoint/2010/main" val="254754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DF63-87D7-2D86-AF10-6BF30A8C0DF0}"/>
              </a:ext>
            </a:extLst>
          </p:cNvPr>
          <p:cNvSpPr>
            <a:spLocks noGrp="1"/>
          </p:cNvSpPr>
          <p:nvPr>
            <p:ph type="title"/>
          </p:nvPr>
        </p:nvSpPr>
        <p:spPr/>
        <p:txBody>
          <a:bodyPr>
            <a:normAutofit fontScale="90000"/>
          </a:bodyPr>
          <a:lstStyle/>
          <a:p>
            <a:r>
              <a:rPr lang="en-US" dirty="0"/>
              <a:t>3. Identifying the user with the most likes on a single photo (Cont.)</a:t>
            </a:r>
            <a:endParaRPr lang="en-IN" dirty="0"/>
          </a:p>
        </p:txBody>
      </p:sp>
      <p:sp>
        <p:nvSpPr>
          <p:cNvPr id="3" name="Content Placeholder 2">
            <a:extLst>
              <a:ext uri="{FF2B5EF4-FFF2-40B4-BE49-F238E27FC236}">
                <a16:creationId xmlns:a16="http://schemas.microsoft.com/office/drawing/2014/main" id="{E2D6E156-54F2-FD47-E043-597DF611BF50}"/>
              </a:ext>
            </a:extLst>
          </p:cNvPr>
          <p:cNvSpPr>
            <a:spLocks noGrp="1"/>
          </p:cNvSpPr>
          <p:nvPr>
            <p:ph idx="1"/>
          </p:nvPr>
        </p:nvSpPr>
        <p:spPr/>
        <p:txBody>
          <a:bodyPr/>
          <a:lstStyle/>
          <a:p>
            <a:pPr algn="ctr"/>
            <a:r>
              <a:rPr lang="en-US" dirty="0"/>
              <a:t>RESULTS</a:t>
            </a:r>
          </a:p>
          <a:p>
            <a:pPr algn="ctr"/>
            <a:endParaRPr lang="en-IN" dirty="0"/>
          </a:p>
          <a:p>
            <a:pPr algn="ctr"/>
            <a:endParaRPr lang="en-IN" dirty="0"/>
          </a:p>
          <a:p>
            <a:pPr algn="ctr"/>
            <a:endParaRPr lang="en-IN" dirty="0"/>
          </a:p>
          <a:p>
            <a:pPr algn="ctr"/>
            <a:endParaRPr lang="en-IN" dirty="0"/>
          </a:p>
          <a:p>
            <a:pPr algn="ctr"/>
            <a:r>
              <a:rPr lang="en-IN" dirty="0"/>
              <a:t>The results show that user ‘</a:t>
            </a:r>
            <a:r>
              <a:rPr lang="en-IN" b="1" dirty="0"/>
              <a:t>Zack_Kemmer93</a:t>
            </a:r>
            <a:r>
              <a:rPr lang="en-IN" dirty="0"/>
              <a:t>’ with user ID </a:t>
            </a:r>
            <a:r>
              <a:rPr lang="en-IN" b="1" dirty="0"/>
              <a:t>52</a:t>
            </a:r>
            <a:r>
              <a:rPr lang="en-IN" dirty="0"/>
              <a:t> posted a photo with ID </a:t>
            </a:r>
            <a:r>
              <a:rPr lang="en-IN" b="1" dirty="0"/>
              <a:t>145</a:t>
            </a:r>
            <a:r>
              <a:rPr lang="en-IN" dirty="0"/>
              <a:t> on </a:t>
            </a:r>
            <a:r>
              <a:rPr lang="en-IN" b="1" dirty="0"/>
              <a:t>13/06/2023</a:t>
            </a:r>
            <a:r>
              <a:rPr lang="en-IN" dirty="0"/>
              <a:t> at </a:t>
            </a:r>
            <a:r>
              <a:rPr lang="en-IN" b="1" dirty="0"/>
              <a:t>9:21 pm </a:t>
            </a:r>
            <a:r>
              <a:rPr lang="en-IN" dirty="0"/>
              <a:t>that has received </a:t>
            </a:r>
            <a:r>
              <a:rPr lang="en-IN" b="1" dirty="0"/>
              <a:t>48</a:t>
            </a:r>
            <a:r>
              <a:rPr lang="en-IN" dirty="0"/>
              <a:t> likes, the highest on the platform</a:t>
            </a:r>
          </a:p>
        </p:txBody>
      </p:sp>
      <p:pic>
        <p:nvPicPr>
          <p:cNvPr id="5" name="Picture 4">
            <a:extLst>
              <a:ext uri="{FF2B5EF4-FFF2-40B4-BE49-F238E27FC236}">
                <a16:creationId xmlns:a16="http://schemas.microsoft.com/office/drawing/2014/main" id="{08D23FD2-786A-E180-26C7-8DCC708622DC}"/>
              </a:ext>
            </a:extLst>
          </p:cNvPr>
          <p:cNvPicPr>
            <a:picLocks noChangeAspect="1"/>
          </p:cNvPicPr>
          <p:nvPr/>
        </p:nvPicPr>
        <p:blipFill>
          <a:blip r:embed="rId2"/>
          <a:stretch>
            <a:fillRect/>
          </a:stretch>
        </p:blipFill>
        <p:spPr>
          <a:xfrm>
            <a:off x="757921" y="3086886"/>
            <a:ext cx="10737117" cy="684228"/>
          </a:xfrm>
          <a:prstGeom prst="rect">
            <a:avLst/>
          </a:prstGeom>
        </p:spPr>
      </p:pic>
    </p:spTree>
    <p:extLst>
      <p:ext uri="{BB962C8B-B14F-4D97-AF65-F5344CB8AC3E}">
        <p14:creationId xmlns:p14="http://schemas.microsoft.com/office/powerpoint/2010/main" val="1814806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777C-70BB-83CB-CF34-F7D3E3DDDF38}"/>
              </a:ext>
            </a:extLst>
          </p:cNvPr>
          <p:cNvSpPr>
            <a:spLocks noGrp="1"/>
          </p:cNvSpPr>
          <p:nvPr>
            <p:ph type="title"/>
          </p:nvPr>
        </p:nvSpPr>
        <p:spPr/>
        <p:txBody>
          <a:bodyPr/>
          <a:lstStyle/>
          <a:p>
            <a:r>
              <a:rPr lang="en-US" dirty="0"/>
              <a:t>4. Identifying the 5 most used hashtags</a:t>
            </a:r>
            <a:endParaRPr lang="en-IN" dirty="0"/>
          </a:p>
        </p:txBody>
      </p:sp>
      <p:sp>
        <p:nvSpPr>
          <p:cNvPr id="3" name="Text Placeholder 2">
            <a:extLst>
              <a:ext uri="{FF2B5EF4-FFF2-40B4-BE49-F238E27FC236}">
                <a16:creationId xmlns:a16="http://schemas.microsoft.com/office/drawing/2014/main" id="{6E67B3C1-D304-75C6-1A7C-7ECC43D65292}"/>
              </a:ext>
            </a:extLst>
          </p:cNvPr>
          <p:cNvSpPr>
            <a:spLocks noGrp="1"/>
          </p:cNvSpPr>
          <p:nvPr>
            <p:ph type="body" idx="1"/>
          </p:nvPr>
        </p:nvSpPr>
        <p:spPr/>
        <p:txBody>
          <a:bodyPr/>
          <a:lstStyle/>
          <a:p>
            <a:pPr algn="ctr"/>
            <a:r>
              <a:rPr lang="en-US" dirty="0"/>
              <a:t>SQL query</a:t>
            </a:r>
            <a:endParaRPr lang="en-IN" dirty="0"/>
          </a:p>
        </p:txBody>
      </p:sp>
      <p:pic>
        <p:nvPicPr>
          <p:cNvPr id="8" name="Content Placeholder 7">
            <a:extLst>
              <a:ext uri="{FF2B5EF4-FFF2-40B4-BE49-F238E27FC236}">
                <a16:creationId xmlns:a16="http://schemas.microsoft.com/office/drawing/2014/main" id="{61FE5E18-A827-0902-D9FF-8646B89944AE}"/>
              </a:ext>
            </a:extLst>
          </p:cNvPr>
          <p:cNvPicPr>
            <a:picLocks noGrp="1" noChangeAspect="1"/>
          </p:cNvPicPr>
          <p:nvPr>
            <p:ph sz="half" idx="2"/>
          </p:nvPr>
        </p:nvPicPr>
        <p:blipFill>
          <a:blip r:embed="rId2"/>
          <a:stretch>
            <a:fillRect/>
          </a:stretch>
        </p:blipFill>
        <p:spPr>
          <a:xfrm>
            <a:off x="1309741" y="2793682"/>
            <a:ext cx="4214706" cy="2911475"/>
          </a:xfrm>
        </p:spPr>
      </p:pic>
      <p:sp>
        <p:nvSpPr>
          <p:cNvPr id="5" name="Text Placeholder 4">
            <a:extLst>
              <a:ext uri="{FF2B5EF4-FFF2-40B4-BE49-F238E27FC236}">
                <a16:creationId xmlns:a16="http://schemas.microsoft.com/office/drawing/2014/main" id="{BF2A7DC8-205C-936C-B22C-3D88BEDD5D45}"/>
              </a:ext>
            </a:extLst>
          </p:cNvPr>
          <p:cNvSpPr>
            <a:spLocks noGrp="1"/>
          </p:cNvSpPr>
          <p:nvPr>
            <p:ph type="body" sz="quarter" idx="3"/>
          </p:nvPr>
        </p:nvSpPr>
        <p:spPr/>
        <p:txBody>
          <a:bodyPr/>
          <a:lstStyle/>
          <a:p>
            <a:pPr algn="ctr"/>
            <a:r>
              <a:rPr lang="en-US" dirty="0"/>
              <a:t>results</a:t>
            </a:r>
            <a:endParaRPr lang="en-IN" dirty="0"/>
          </a:p>
        </p:txBody>
      </p:sp>
      <p:pic>
        <p:nvPicPr>
          <p:cNvPr id="10" name="Content Placeholder 9">
            <a:extLst>
              <a:ext uri="{FF2B5EF4-FFF2-40B4-BE49-F238E27FC236}">
                <a16:creationId xmlns:a16="http://schemas.microsoft.com/office/drawing/2014/main" id="{E92F616E-2A89-9143-7E4B-3E844B8B2622}"/>
              </a:ext>
            </a:extLst>
          </p:cNvPr>
          <p:cNvPicPr>
            <a:picLocks noGrp="1" noChangeAspect="1"/>
          </p:cNvPicPr>
          <p:nvPr>
            <p:ph sz="quarter" idx="4"/>
          </p:nvPr>
        </p:nvPicPr>
        <p:blipFill>
          <a:blip r:embed="rId3"/>
          <a:stretch>
            <a:fillRect/>
          </a:stretch>
        </p:blipFill>
        <p:spPr>
          <a:xfrm>
            <a:off x="6844868" y="2793682"/>
            <a:ext cx="3981888" cy="2147906"/>
          </a:xfrm>
        </p:spPr>
      </p:pic>
      <p:sp>
        <p:nvSpPr>
          <p:cNvPr id="11" name="TextBox 10">
            <a:extLst>
              <a:ext uri="{FF2B5EF4-FFF2-40B4-BE49-F238E27FC236}">
                <a16:creationId xmlns:a16="http://schemas.microsoft.com/office/drawing/2014/main" id="{B85BE7B3-CFB1-B5C3-D677-1800F541711B}"/>
              </a:ext>
            </a:extLst>
          </p:cNvPr>
          <p:cNvSpPr txBox="1"/>
          <p:nvPr/>
        </p:nvSpPr>
        <p:spPr>
          <a:xfrm>
            <a:off x="6652654" y="5184560"/>
            <a:ext cx="4366315" cy="1200329"/>
          </a:xfrm>
          <a:prstGeom prst="rect">
            <a:avLst/>
          </a:prstGeom>
          <a:noFill/>
        </p:spPr>
        <p:txBody>
          <a:bodyPr wrap="square" rtlCol="0">
            <a:spAutoFit/>
          </a:bodyPr>
          <a:lstStyle/>
          <a:p>
            <a:pPr algn="just"/>
            <a:r>
              <a:rPr lang="en-US" dirty="0"/>
              <a:t>The results show that ‘</a:t>
            </a:r>
            <a:r>
              <a:rPr lang="en-US" b="1" dirty="0"/>
              <a:t>smile</a:t>
            </a:r>
            <a:r>
              <a:rPr lang="en-US" dirty="0"/>
              <a:t>’, ‘</a:t>
            </a:r>
            <a:r>
              <a:rPr lang="en-US" b="1" dirty="0"/>
              <a:t>beach</a:t>
            </a:r>
            <a:r>
              <a:rPr lang="en-US" dirty="0"/>
              <a:t>’, ‘</a:t>
            </a:r>
            <a:r>
              <a:rPr lang="en-US" b="1" dirty="0"/>
              <a:t>party</a:t>
            </a:r>
            <a:r>
              <a:rPr lang="en-US" dirty="0"/>
              <a:t>’, ‘</a:t>
            </a:r>
            <a:r>
              <a:rPr lang="en-US" b="1" dirty="0"/>
              <a:t>fun</a:t>
            </a:r>
            <a:r>
              <a:rPr lang="en-US" dirty="0"/>
              <a:t>’, and ‘</a:t>
            </a:r>
            <a:r>
              <a:rPr lang="en-US" b="1" dirty="0"/>
              <a:t>concert</a:t>
            </a:r>
            <a:r>
              <a:rPr lang="en-US" dirty="0"/>
              <a:t>’ are the 5 most used hashtags in that order on the platform</a:t>
            </a:r>
            <a:endParaRPr lang="en-IN" dirty="0"/>
          </a:p>
        </p:txBody>
      </p:sp>
    </p:spTree>
    <p:extLst>
      <p:ext uri="{BB962C8B-B14F-4D97-AF65-F5344CB8AC3E}">
        <p14:creationId xmlns:p14="http://schemas.microsoft.com/office/powerpoint/2010/main" val="168951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39C9-8643-E2AB-3901-E5E7B07C5D0E}"/>
              </a:ext>
            </a:extLst>
          </p:cNvPr>
          <p:cNvSpPr>
            <a:spLocks noGrp="1"/>
          </p:cNvSpPr>
          <p:nvPr>
            <p:ph type="title"/>
          </p:nvPr>
        </p:nvSpPr>
        <p:spPr/>
        <p:txBody>
          <a:bodyPr>
            <a:normAutofit fontScale="90000"/>
          </a:bodyPr>
          <a:lstStyle/>
          <a:p>
            <a:r>
              <a:rPr lang="en-US" dirty="0"/>
              <a:t>5. Identifying the busiest days of the week in terms of user registration </a:t>
            </a:r>
            <a:endParaRPr lang="en-IN" dirty="0"/>
          </a:p>
        </p:txBody>
      </p:sp>
      <p:sp>
        <p:nvSpPr>
          <p:cNvPr id="3" name="Text Placeholder 2">
            <a:extLst>
              <a:ext uri="{FF2B5EF4-FFF2-40B4-BE49-F238E27FC236}">
                <a16:creationId xmlns:a16="http://schemas.microsoft.com/office/drawing/2014/main" id="{C040941F-5E66-DB7C-F64C-6A6E36BADFBF}"/>
              </a:ext>
            </a:extLst>
          </p:cNvPr>
          <p:cNvSpPr>
            <a:spLocks noGrp="1"/>
          </p:cNvSpPr>
          <p:nvPr>
            <p:ph type="body" idx="1"/>
          </p:nvPr>
        </p:nvSpPr>
        <p:spPr/>
        <p:txBody>
          <a:bodyPr/>
          <a:lstStyle/>
          <a:p>
            <a:pPr algn="ctr"/>
            <a:r>
              <a:rPr lang="en-US" dirty="0" err="1"/>
              <a:t>Sql</a:t>
            </a:r>
            <a:r>
              <a:rPr lang="en-US" dirty="0"/>
              <a:t> query</a:t>
            </a:r>
            <a:endParaRPr lang="en-IN" dirty="0"/>
          </a:p>
        </p:txBody>
      </p:sp>
      <p:pic>
        <p:nvPicPr>
          <p:cNvPr id="8" name="Content Placeholder 7">
            <a:extLst>
              <a:ext uri="{FF2B5EF4-FFF2-40B4-BE49-F238E27FC236}">
                <a16:creationId xmlns:a16="http://schemas.microsoft.com/office/drawing/2014/main" id="{79F35921-371E-A128-DBA6-38E0C6C8E8F0}"/>
              </a:ext>
            </a:extLst>
          </p:cNvPr>
          <p:cNvPicPr>
            <a:picLocks noGrp="1" noChangeAspect="1"/>
          </p:cNvPicPr>
          <p:nvPr>
            <p:ph sz="half" idx="2"/>
          </p:nvPr>
        </p:nvPicPr>
        <p:blipFill>
          <a:blip r:embed="rId2"/>
          <a:stretch>
            <a:fillRect/>
          </a:stretch>
        </p:blipFill>
        <p:spPr>
          <a:xfrm>
            <a:off x="1096963" y="3581717"/>
            <a:ext cx="4639736" cy="1450757"/>
          </a:xfrm>
        </p:spPr>
      </p:pic>
      <p:sp>
        <p:nvSpPr>
          <p:cNvPr id="5" name="Text Placeholder 4">
            <a:extLst>
              <a:ext uri="{FF2B5EF4-FFF2-40B4-BE49-F238E27FC236}">
                <a16:creationId xmlns:a16="http://schemas.microsoft.com/office/drawing/2014/main" id="{B7B07C59-CAEF-915D-F86C-1135211F4969}"/>
              </a:ext>
            </a:extLst>
          </p:cNvPr>
          <p:cNvSpPr>
            <a:spLocks noGrp="1"/>
          </p:cNvSpPr>
          <p:nvPr>
            <p:ph type="body" sz="quarter" idx="3"/>
          </p:nvPr>
        </p:nvSpPr>
        <p:spPr/>
        <p:txBody>
          <a:bodyPr/>
          <a:lstStyle/>
          <a:p>
            <a:pPr algn="ctr"/>
            <a:r>
              <a:rPr lang="en-US" dirty="0"/>
              <a:t>results</a:t>
            </a:r>
            <a:endParaRPr lang="en-IN" dirty="0"/>
          </a:p>
        </p:txBody>
      </p:sp>
      <p:pic>
        <p:nvPicPr>
          <p:cNvPr id="10" name="Content Placeholder 9">
            <a:extLst>
              <a:ext uri="{FF2B5EF4-FFF2-40B4-BE49-F238E27FC236}">
                <a16:creationId xmlns:a16="http://schemas.microsoft.com/office/drawing/2014/main" id="{C9CF7D95-4873-42FA-45EF-F8F165362100}"/>
              </a:ext>
            </a:extLst>
          </p:cNvPr>
          <p:cNvPicPr>
            <a:picLocks noGrp="1" noChangeAspect="1"/>
          </p:cNvPicPr>
          <p:nvPr>
            <p:ph sz="quarter" idx="4"/>
          </p:nvPr>
        </p:nvPicPr>
        <p:blipFill>
          <a:blip r:embed="rId3"/>
          <a:stretch>
            <a:fillRect/>
          </a:stretch>
        </p:blipFill>
        <p:spPr>
          <a:xfrm>
            <a:off x="7113173" y="3113723"/>
            <a:ext cx="3495643" cy="2565472"/>
          </a:xfrm>
        </p:spPr>
      </p:pic>
      <p:sp>
        <p:nvSpPr>
          <p:cNvPr id="11" name="TextBox 10">
            <a:extLst>
              <a:ext uri="{FF2B5EF4-FFF2-40B4-BE49-F238E27FC236}">
                <a16:creationId xmlns:a16="http://schemas.microsoft.com/office/drawing/2014/main" id="{58C47F10-D249-9CD4-40F4-AE67413E3ADB}"/>
              </a:ext>
            </a:extLst>
          </p:cNvPr>
          <p:cNvSpPr txBox="1"/>
          <p:nvPr/>
        </p:nvSpPr>
        <p:spPr>
          <a:xfrm>
            <a:off x="1018998" y="5344357"/>
            <a:ext cx="4795666" cy="646331"/>
          </a:xfrm>
          <a:prstGeom prst="rect">
            <a:avLst/>
          </a:prstGeom>
          <a:noFill/>
        </p:spPr>
        <p:txBody>
          <a:bodyPr wrap="square" rtlCol="0">
            <a:spAutoFit/>
          </a:bodyPr>
          <a:lstStyle/>
          <a:p>
            <a:pPr algn="just"/>
            <a:r>
              <a:rPr lang="en-US" dirty="0"/>
              <a:t>The results show that most users register on the platform on </a:t>
            </a:r>
            <a:r>
              <a:rPr lang="en-US" b="1" dirty="0"/>
              <a:t>Thursdays</a:t>
            </a:r>
            <a:r>
              <a:rPr lang="en-US" dirty="0"/>
              <a:t> and </a:t>
            </a:r>
            <a:r>
              <a:rPr lang="en-US" b="1" dirty="0"/>
              <a:t>Sundays</a:t>
            </a:r>
            <a:endParaRPr lang="en-IN" b="1" dirty="0"/>
          </a:p>
        </p:txBody>
      </p:sp>
    </p:spTree>
    <p:extLst>
      <p:ext uri="{BB962C8B-B14F-4D97-AF65-F5344CB8AC3E}">
        <p14:creationId xmlns:p14="http://schemas.microsoft.com/office/powerpoint/2010/main" val="121315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6AA4-244E-3D6F-127A-DCA4A15A6AD4}"/>
              </a:ext>
            </a:extLst>
          </p:cNvPr>
          <p:cNvSpPr>
            <a:spLocks noGrp="1"/>
          </p:cNvSpPr>
          <p:nvPr>
            <p:ph type="title"/>
          </p:nvPr>
        </p:nvSpPr>
        <p:spPr/>
        <p:txBody>
          <a:bodyPr/>
          <a:lstStyle/>
          <a:p>
            <a:r>
              <a:rPr lang="en-US" dirty="0"/>
              <a:t>6. Identifying average posts per user </a:t>
            </a:r>
            <a:endParaRPr lang="en-IN" dirty="0"/>
          </a:p>
        </p:txBody>
      </p:sp>
      <p:sp>
        <p:nvSpPr>
          <p:cNvPr id="3" name="Content Placeholder 2">
            <a:extLst>
              <a:ext uri="{FF2B5EF4-FFF2-40B4-BE49-F238E27FC236}">
                <a16:creationId xmlns:a16="http://schemas.microsoft.com/office/drawing/2014/main" id="{5BDF842D-B272-8055-A55E-0D15473BD710}"/>
              </a:ext>
            </a:extLst>
          </p:cNvPr>
          <p:cNvSpPr>
            <a:spLocks noGrp="1"/>
          </p:cNvSpPr>
          <p:nvPr>
            <p:ph idx="1"/>
          </p:nvPr>
        </p:nvSpPr>
        <p:spPr/>
        <p:txBody>
          <a:bodyPr/>
          <a:lstStyle/>
          <a:p>
            <a:pPr algn="ctr"/>
            <a:r>
              <a:rPr lang="en-US" dirty="0"/>
              <a:t>SQL QUERY</a:t>
            </a:r>
          </a:p>
          <a:p>
            <a:pPr algn="ctr"/>
            <a:endParaRPr lang="en-IN" dirty="0"/>
          </a:p>
        </p:txBody>
      </p:sp>
      <p:pic>
        <p:nvPicPr>
          <p:cNvPr id="7" name="Picture 6">
            <a:extLst>
              <a:ext uri="{FF2B5EF4-FFF2-40B4-BE49-F238E27FC236}">
                <a16:creationId xmlns:a16="http://schemas.microsoft.com/office/drawing/2014/main" id="{50E24DB5-13F3-CF28-543A-93ADB077BF8E}"/>
              </a:ext>
            </a:extLst>
          </p:cNvPr>
          <p:cNvPicPr>
            <a:picLocks noChangeAspect="1"/>
          </p:cNvPicPr>
          <p:nvPr/>
        </p:nvPicPr>
        <p:blipFill>
          <a:blip r:embed="rId2"/>
          <a:stretch>
            <a:fillRect/>
          </a:stretch>
        </p:blipFill>
        <p:spPr>
          <a:xfrm>
            <a:off x="1097280" y="2658278"/>
            <a:ext cx="10058400" cy="2287167"/>
          </a:xfrm>
          <a:prstGeom prst="rect">
            <a:avLst/>
          </a:prstGeom>
        </p:spPr>
      </p:pic>
    </p:spTree>
    <p:extLst>
      <p:ext uri="{BB962C8B-B14F-4D97-AF65-F5344CB8AC3E}">
        <p14:creationId xmlns:p14="http://schemas.microsoft.com/office/powerpoint/2010/main" val="10359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8742-0BEC-0646-B21A-734018761325}"/>
              </a:ext>
            </a:extLst>
          </p:cNvPr>
          <p:cNvSpPr>
            <a:spLocks noGrp="1"/>
          </p:cNvSpPr>
          <p:nvPr>
            <p:ph type="title"/>
          </p:nvPr>
        </p:nvSpPr>
        <p:spPr/>
        <p:txBody>
          <a:bodyPr/>
          <a:lstStyle/>
          <a:p>
            <a:r>
              <a:rPr lang="en-US" dirty="0"/>
              <a:t>6. Identifying average posts per user (Cont.)</a:t>
            </a:r>
            <a:endParaRPr lang="en-IN" dirty="0"/>
          </a:p>
        </p:txBody>
      </p:sp>
      <p:sp>
        <p:nvSpPr>
          <p:cNvPr id="3" name="Content Placeholder 2">
            <a:extLst>
              <a:ext uri="{FF2B5EF4-FFF2-40B4-BE49-F238E27FC236}">
                <a16:creationId xmlns:a16="http://schemas.microsoft.com/office/drawing/2014/main" id="{35D93810-36B3-9E69-142A-EE682643FADD}"/>
              </a:ext>
            </a:extLst>
          </p:cNvPr>
          <p:cNvSpPr>
            <a:spLocks noGrp="1"/>
          </p:cNvSpPr>
          <p:nvPr>
            <p:ph idx="1"/>
          </p:nvPr>
        </p:nvSpPr>
        <p:spPr/>
        <p:txBody>
          <a:bodyPr>
            <a:normAutofit fontScale="92500" lnSpcReduction="20000"/>
          </a:bodyPr>
          <a:lstStyle/>
          <a:p>
            <a:pPr algn="ctr"/>
            <a:r>
              <a:rPr lang="en-US" dirty="0"/>
              <a:t>RESULTS</a:t>
            </a:r>
          </a:p>
          <a:p>
            <a:pPr algn="ctr"/>
            <a:endParaRPr lang="en-US" dirty="0"/>
          </a:p>
          <a:p>
            <a:pPr algn="ctr"/>
            <a:endParaRPr lang="en-US" dirty="0"/>
          </a:p>
          <a:p>
            <a:pPr algn="ctr"/>
            <a:endParaRPr lang="en-US" dirty="0"/>
          </a:p>
          <a:p>
            <a:pPr algn="ctr"/>
            <a:r>
              <a:rPr lang="en-US" dirty="0"/>
              <a:t>The results show that there are a total of </a:t>
            </a:r>
            <a:r>
              <a:rPr lang="en-US" b="1" dirty="0"/>
              <a:t>257 posts </a:t>
            </a:r>
            <a:r>
              <a:rPr lang="en-US" dirty="0"/>
              <a:t>on the platform. With </a:t>
            </a:r>
            <a:r>
              <a:rPr lang="en-US" b="1" dirty="0"/>
              <a:t>100 total users</a:t>
            </a:r>
            <a:r>
              <a:rPr lang="en-US" dirty="0"/>
              <a:t>, this gives an average of </a:t>
            </a:r>
            <a:r>
              <a:rPr lang="en-US" b="1" dirty="0"/>
              <a:t>2.57 posts per user</a:t>
            </a:r>
            <a:r>
              <a:rPr lang="en-US" dirty="0"/>
              <a:t>.</a:t>
            </a:r>
          </a:p>
          <a:p>
            <a:pPr algn="ctr"/>
            <a:r>
              <a:rPr lang="en-US" dirty="0"/>
              <a:t>However, these 100 users also contain </a:t>
            </a:r>
            <a:r>
              <a:rPr lang="en-US" b="1" dirty="0"/>
              <a:t>inactive users </a:t>
            </a:r>
            <a:r>
              <a:rPr lang="en-US" dirty="0"/>
              <a:t>(i.e. users who have not posted a single photo) and </a:t>
            </a:r>
            <a:r>
              <a:rPr lang="en-US" b="1" dirty="0"/>
              <a:t>fake accounts/bots</a:t>
            </a:r>
            <a:r>
              <a:rPr lang="en-US" dirty="0"/>
              <a:t>.</a:t>
            </a:r>
          </a:p>
          <a:p>
            <a:pPr algn="ctr"/>
            <a:r>
              <a:rPr lang="en-US" dirty="0"/>
              <a:t>Hence, considering the total </a:t>
            </a:r>
            <a:r>
              <a:rPr lang="en-US" b="1" dirty="0"/>
              <a:t>active users </a:t>
            </a:r>
            <a:r>
              <a:rPr lang="en-US" dirty="0"/>
              <a:t>(i.e. users who have posted at least one photo), which is </a:t>
            </a:r>
            <a:r>
              <a:rPr lang="en-US" b="1" dirty="0"/>
              <a:t>74</a:t>
            </a:r>
            <a:r>
              <a:rPr lang="en-US" dirty="0"/>
              <a:t>, the </a:t>
            </a:r>
            <a:r>
              <a:rPr lang="en-US" b="1" dirty="0"/>
              <a:t>average number of posts per user</a:t>
            </a:r>
            <a:r>
              <a:rPr lang="en-US" dirty="0"/>
              <a:t> is </a:t>
            </a:r>
            <a:r>
              <a:rPr lang="en-US" b="1" dirty="0"/>
              <a:t>3.47</a:t>
            </a:r>
            <a:r>
              <a:rPr lang="en-US" dirty="0"/>
              <a:t>.</a:t>
            </a:r>
          </a:p>
          <a:p>
            <a:pPr algn="ctr"/>
            <a:endParaRPr lang="en-IN" dirty="0"/>
          </a:p>
        </p:txBody>
      </p:sp>
      <p:pic>
        <p:nvPicPr>
          <p:cNvPr id="7" name="Picture 6">
            <a:extLst>
              <a:ext uri="{FF2B5EF4-FFF2-40B4-BE49-F238E27FC236}">
                <a16:creationId xmlns:a16="http://schemas.microsoft.com/office/drawing/2014/main" id="{74C755B0-6151-946F-204A-DAAC5D1B4F7F}"/>
              </a:ext>
            </a:extLst>
          </p:cNvPr>
          <p:cNvPicPr>
            <a:picLocks noChangeAspect="1"/>
          </p:cNvPicPr>
          <p:nvPr/>
        </p:nvPicPr>
        <p:blipFill>
          <a:blip r:embed="rId2"/>
          <a:stretch>
            <a:fillRect/>
          </a:stretch>
        </p:blipFill>
        <p:spPr>
          <a:xfrm>
            <a:off x="1906936" y="2938231"/>
            <a:ext cx="8378128" cy="490769"/>
          </a:xfrm>
          <a:prstGeom prst="rect">
            <a:avLst/>
          </a:prstGeom>
        </p:spPr>
      </p:pic>
    </p:spTree>
    <p:extLst>
      <p:ext uri="{BB962C8B-B14F-4D97-AF65-F5344CB8AC3E}">
        <p14:creationId xmlns:p14="http://schemas.microsoft.com/office/powerpoint/2010/main" val="163732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27BC-C482-DA3B-500C-B469270B286C}"/>
              </a:ext>
            </a:extLst>
          </p:cNvPr>
          <p:cNvSpPr>
            <a:spLocks noGrp="1"/>
          </p:cNvSpPr>
          <p:nvPr>
            <p:ph type="title"/>
          </p:nvPr>
        </p:nvSpPr>
        <p:spPr/>
        <p:txBody>
          <a:bodyPr/>
          <a:lstStyle/>
          <a:p>
            <a:r>
              <a:rPr lang="en-US" dirty="0"/>
              <a:t>7. Identifying fake accounts/bots</a:t>
            </a:r>
            <a:endParaRPr lang="en-IN" dirty="0"/>
          </a:p>
        </p:txBody>
      </p:sp>
      <p:sp>
        <p:nvSpPr>
          <p:cNvPr id="3" name="Content Placeholder 2">
            <a:extLst>
              <a:ext uri="{FF2B5EF4-FFF2-40B4-BE49-F238E27FC236}">
                <a16:creationId xmlns:a16="http://schemas.microsoft.com/office/drawing/2014/main" id="{932B3F03-175D-3EA1-1B39-FD5F505BE630}"/>
              </a:ext>
            </a:extLst>
          </p:cNvPr>
          <p:cNvSpPr>
            <a:spLocks noGrp="1"/>
          </p:cNvSpPr>
          <p:nvPr>
            <p:ph idx="1"/>
          </p:nvPr>
        </p:nvSpPr>
        <p:spPr/>
        <p:txBody>
          <a:bodyPr/>
          <a:lstStyle/>
          <a:p>
            <a:pPr algn="ctr"/>
            <a:r>
              <a:rPr lang="en-US" dirty="0"/>
              <a:t>SQL QUERY</a:t>
            </a:r>
          </a:p>
          <a:p>
            <a:pPr algn="ctr"/>
            <a:endParaRPr lang="en-IN" dirty="0"/>
          </a:p>
        </p:txBody>
      </p:sp>
      <p:pic>
        <p:nvPicPr>
          <p:cNvPr id="5" name="Picture 4">
            <a:extLst>
              <a:ext uri="{FF2B5EF4-FFF2-40B4-BE49-F238E27FC236}">
                <a16:creationId xmlns:a16="http://schemas.microsoft.com/office/drawing/2014/main" id="{B3B08DA6-60F6-61B3-12D9-5D6920F44223}"/>
              </a:ext>
            </a:extLst>
          </p:cNvPr>
          <p:cNvPicPr>
            <a:picLocks noChangeAspect="1"/>
          </p:cNvPicPr>
          <p:nvPr/>
        </p:nvPicPr>
        <p:blipFill>
          <a:blip r:embed="rId2"/>
          <a:stretch>
            <a:fillRect/>
          </a:stretch>
        </p:blipFill>
        <p:spPr>
          <a:xfrm>
            <a:off x="2628900" y="2659908"/>
            <a:ext cx="6934200" cy="2844247"/>
          </a:xfrm>
          <a:prstGeom prst="rect">
            <a:avLst/>
          </a:prstGeom>
        </p:spPr>
      </p:pic>
    </p:spTree>
    <p:extLst>
      <p:ext uri="{BB962C8B-B14F-4D97-AF65-F5344CB8AC3E}">
        <p14:creationId xmlns:p14="http://schemas.microsoft.com/office/powerpoint/2010/main" val="3311440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0599-AC41-83C7-C2BC-CB9D1110C270}"/>
              </a:ext>
            </a:extLst>
          </p:cNvPr>
          <p:cNvSpPr>
            <a:spLocks noGrp="1"/>
          </p:cNvSpPr>
          <p:nvPr>
            <p:ph type="title"/>
          </p:nvPr>
        </p:nvSpPr>
        <p:spPr/>
        <p:txBody>
          <a:bodyPr/>
          <a:lstStyle/>
          <a:p>
            <a:r>
              <a:rPr lang="en-US" dirty="0"/>
              <a:t>7. Identifying fake accounts/bots (Cont.)</a:t>
            </a:r>
            <a:endParaRPr lang="en-IN" dirty="0"/>
          </a:p>
        </p:txBody>
      </p:sp>
      <p:pic>
        <p:nvPicPr>
          <p:cNvPr id="6" name="Content Placeholder 5">
            <a:extLst>
              <a:ext uri="{FF2B5EF4-FFF2-40B4-BE49-F238E27FC236}">
                <a16:creationId xmlns:a16="http://schemas.microsoft.com/office/drawing/2014/main" id="{7104E211-AA99-94BD-7326-DD7740E48C8F}"/>
              </a:ext>
            </a:extLst>
          </p:cNvPr>
          <p:cNvPicPr>
            <a:picLocks noGrp="1" noChangeAspect="1"/>
          </p:cNvPicPr>
          <p:nvPr>
            <p:ph idx="1"/>
          </p:nvPr>
        </p:nvPicPr>
        <p:blipFill>
          <a:blip r:embed="rId2"/>
          <a:stretch>
            <a:fillRect/>
          </a:stretch>
        </p:blipFill>
        <p:spPr>
          <a:xfrm>
            <a:off x="6984715" y="868709"/>
            <a:ext cx="2345715" cy="5120581"/>
          </a:xfrm>
        </p:spPr>
      </p:pic>
      <p:sp>
        <p:nvSpPr>
          <p:cNvPr id="4" name="Text Placeholder 3">
            <a:extLst>
              <a:ext uri="{FF2B5EF4-FFF2-40B4-BE49-F238E27FC236}">
                <a16:creationId xmlns:a16="http://schemas.microsoft.com/office/drawing/2014/main" id="{8AFBBAC6-CDDC-350F-81C4-FA169146BDC0}"/>
              </a:ext>
            </a:extLst>
          </p:cNvPr>
          <p:cNvSpPr>
            <a:spLocks noGrp="1"/>
          </p:cNvSpPr>
          <p:nvPr>
            <p:ph type="body" sz="half" idx="2"/>
          </p:nvPr>
        </p:nvSpPr>
        <p:spPr/>
        <p:txBody>
          <a:bodyPr>
            <a:normAutofit fontScale="92500" lnSpcReduction="10000"/>
          </a:bodyPr>
          <a:lstStyle/>
          <a:p>
            <a:endParaRPr lang="en-IN" dirty="0"/>
          </a:p>
          <a:p>
            <a:pPr algn="ctr"/>
            <a:r>
              <a:rPr lang="en-IN" dirty="0"/>
              <a:t>RESULTS</a:t>
            </a:r>
          </a:p>
          <a:p>
            <a:pPr algn="just"/>
            <a:r>
              <a:rPr lang="en-IN" dirty="0"/>
              <a:t>The results show that </a:t>
            </a:r>
            <a:r>
              <a:rPr lang="en-IN" b="1" dirty="0"/>
              <a:t>13 users </a:t>
            </a:r>
            <a:r>
              <a:rPr lang="en-IN" dirty="0"/>
              <a:t>have liked every photo on the platform (</a:t>
            </a:r>
            <a:r>
              <a:rPr lang="en-IN" b="1" dirty="0"/>
              <a:t>257 photos</a:t>
            </a:r>
            <a:r>
              <a:rPr lang="en-IN" dirty="0"/>
              <a:t>).</a:t>
            </a:r>
          </a:p>
          <a:p>
            <a:pPr algn="just"/>
            <a:r>
              <a:rPr lang="en-IN" dirty="0"/>
              <a:t>Considering that any normal user would not be able to do so, these </a:t>
            </a:r>
            <a:r>
              <a:rPr lang="en-IN" b="1" dirty="0"/>
              <a:t>13 users</a:t>
            </a:r>
            <a:r>
              <a:rPr lang="en-IN" dirty="0"/>
              <a:t> have been marked as </a:t>
            </a:r>
            <a:r>
              <a:rPr lang="en-IN" b="1" dirty="0"/>
              <a:t>fake accounts/bots</a:t>
            </a:r>
            <a:r>
              <a:rPr lang="en-IN" dirty="0"/>
              <a:t>.</a:t>
            </a:r>
          </a:p>
        </p:txBody>
      </p:sp>
    </p:spTree>
    <p:extLst>
      <p:ext uri="{BB962C8B-B14F-4D97-AF65-F5344CB8AC3E}">
        <p14:creationId xmlns:p14="http://schemas.microsoft.com/office/powerpoint/2010/main" val="330591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F2C9-A13D-6D41-F387-4978858305A6}"/>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BC440410-0B89-49B8-89BE-27896E4ACD5B}"/>
              </a:ext>
            </a:extLst>
          </p:cNvPr>
          <p:cNvSpPr>
            <a:spLocks noGrp="1"/>
          </p:cNvSpPr>
          <p:nvPr>
            <p:ph idx="1"/>
          </p:nvPr>
        </p:nvSpPr>
        <p:spPr/>
        <p:txBody>
          <a:bodyPr>
            <a:normAutofit fontScale="92500" lnSpcReduction="10000"/>
          </a:bodyPr>
          <a:lstStyle/>
          <a:p>
            <a:pPr algn="just"/>
            <a:r>
              <a:rPr lang="en-US" dirty="0"/>
              <a:t>By identifying active users and cleaning up fake accounts/bots, the management team can now focus on targeting the right users. Next, they can run campaigns on specific days coupled with the usage of specific hashtags to ensure wider reach.</a:t>
            </a:r>
          </a:p>
          <a:p>
            <a:pPr algn="just"/>
            <a:r>
              <a:rPr lang="en-US" dirty="0"/>
              <a:t>Moreover, by finding and rewarding loyal users as well as users who secure a high number of likes on their posts, the campaign could be further publicized. It will also ensure continued patronage by existing users while also securing more users, who are attracted by the fact that the platform looks after its regular users. This could, in turn, lead to more posts by more users, thereby increasing the average posts-per-user values.</a:t>
            </a:r>
          </a:p>
          <a:p>
            <a:pPr algn="just"/>
            <a:r>
              <a:rPr lang="en-US" dirty="0"/>
              <a:t>This project has been very helpful in understanding basic and advanced SQL concepts, as well as the workings of relational databases. Moreover, it provides a peek into how product teams work at organizations, how they handle copious amounts of data, and the valuable insights they produce.</a:t>
            </a:r>
          </a:p>
          <a:p>
            <a:pPr algn="just"/>
            <a:endParaRPr lang="en-IN" dirty="0"/>
          </a:p>
        </p:txBody>
      </p:sp>
    </p:spTree>
    <p:extLst>
      <p:ext uri="{BB962C8B-B14F-4D97-AF65-F5344CB8AC3E}">
        <p14:creationId xmlns:p14="http://schemas.microsoft.com/office/powerpoint/2010/main" val="19429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p:txBody>
          <a:bodyPr anchor="ctr">
            <a:normAutofit/>
          </a:bodyPr>
          <a:lstStyle/>
          <a:p>
            <a:pPr lvl="0"/>
            <a:r>
              <a:rPr lang="en-US" sz="4800" dirty="0">
                <a:solidFill>
                  <a:schemeClr val="tx1"/>
                </a:solidFill>
              </a:rPr>
              <a:t>Project Description</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p:txBody>
          <a:bodyPr>
            <a:normAutofit/>
          </a:bodyPr>
          <a:lstStyle/>
          <a:p>
            <a:pPr algn="just"/>
            <a:r>
              <a:rPr lang="en-US" dirty="0">
                <a:solidFill>
                  <a:schemeClr val="tx1"/>
                </a:solidFill>
              </a:rPr>
              <a:t>User analytics form a core part of every digital product, be it a mobile application, software, or website. It enables a wider understanding of user behavior based on interaction with the product, which provides valuable insights, and consequently, helps in effective decision-making.</a:t>
            </a:r>
          </a:p>
          <a:p>
            <a:pPr algn="just"/>
            <a:r>
              <a:rPr lang="en-US" dirty="0">
                <a:solidFill>
                  <a:schemeClr val="tx1"/>
                </a:solidFill>
              </a:rPr>
              <a:t>In this project, a dataset of users on the Instagram platform is utilized. This dataset is sorted to produce specific output to obtain user interactions (posts, likes, comments, etc.) and derive meaningful insights.</a:t>
            </a:r>
          </a:p>
          <a:p>
            <a:pPr algn="just"/>
            <a:r>
              <a:rPr lang="en-US" dirty="0">
                <a:solidFill>
                  <a:schemeClr val="tx1"/>
                </a:solidFill>
              </a:rPr>
              <a:t>These insights are then analyzed from a marketing and investment point-of-view. In doing so, parameters like user loyalty, user engagement, hashtag usage, and bot identification are found. These insights will help in user targeting, deciding what ad campaigns to run and when, and eliminating bots for a leaner, improved marketing and investment strategy.</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681A-7B47-6CC8-646A-B7B3CCF5F167}"/>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3569A1F6-97C9-B947-DC76-53809B7C9296}"/>
              </a:ext>
            </a:extLst>
          </p:cNvPr>
          <p:cNvSpPr>
            <a:spLocks noGrp="1"/>
          </p:cNvSpPr>
          <p:nvPr>
            <p:ph idx="1"/>
          </p:nvPr>
        </p:nvSpPr>
        <p:spPr/>
        <p:txBody>
          <a:bodyPr/>
          <a:lstStyle/>
          <a:p>
            <a:pPr algn="just"/>
            <a:r>
              <a:rPr lang="en-US" dirty="0"/>
              <a:t>This project starts by first obtaining a sample dataset of users and their interactions on the Instagram platform.</a:t>
            </a:r>
          </a:p>
          <a:p>
            <a:pPr algn="just"/>
            <a:r>
              <a:rPr lang="en-US" dirty="0"/>
              <a:t>This data is then cleaned and stored in a database called </a:t>
            </a:r>
            <a:r>
              <a:rPr lang="en-US" i="1" dirty="0" err="1"/>
              <a:t>ig_</a:t>
            </a:r>
            <a:r>
              <a:rPr lang="en-US" dirty="0" err="1"/>
              <a:t>clone</a:t>
            </a:r>
            <a:r>
              <a:rPr lang="en-US" dirty="0"/>
              <a:t>, using multiple tables such as </a:t>
            </a:r>
            <a:r>
              <a:rPr lang="en-US" i="1" dirty="0"/>
              <a:t>comments</a:t>
            </a:r>
            <a:r>
              <a:rPr lang="en-US" dirty="0"/>
              <a:t>, </a:t>
            </a:r>
            <a:r>
              <a:rPr lang="en-US" i="1" dirty="0"/>
              <a:t>follows</a:t>
            </a:r>
            <a:r>
              <a:rPr lang="en-US" dirty="0"/>
              <a:t>, </a:t>
            </a:r>
            <a:r>
              <a:rPr lang="en-US" i="1" dirty="0"/>
              <a:t>likes</a:t>
            </a:r>
            <a:r>
              <a:rPr lang="en-US" dirty="0"/>
              <a:t>, </a:t>
            </a:r>
            <a:r>
              <a:rPr lang="en-US" i="1" dirty="0" err="1"/>
              <a:t>photo_tags</a:t>
            </a:r>
            <a:r>
              <a:rPr lang="en-US" dirty="0"/>
              <a:t>, </a:t>
            </a:r>
            <a:r>
              <a:rPr lang="en-US" i="1" dirty="0"/>
              <a:t>photos</a:t>
            </a:r>
            <a:r>
              <a:rPr lang="en-US" dirty="0"/>
              <a:t>, </a:t>
            </a:r>
            <a:r>
              <a:rPr lang="en-US" i="1" dirty="0"/>
              <a:t>tags</a:t>
            </a:r>
            <a:r>
              <a:rPr lang="en-US" dirty="0"/>
              <a:t>, and </a:t>
            </a:r>
            <a:r>
              <a:rPr lang="en-US" i="1" dirty="0"/>
              <a:t>users</a:t>
            </a:r>
            <a:r>
              <a:rPr lang="en-US" dirty="0"/>
              <a:t>.</a:t>
            </a:r>
          </a:p>
          <a:p>
            <a:pPr algn="just"/>
            <a:r>
              <a:rPr lang="en-US" dirty="0"/>
              <a:t>Once this is done, SQL queries are executed on these tables to obtain specific data as per requirements.</a:t>
            </a:r>
            <a:endParaRPr lang="en-IN" dirty="0"/>
          </a:p>
        </p:txBody>
      </p:sp>
    </p:spTree>
    <p:extLst>
      <p:ext uri="{BB962C8B-B14F-4D97-AF65-F5344CB8AC3E}">
        <p14:creationId xmlns:p14="http://schemas.microsoft.com/office/powerpoint/2010/main" val="261407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679D-7A92-A454-15A2-68FBEE7E9978}"/>
              </a:ext>
            </a:extLst>
          </p:cNvPr>
          <p:cNvSpPr>
            <a:spLocks noGrp="1"/>
          </p:cNvSpPr>
          <p:nvPr>
            <p:ph type="title"/>
          </p:nvPr>
        </p:nvSpPr>
        <p:spPr/>
        <p:txBody>
          <a:bodyPr/>
          <a:lstStyle/>
          <a:p>
            <a:r>
              <a:rPr lang="en-US" dirty="0"/>
              <a:t>Tech-stack used</a:t>
            </a:r>
            <a:endParaRPr lang="en-IN" dirty="0"/>
          </a:p>
        </p:txBody>
      </p:sp>
      <p:sp>
        <p:nvSpPr>
          <p:cNvPr id="3" name="Content Placeholder 2">
            <a:extLst>
              <a:ext uri="{FF2B5EF4-FFF2-40B4-BE49-F238E27FC236}">
                <a16:creationId xmlns:a16="http://schemas.microsoft.com/office/drawing/2014/main" id="{612DF0C0-5D33-763B-87B0-D21549F682BA}"/>
              </a:ext>
            </a:extLst>
          </p:cNvPr>
          <p:cNvSpPr>
            <a:spLocks noGrp="1"/>
          </p:cNvSpPr>
          <p:nvPr>
            <p:ph idx="1"/>
          </p:nvPr>
        </p:nvSpPr>
        <p:spPr/>
        <p:txBody>
          <a:bodyPr/>
          <a:lstStyle/>
          <a:p>
            <a:r>
              <a:rPr lang="en-US" dirty="0"/>
              <a:t>In the execution of this project, the following software was used:</a:t>
            </a:r>
          </a:p>
          <a:p>
            <a:r>
              <a:rPr lang="en-US" dirty="0"/>
              <a:t>1. Oracle MySQL Workbench 8.0 v8.0.33</a:t>
            </a:r>
          </a:p>
          <a:p>
            <a:r>
              <a:rPr lang="en-US" dirty="0">
                <a:sym typeface="Wingdings" panose="05000000000000000000" pitchFamily="2" charset="2"/>
              </a:rPr>
              <a:t> It was used to run SQL queries for creating the database, performing operations on the tables within the database, and obtaining desired outputs.</a:t>
            </a:r>
            <a:endParaRPr lang="en-US" dirty="0"/>
          </a:p>
        </p:txBody>
      </p:sp>
    </p:spTree>
    <p:extLst>
      <p:ext uri="{BB962C8B-B14F-4D97-AF65-F5344CB8AC3E}">
        <p14:creationId xmlns:p14="http://schemas.microsoft.com/office/powerpoint/2010/main" val="142376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F663-0B01-796E-7573-9E8098A174E7}"/>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6C22E745-3371-C89E-9AEB-DC1B78199786}"/>
              </a:ext>
            </a:extLst>
          </p:cNvPr>
          <p:cNvSpPr>
            <a:spLocks noGrp="1"/>
          </p:cNvSpPr>
          <p:nvPr>
            <p:ph idx="1"/>
          </p:nvPr>
        </p:nvSpPr>
        <p:spPr/>
        <p:txBody>
          <a:bodyPr>
            <a:normAutofit fontScale="85000" lnSpcReduction="10000"/>
          </a:bodyPr>
          <a:lstStyle/>
          <a:p>
            <a:pPr algn="just"/>
            <a:r>
              <a:rPr lang="en-US" dirty="0"/>
              <a:t>In the following slides, insights on the following points are obtained:</a:t>
            </a:r>
          </a:p>
          <a:p>
            <a:pPr algn="just"/>
            <a:r>
              <a:rPr lang="en-US" i="1" dirty="0"/>
              <a:t>From a Marketing POV</a:t>
            </a:r>
            <a:r>
              <a:rPr lang="en-US" dirty="0"/>
              <a:t>:</a:t>
            </a:r>
          </a:p>
          <a:p>
            <a:pPr algn="just"/>
            <a:r>
              <a:rPr lang="en-US" dirty="0"/>
              <a:t>1. Identifying the 5 oldest users on the Instagram platform based on the available dataset to reward them for their loyalty</a:t>
            </a:r>
          </a:p>
          <a:p>
            <a:pPr algn="just"/>
            <a:r>
              <a:rPr lang="en-US" dirty="0"/>
              <a:t>2. Identifying users who have not posted a single photo on the Instagram platform to send promotional emails reminding them to start posting</a:t>
            </a:r>
          </a:p>
          <a:p>
            <a:pPr algn="just"/>
            <a:r>
              <a:rPr lang="en-US" dirty="0"/>
              <a:t>3. Identifying the user who gets the most likes on a single photo to be declared the winner of a new contest</a:t>
            </a:r>
          </a:p>
          <a:p>
            <a:pPr algn="just"/>
            <a:r>
              <a:rPr lang="en-US" dirty="0"/>
              <a:t>4. Identifying the 5 most used hashtags on the Instagram platform so as to use them for expanded reach</a:t>
            </a:r>
          </a:p>
          <a:p>
            <a:pPr algn="just"/>
            <a:r>
              <a:rPr lang="en-US" dirty="0"/>
              <a:t>5. Identifying the day(s) of the week when most users register on the Instagram platform in order to schedule an ad campaign accordingly</a:t>
            </a:r>
          </a:p>
          <a:p>
            <a:pPr algn="just"/>
            <a:endParaRPr lang="en-IN" dirty="0"/>
          </a:p>
        </p:txBody>
      </p:sp>
    </p:spTree>
    <p:extLst>
      <p:ext uri="{BB962C8B-B14F-4D97-AF65-F5344CB8AC3E}">
        <p14:creationId xmlns:p14="http://schemas.microsoft.com/office/powerpoint/2010/main" val="283868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44F3-07EA-2AFA-849E-00EC7AFD7212}"/>
              </a:ext>
            </a:extLst>
          </p:cNvPr>
          <p:cNvSpPr>
            <a:spLocks noGrp="1"/>
          </p:cNvSpPr>
          <p:nvPr>
            <p:ph type="title"/>
          </p:nvPr>
        </p:nvSpPr>
        <p:spPr/>
        <p:txBody>
          <a:bodyPr/>
          <a:lstStyle/>
          <a:p>
            <a:r>
              <a:rPr lang="en-US" dirty="0"/>
              <a:t>Insights (cont.)</a:t>
            </a:r>
            <a:endParaRPr lang="en-IN" dirty="0"/>
          </a:p>
        </p:txBody>
      </p:sp>
      <p:sp>
        <p:nvSpPr>
          <p:cNvPr id="3" name="Content Placeholder 2">
            <a:extLst>
              <a:ext uri="{FF2B5EF4-FFF2-40B4-BE49-F238E27FC236}">
                <a16:creationId xmlns:a16="http://schemas.microsoft.com/office/drawing/2014/main" id="{0C19AF7E-DA9C-1557-4709-6FD000948432}"/>
              </a:ext>
            </a:extLst>
          </p:cNvPr>
          <p:cNvSpPr>
            <a:spLocks noGrp="1"/>
          </p:cNvSpPr>
          <p:nvPr>
            <p:ph idx="1"/>
          </p:nvPr>
        </p:nvSpPr>
        <p:spPr/>
        <p:txBody>
          <a:bodyPr/>
          <a:lstStyle/>
          <a:p>
            <a:r>
              <a:rPr lang="en-US" i="1" dirty="0"/>
              <a:t>From an Investor’s POV</a:t>
            </a:r>
            <a:r>
              <a:rPr lang="en-US" dirty="0"/>
              <a:t>:</a:t>
            </a:r>
          </a:p>
          <a:p>
            <a:r>
              <a:rPr lang="en-US" dirty="0"/>
              <a:t>1. Identifying average posts per user on the Instagram platform to understand if users are active</a:t>
            </a:r>
          </a:p>
          <a:p>
            <a:r>
              <a:rPr lang="en-US" dirty="0"/>
              <a:t>2. Identifying fake accounts/bots to clean up and streamline target audience</a:t>
            </a:r>
          </a:p>
        </p:txBody>
      </p:sp>
    </p:spTree>
    <p:extLst>
      <p:ext uri="{BB962C8B-B14F-4D97-AF65-F5344CB8AC3E}">
        <p14:creationId xmlns:p14="http://schemas.microsoft.com/office/powerpoint/2010/main" val="296827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5B3B-7C0B-E2BC-509A-D754BFC42B75}"/>
              </a:ext>
            </a:extLst>
          </p:cNvPr>
          <p:cNvSpPr>
            <a:spLocks noGrp="1"/>
          </p:cNvSpPr>
          <p:nvPr>
            <p:ph type="title"/>
          </p:nvPr>
        </p:nvSpPr>
        <p:spPr/>
        <p:txBody>
          <a:bodyPr/>
          <a:lstStyle/>
          <a:p>
            <a:r>
              <a:rPr lang="en-US" dirty="0"/>
              <a:t>1. Identifying the 5 oldest users</a:t>
            </a:r>
            <a:endParaRPr lang="en-IN" dirty="0"/>
          </a:p>
        </p:txBody>
      </p:sp>
      <p:sp>
        <p:nvSpPr>
          <p:cNvPr id="10" name="Text Placeholder 9">
            <a:extLst>
              <a:ext uri="{FF2B5EF4-FFF2-40B4-BE49-F238E27FC236}">
                <a16:creationId xmlns:a16="http://schemas.microsoft.com/office/drawing/2014/main" id="{FC20B90A-1821-6AAD-CEA5-C3AFEEE28F0B}"/>
              </a:ext>
            </a:extLst>
          </p:cNvPr>
          <p:cNvSpPr>
            <a:spLocks noGrp="1"/>
          </p:cNvSpPr>
          <p:nvPr>
            <p:ph type="body" idx="1"/>
          </p:nvPr>
        </p:nvSpPr>
        <p:spPr/>
        <p:txBody>
          <a:bodyPr/>
          <a:lstStyle/>
          <a:p>
            <a:pPr algn="ctr"/>
            <a:r>
              <a:rPr lang="en-US" dirty="0"/>
              <a:t>SQL Query</a:t>
            </a:r>
            <a:endParaRPr lang="en-IN" dirty="0"/>
          </a:p>
        </p:txBody>
      </p:sp>
      <p:pic>
        <p:nvPicPr>
          <p:cNvPr id="9" name="Content Placeholder 8">
            <a:extLst>
              <a:ext uri="{FF2B5EF4-FFF2-40B4-BE49-F238E27FC236}">
                <a16:creationId xmlns:a16="http://schemas.microsoft.com/office/drawing/2014/main" id="{81A21C49-9857-E77D-F111-A4E1F27E68B8}"/>
              </a:ext>
            </a:extLst>
          </p:cNvPr>
          <p:cNvPicPr>
            <a:picLocks noGrp="1" noChangeAspect="1"/>
          </p:cNvPicPr>
          <p:nvPr>
            <p:ph sz="half" idx="2"/>
          </p:nvPr>
        </p:nvPicPr>
        <p:blipFill>
          <a:blip r:embed="rId2"/>
          <a:stretch>
            <a:fillRect/>
          </a:stretch>
        </p:blipFill>
        <p:spPr>
          <a:xfrm>
            <a:off x="1289134" y="3113722"/>
            <a:ext cx="4392120" cy="2152014"/>
          </a:xfrm>
        </p:spPr>
      </p:pic>
      <p:sp>
        <p:nvSpPr>
          <p:cNvPr id="11" name="Text Placeholder 10">
            <a:extLst>
              <a:ext uri="{FF2B5EF4-FFF2-40B4-BE49-F238E27FC236}">
                <a16:creationId xmlns:a16="http://schemas.microsoft.com/office/drawing/2014/main" id="{F1F4B327-88E1-19FE-89AB-A97785D165D2}"/>
              </a:ext>
            </a:extLst>
          </p:cNvPr>
          <p:cNvSpPr>
            <a:spLocks noGrp="1"/>
          </p:cNvSpPr>
          <p:nvPr>
            <p:ph type="body" sz="quarter" idx="3"/>
          </p:nvPr>
        </p:nvSpPr>
        <p:spPr/>
        <p:txBody>
          <a:bodyPr/>
          <a:lstStyle/>
          <a:p>
            <a:pPr algn="ctr"/>
            <a:r>
              <a:rPr lang="en-US" dirty="0" err="1"/>
              <a:t>REsults</a:t>
            </a:r>
            <a:endParaRPr lang="en-IN" dirty="0"/>
          </a:p>
        </p:txBody>
      </p:sp>
      <p:pic>
        <p:nvPicPr>
          <p:cNvPr id="14" name="Content Placeholder 13">
            <a:extLst>
              <a:ext uri="{FF2B5EF4-FFF2-40B4-BE49-F238E27FC236}">
                <a16:creationId xmlns:a16="http://schemas.microsoft.com/office/drawing/2014/main" id="{7F069F4F-F073-6614-2F5A-D29DB56829F4}"/>
              </a:ext>
            </a:extLst>
          </p:cNvPr>
          <p:cNvPicPr>
            <a:picLocks noGrp="1" noChangeAspect="1"/>
          </p:cNvPicPr>
          <p:nvPr>
            <p:ph sz="quarter" idx="4"/>
          </p:nvPr>
        </p:nvPicPr>
        <p:blipFill>
          <a:blip r:embed="rId3"/>
          <a:stretch>
            <a:fillRect/>
          </a:stretch>
        </p:blipFill>
        <p:spPr>
          <a:xfrm>
            <a:off x="6510746" y="3113722"/>
            <a:ext cx="4639736" cy="2152014"/>
          </a:xfrm>
        </p:spPr>
      </p:pic>
      <p:sp>
        <p:nvSpPr>
          <p:cNvPr id="15" name="TextBox 14">
            <a:extLst>
              <a:ext uri="{FF2B5EF4-FFF2-40B4-BE49-F238E27FC236}">
                <a16:creationId xmlns:a16="http://schemas.microsoft.com/office/drawing/2014/main" id="{62B74F6D-B51D-28D6-5B9D-9AE77D50A5EC}"/>
              </a:ext>
            </a:extLst>
          </p:cNvPr>
          <p:cNvSpPr txBox="1"/>
          <p:nvPr/>
        </p:nvSpPr>
        <p:spPr>
          <a:xfrm>
            <a:off x="1289134" y="5353235"/>
            <a:ext cx="9861348" cy="646331"/>
          </a:xfrm>
          <a:prstGeom prst="rect">
            <a:avLst/>
          </a:prstGeom>
          <a:noFill/>
        </p:spPr>
        <p:txBody>
          <a:bodyPr wrap="square" rtlCol="0">
            <a:spAutoFit/>
          </a:bodyPr>
          <a:lstStyle/>
          <a:p>
            <a:pPr algn="ctr"/>
            <a:r>
              <a:rPr lang="en-US" dirty="0"/>
              <a:t>The results show that users ‘</a:t>
            </a:r>
            <a:r>
              <a:rPr lang="en-US" b="1" dirty="0" err="1"/>
              <a:t>Darby_Herzog</a:t>
            </a:r>
            <a:r>
              <a:rPr lang="en-US" dirty="0"/>
              <a:t>’, ‘</a:t>
            </a:r>
            <a:r>
              <a:rPr lang="en-US" b="1" dirty="0"/>
              <a:t>Emilio_Bernier52</a:t>
            </a:r>
            <a:r>
              <a:rPr lang="en-US" dirty="0"/>
              <a:t>’, ‘</a:t>
            </a:r>
            <a:r>
              <a:rPr lang="en-US" b="1" dirty="0"/>
              <a:t>Elenor88</a:t>
            </a:r>
            <a:r>
              <a:rPr lang="en-US" dirty="0"/>
              <a:t>’, ‘</a:t>
            </a:r>
            <a:r>
              <a:rPr lang="en-US" b="1" dirty="0"/>
              <a:t>Nicole71</a:t>
            </a:r>
            <a:r>
              <a:rPr lang="en-US" dirty="0"/>
              <a:t>’, and ‘</a:t>
            </a:r>
            <a:r>
              <a:rPr lang="en-US" b="1" dirty="0"/>
              <a:t>Jordyn.Jacobson2</a:t>
            </a:r>
            <a:r>
              <a:rPr lang="en-US" dirty="0"/>
              <a:t>’ are the oldest users in that order on the platform</a:t>
            </a:r>
            <a:endParaRPr lang="en-IN" dirty="0"/>
          </a:p>
        </p:txBody>
      </p:sp>
    </p:spTree>
    <p:extLst>
      <p:ext uri="{BB962C8B-B14F-4D97-AF65-F5344CB8AC3E}">
        <p14:creationId xmlns:p14="http://schemas.microsoft.com/office/powerpoint/2010/main" val="21476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21A2-5084-5617-DC18-3CFE7E3934E7}"/>
              </a:ext>
            </a:extLst>
          </p:cNvPr>
          <p:cNvSpPr>
            <a:spLocks noGrp="1"/>
          </p:cNvSpPr>
          <p:nvPr>
            <p:ph type="title"/>
          </p:nvPr>
        </p:nvSpPr>
        <p:spPr/>
        <p:txBody>
          <a:bodyPr>
            <a:normAutofit/>
          </a:bodyPr>
          <a:lstStyle/>
          <a:p>
            <a:r>
              <a:rPr lang="en-US" dirty="0"/>
              <a:t>2. Identifying users who have not posted a single photo </a:t>
            </a:r>
            <a:endParaRPr lang="en-IN" dirty="0"/>
          </a:p>
        </p:txBody>
      </p:sp>
      <p:pic>
        <p:nvPicPr>
          <p:cNvPr id="8" name="Content Placeholder 7">
            <a:extLst>
              <a:ext uri="{FF2B5EF4-FFF2-40B4-BE49-F238E27FC236}">
                <a16:creationId xmlns:a16="http://schemas.microsoft.com/office/drawing/2014/main" id="{2296C232-3A75-68F4-031B-3F20105DF8C2}"/>
              </a:ext>
            </a:extLst>
          </p:cNvPr>
          <p:cNvPicPr>
            <a:picLocks noGrp="1" noChangeAspect="1"/>
          </p:cNvPicPr>
          <p:nvPr>
            <p:ph idx="1"/>
          </p:nvPr>
        </p:nvPicPr>
        <p:blipFill>
          <a:blip r:embed="rId2"/>
          <a:stretch>
            <a:fillRect/>
          </a:stretch>
        </p:blipFill>
        <p:spPr>
          <a:xfrm>
            <a:off x="3438391" y="2759606"/>
            <a:ext cx="5376177" cy="3064146"/>
          </a:xfrm>
        </p:spPr>
      </p:pic>
      <p:sp>
        <p:nvSpPr>
          <p:cNvPr id="3" name="Text Placeholder 2">
            <a:extLst>
              <a:ext uri="{FF2B5EF4-FFF2-40B4-BE49-F238E27FC236}">
                <a16:creationId xmlns:a16="http://schemas.microsoft.com/office/drawing/2014/main" id="{F989840A-347B-C8FC-6999-5AAC0D090923}"/>
              </a:ext>
            </a:extLst>
          </p:cNvPr>
          <p:cNvSpPr>
            <a:spLocks noGrp="1"/>
          </p:cNvSpPr>
          <p:nvPr>
            <p:ph type="body" sz="half" idx="4294967295"/>
          </p:nvPr>
        </p:nvSpPr>
        <p:spPr>
          <a:xfrm>
            <a:off x="4225771" y="529345"/>
            <a:ext cx="3517900" cy="3063875"/>
          </a:xfrm>
        </p:spPr>
        <p:txBody>
          <a:bodyPr/>
          <a:lstStyle/>
          <a:p>
            <a:pPr algn="ctr"/>
            <a:endParaRPr lang="en-US" dirty="0"/>
          </a:p>
          <a:p>
            <a:pPr algn="ctr"/>
            <a:endParaRPr lang="en-US" dirty="0"/>
          </a:p>
          <a:p>
            <a:pPr algn="ctr"/>
            <a:endParaRPr lang="en-US" dirty="0"/>
          </a:p>
          <a:p>
            <a:pPr algn="ctr"/>
            <a:r>
              <a:rPr lang="en-US" dirty="0"/>
              <a:t>SQL QUERY</a:t>
            </a:r>
            <a:endParaRPr lang="en-IN" dirty="0"/>
          </a:p>
        </p:txBody>
      </p:sp>
    </p:spTree>
    <p:extLst>
      <p:ext uri="{BB962C8B-B14F-4D97-AF65-F5344CB8AC3E}">
        <p14:creationId xmlns:p14="http://schemas.microsoft.com/office/powerpoint/2010/main" val="70726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9C54-F69C-9400-DECC-02E243621129}"/>
              </a:ext>
            </a:extLst>
          </p:cNvPr>
          <p:cNvSpPr>
            <a:spLocks noGrp="1"/>
          </p:cNvSpPr>
          <p:nvPr>
            <p:ph type="title"/>
          </p:nvPr>
        </p:nvSpPr>
        <p:spPr/>
        <p:txBody>
          <a:bodyPr>
            <a:normAutofit fontScale="90000"/>
          </a:bodyPr>
          <a:lstStyle/>
          <a:p>
            <a:r>
              <a:rPr lang="en-US" dirty="0"/>
              <a:t>2. Identifying users who have not posted a single photo (Cont.)</a:t>
            </a:r>
            <a:endParaRPr lang="en-IN" dirty="0"/>
          </a:p>
        </p:txBody>
      </p:sp>
      <p:pic>
        <p:nvPicPr>
          <p:cNvPr id="6" name="Content Placeholder 5">
            <a:extLst>
              <a:ext uri="{FF2B5EF4-FFF2-40B4-BE49-F238E27FC236}">
                <a16:creationId xmlns:a16="http://schemas.microsoft.com/office/drawing/2014/main" id="{C3B13429-20AE-202D-2D35-D3C18070B112}"/>
              </a:ext>
            </a:extLst>
          </p:cNvPr>
          <p:cNvPicPr>
            <a:picLocks noGrp="1" noChangeAspect="1"/>
          </p:cNvPicPr>
          <p:nvPr>
            <p:ph idx="1"/>
          </p:nvPr>
        </p:nvPicPr>
        <p:blipFill>
          <a:blip r:embed="rId2"/>
          <a:stretch>
            <a:fillRect/>
          </a:stretch>
        </p:blipFill>
        <p:spPr>
          <a:xfrm>
            <a:off x="6580719" y="548458"/>
            <a:ext cx="3517567" cy="5559098"/>
          </a:xfrm>
        </p:spPr>
      </p:pic>
      <p:sp>
        <p:nvSpPr>
          <p:cNvPr id="4" name="Text Placeholder 3">
            <a:extLst>
              <a:ext uri="{FF2B5EF4-FFF2-40B4-BE49-F238E27FC236}">
                <a16:creationId xmlns:a16="http://schemas.microsoft.com/office/drawing/2014/main" id="{98A52B48-3F17-1D07-CB8C-0423D6C90296}"/>
              </a:ext>
            </a:extLst>
          </p:cNvPr>
          <p:cNvSpPr>
            <a:spLocks noGrp="1"/>
          </p:cNvSpPr>
          <p:nvPr>
            <p:ph type="body" sz="half" idx="2"/>
          </p:nvPr>
        </p:nvSpPr>
        <p:spPr/>
        <p:txBody>
          <a:bodyPr/>
          <a:lstStyle/>
          <a:p>
            <a:pPr algn="ctr"/>
            <a:endParaRPr lang="en-US" dirty="0"/>
          </a:p>
          <a:p>
            <a:pPr algn="ctr"/>
            <a:r>
              <a:rPr lang="en-US" dirty="0"/>
              <a:t>RESULTS</a:t>
            </a:r>
          </a:p>
          <a:p>
            <a:pPr algn="just"/>
            <a:r>
              <a:rPr lang="en-US" dirty="0"/>
              <a:t>The results show the user IDs, usernames, and profile creation dates of </a:t>
            </a:r>
            <a:r>
              <a:rPr lang="en-US" b="1" dirty="0"/>
              <a:t>26</a:t>
            </a:r>
            <a:r>
              <a:rPr lang="en-US" dirty="0"/>
              <a:t> users who have not posted a single photo on the platform</a:t>
            </a:r>
            <a:endParaRPr lang="en-IN" dirty="0"/>
          </a:p>
        </p:txBody>
      </p:sp>
    </p:spTree>
    <p:extLst>
      <p:ext uri="{BB962C8B-B14F-4D97-AF65-F5344CB8AC3E}">
        <p14:creationId xmlns:p14="http://schemas.microsoft.com/office/powerpoint/2010/main" val="239173573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{5FDE7D15-813B-4E80-8A77-FF79FBCAE812}tf56160789_win32</Template>
  <TotalTime>309</TotalTime>
  <Words>1074</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Bookman Old Style</vt:lpstr>
      <vt:lpstr>Calibri</vt:lpstr>
      <vt:lpstr>Franklin Gothic Book</vt:lpstr>
      <vt:lpstr>1_RetrospectVTI</vt:lpstr>
      <vt:lpstr>Instagram User Analytics  trainity PROJECT #2</vt:lpstr>
      <vt:lpstr>Project Description</vt:lpstr>
      <vt:lpstr>Approach</vt:lpstr>
      <vt:lpstr>Tech-stack used</vt:lpstr>
      <vt:lpstr>Insights</vt:lpstr>
      <vt:lpstr>Insights (cont.)</vt:lpstr>
      <vt:lpstr>1. Identifying the 5 oldest users</vt:lpstr>
      <vt:lpstr>2. Identifying users who have not posted a single photo </vt:lpstr>
      <vt:lpstr>2. Identifying users who have not posted a single photo (Cont.)</vt:lpstr>
      <vt:lpstr>3. Identifying the user with the most likes on a single photo</vt:lpstr>
      <vt:lpstr>3. Identifying the user with the most likes on a single photo (Cont.)</vt:lpstr>
      <vt:lpstr>4. Identifying the 5 most used hashtags</vt:lpstr>
      <vt:lpstr>5. Identifying the busiest days of the week in terms of user registration </vt:lpstr>
      <vt:lpstr>6. Identifying average posts per user </vt:lpstr>
      <vt:lpstr>6. Identifying average posts per user (Cont.)</vt:lpstr>
      <vt:lpstr>7. Identifying fake accounts/bots</vt:lpstr>
      <vt:lpstr>7. Identifying fake accounts/bots (Cont.)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  trainity PROJECT #2</dc:title>
  <dc:creator>Anurag Changmai</dc:creator>
  <cp:lastModifiedBy>Anurag Changmai</cp:lastModifiedBy>
  <cp:revision>3</cp:revision>
  <dcterms:created xsi:type="dcterms:W3CDTF">2023-06-15T08:30:22Z</dcterms:created>
  <dcterms:modified xsi:type="dcterms:W3CDTF">2023-06-20T07:14:37Z</dcterms:modified>
</cp:coreProperties>
</file>