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3" r:id="rId7"/>
    <p:sldId id="304" r:id="rId8"/>
    <p:sldId id="305" r:id="rId9"/>
    <p:sldId id="306" r:id="rId10"/>
    <p:sldId id="307" r:id="rId11"/>
    <p:sldId id="308" r:id="rId12"/>
    <p:sldId id="301" r:id="rId13"/>
    <p:sldId id="309" r:id="rId14"/>
    <p:sldId id="310" r:id="rId15"/>
    <p:sldId id="311" r:id="rId16"/>
    <p:sldId id="312" r:id="rId17"/>
    <p:sldId id="313" r:id="rId18"/>
    <p:sldId id="314" r:id="rId19"/>
    <p:sldId id="315"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263807"/>
            <a:ext cx="3214307" cy="2901694"/>
          </a:xfrm>
        </p:spPr>
        <p:txBody>
          <a:bodyPr anchor="b">
            <a:normAutofit fontScale="90000"/>
          </a:bodyPr>
          <a:lstStyle/>
          <a:p>
            <a:r>
              <a:rPr lang="en-US" sz="3600" dirty="0">
                <a:solidFill>
                  <a:schemeClr val="tx1"/>
                </a:solidFill>
              </a:rPr>
              <a:t>Hiring Process Analytics</a:t>
            </a:r>
            <a:br>
              <a:rPr lang="en-US" sz="4000" dirty="0">
                <a:solidFill>
                  <a:schemeClr val="tx1"/>
                </a:solidFill>
              </a:rPr>
            </a:br>
            <a:br>
              <a:rPr lang="en-US" sz="4400" dirty="0">
                <a:solidFill>
                  <a:schemeClr val="tx1"/>
                </a:solidFill>
              </a:rPr>
            </a:br>
            <a:r>
              <a:rPr lang="en-US" sz="3600" dirty="0" err="1">
                <a:solidFill>
                  <a:srgbClr val="92D050"/>
                </a:solidFill>
              </a:rPr>
              <a:t>trainity</a:t>
            </a:r>
            <a:br>
              <a:rPr lang="en-US" sz="4000" dirty="0">
                <a:solidFill>
                  <a:schemeClr val="tx1"/>
                </a:solidFill>
              </a:rPr>
            </a:br>
            <a:r>
              <a:rPr lang="en-US" sz="3100" dirty="0">
                <a:solidFill>
                  <a:schemeClr val="tx1"/>
                </a:solidFill>
              </a:rPr>
              <a:t>Project #4</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5"/>
            <a:ext cx="3205640" cy="985617"/>
          </a:xfrm>
        </p:spPr>
        <p:txBody>
          <a:bodyPr anchor="t">
            <a:normAutofit fontScale="85000" lnSpcReduction="20000"/>
          </a:bodyPr>
          <a:lstStyle/>
          <a:p>
            <a:pPr algn="r">
              <a:lnSpc>
                <a:spcPct val="100000"/>
              </a:lnSpc>
            </a:pPr>
            <a:r>
              <a:rPr lang="en-US" sz="1600" dirty="0"/>
              <a:t>By:</a:t>
            </a:r>
          </a:p>
          <a:p>
            <a:pPr algn="r">
              <a:lnSpc>
                <a:spcPct val="100000"/>
              </a:lnSpc>
            </a:pPr>
            <a:r>
              <a:rPr lang="en-US" sz="1600" dirty="0"/>
              <a:t>Anurag Changmai</a:t>
            </a:r>
          </a:p>
          <a:p>
            <a:pPr algn="r">
              <a:lnSpc>
                <a:spcPct val="100000"/>
              </a:lnSpc>
            </a:pPr>
            <a:r>
              <a:rPr lang="en-US" sz="1600" dirty="0"/>
              <a:t>Data Analytics trainee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403E-4BB9-7839-0DAC-1958EDBB6E5E}"/>
              </a:ext>
            </a:extLst>
          </p:cNvPr>
          <p:cNvSpPr>
            <a:spLocks noGrp="1"/>
          </p:cNvSpPr>
          <p:nvPr>
            <p:ph type="title"/>
          </p:nvPr>
        </p:nvSpPr>
        <p:spPr/>
        <p:txBody>
          <a:bodyPr/>
          <a:lstStyle/>
          <a:p>
            <a:pPr algn="ctr"/>
            <a:r>
              <a:rPr lang="en-US" dirty="0"/>
              <a:t>3. Class intervals of all offered salaries (Cont.)</a:t>
            </a:r>
            <a:endParaRPr lang="en-IN" dirty="0"/>
          </a:p>
        </p:txBody>
      </p:sp>
      <p:pic>
        <p:nvPicPr>
          <p:cNvPr id="6" name="Content Placeholder 5">
            <a:extLst>
              <a:ext uri="{FF2B5EF4-FFF2-40B4-BE49-F238E27FC236}">
                <a16:creationId xmlns:a16="http://schemas.microsoft.com/office/drawing/2014/main" id="{605A8F6B-C8A6-F397-B885-B05408A1054C}"/>
              </a:ext>
            </a:extLst>
          </p:cNvPr>
          <p:cNvPicPr>
            <a:picLocks noGrp="1" noChangeAspect="1"/>
          </p:cNvPicPr>
          <p:nvPr>
            <p:ph idx="1"/>
          </p:nvPr>
        </p:nvPicPr>
        <p:blipFill>
          <a:blip r:embed="rId2"/>
          <a:stretch>
            <a:fillRect/>
          </a:stretch>
        </p:blipFill>
        <p:spPr>
          <a:xfrm>
            <a:off x="4893607" y="1106630"/>
            <a:ext cx="6942338" cy="4644739"/>
          </a:xfrm>
        </p:spPr>
      </p:pic>
      <p:sp>
        <p:nvSpPr>
          <p:cNvPr id="4" name="Text Placeholder 3">
            <a:extLst>
              <a:ext uri="{FF2B5EF4-FFF2-40B4-BE49-F238E27FC236}">
                <a16:creationId xmlns:a16="http://schemas.microsoft.com/office/drawing/2014/main" id="{0D48A6C4-59AC-E49E-2CEE-878199C9BDBC}"/>
              </a:ext>
            </a:extLst>
          </p:cNvPr>
          <p:cNvSpPr>
            <a:spLocks noGrp="1"/>
          </p:cNvSpPr>
          <p:nvPr>
            <p:ph type="body" sz="half" idx="2"/>
          </p:nvPr>
        </p:nvSpPr>
        <p:spPr/>
        <p:txBody>
          <a:bodyPr/>
          <a:lstStyle/>
          <a:p>
            <a:endParaRPr lang="en-US" dirty="0"/>
          </a:p>
          <a:p>
            <a:endParaRPr lang="en-IN" dirty="0"/>
          </a:p>
          <a:p>
            <a:pPr algn="ctr"/>
            <a:r>
              <a:rPr lang="en-US" dirty="0"/>
              <a:t>The histogram on the right depicts the class intervals for the salaries offered to only the hired candidates.</a:t>
            </a:r>
            <a:endParaRPr lang="en-IN" dirty="0"/>
          </a:p>
        </p:txBody>
      </p:sp>
    </p:spTree>
    <p:extLst>
      <p:ext uri="{BB962C8B-B14F-4D97-AF65-F5344CB8AC3E}">
        <p14:creationId xmlns:p14="http://schemas.microsoft.com/office/powerpoint/2010/main" val="61425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E73-0FB4-4ED1-9066-2810382A81FC}"/>
              </a:ext>
            </a:extLst>
          </p:cNvPr>
          <p:cNvSpPr>
            <a:spLocks noGrp="1"/>
          </p:cNvSpPr>
          <p:nvPr>
            <p:ph type="title"/>
          </p:nvPr>
        </p:nvSpPr>
        <p:spPr/>
        <p:txBody>
          <a:bodyPr/>
          <a:lstStyle/>
          <a:p>
            <a:pPr algn="ctr"/>
            <a:r>
              <a:rPr lang="en-US" dirty="0"/>
              <a:t>4. Department-wise share of employees</a:t>
            </a:r>
            <a:endParaRPr lang="en-IN" dirty="0"/>
          </a:p>
        </p:txBody>
      </p:sp>
      <p:sp>
        <p:nvSpPr>
          <p:cNvPr id="4" name="Text Placeholder 3">
            <a:extLst>
              <a:ext uri="{FF2B5EF4-FFF2-40B4-BE49-F238E27FC236}">
                <a16:creationId xmlns:a16="http://schemas.microsoft.com/office/drawing/2014/main" id="{A787DBB0-1178-D94B-4588-BDDFB84F4DA6}"/>
              </a:ext>
            </a:extLst>
          </p:cNvPr>
          <p:cNvSpPr>
            <a:spLocks noGrp="1"/>
          </p:cNvSpPr>
          <p:nvPr>
            <p:ph type="body" sz="half" idx="2"/>
          </p:nvPr>
        </p:nvSpPr>
        <p:spPr/>
        <p:txBody>
          <a:bodyPr/>
          <a:lstStyle/>
          <a:p>
            <a:pPr algn="ctr"/>
            <a:endParaRPr lang="en-US" dirty="0"/>
          </a:p>
          <a:p>
            <a:pPr algn="ctr"/>
            <a:endParaRPr lang="en-US" dirty="0"/>
          </a:p>
          <a:p>
            <a:pPr algn="ctr"/>
            <a:r>
              <a:rPr lang="en-US" dirty="0"/>
              <a:t>The Pivot Table on the right shows the division of all hired employees into their respective departments.</a:t>
            </a:r>
            <a:endParaRPr lang="en-IN" dirty="0"/>
          </a:p>
        </p:txBody>
      </p:sp>
      <p:pic>
        <p:nvPicPr>
          <p:cNvPr id="10" name="Picture 9">
            <a:extLst>
              <a:ext uri="{FF2B5EF4-FFF2-40B4-BE49-F238E27FC236}">
                <a16:creationId xmlns:a16="http://schemas.microsoft.com/office/drawing/2014/main" id="{56171E90-F196-0D72-5F88-5E847A95E6FC}"/>
              </a:ext>
            </a:extLst>
          </p:cNvPr>
          <p:cNvPicPr>
            <a:picLocks noChangeAspect="1"/>
          </p:cNvPicPr>
          <p:nvPr/>
        </p:nvPicPr>
        <p:blipFill>
          <a:blip r:embed="rId2"/>
          <a:stretch>
            <a:fillRect/>
          </a:stretch>
        </p:blipFill>
        <p:spPr>
          <a:xfrm>
            <a:off x="5458983" y="1483055"/>
            <a:ext cx="5928344" cy="3891890"/>
          </a:xfrm>
          <a:prstGeom prst="rect">
            <a:avLst/>
          </a:prstGeom>
        </p:spPr>
      </p:pic>
    </p:spTree>
    <p:extLst>
      <p:ext uri="{BB962C8B-B14F-4D97-AF65-F5344CB8AC3E}">
        <p14:creationId xmlns:p14="http://schemas.microsoft.com/office/powerpoint/2010/main" val="108101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180A-AC1B-5174-E4BF-1D189B3047A2}"/>
              </a:ext>
            </a:extLst>
          </p:cNvPr>
          <p:cNvSpPr>
            <a:spLocks noGrp="1"/>
          </p:cNvSpPr>
          <p:nvPr>
            <p:ph type="title"/>
          </p:nvPr>
        </p:nvSpPr>
        <p:spPr/>
        <p:txBody>
          <a:bodyPr>
            <a:normAutofit fontScale="90000"/>
          </a:bodyPr>
          <a:lstStyle/>
          <a:p>
            <a:pPr algn="ctr"/>
            <a:r>
              <a:rPr lang="en-US" dirty="0"/>
              <a:t>4. Department-wise share of employees (Cont.)</a:t>
            </a:r>
            <a:endParaRPr lang="en-IN" dirty="0"/>
          </a:p>
        </p:txBody>
      </p:sp>
      <p:pic>
        <p:nvPicPr>
          <p:cNvPr id="6" name="Content Placeholder 5">
            <a:extLst>
              <a:ext uri="{FF2B5EF4-FFF2-40B4-BE49-F238E27FC236}">
                <a16:creationId xmlns:a16="http://schemas.microsoft.com/office/drawing/2014/main" id="{1FAD7B18-6B03-BE25-0B2D-61262721D246}"/>
              </a:ext>
            </a:extLst>
          </p:cNvPr>
          <p:cNvPicPr>
            <a:picLocks noGrp="1" noChangeAspect="1"/>
          </p:cNvPicPr>
          <p:nvPr>
            <p:ph idx="1"/>
          </p:nvPr>
        </p:nvPicPr>
        <p:blipFill>
          <a:blip r:embed="rId2"/>
          <a:stretch>
            <a:fillRect/>
          </a:stretch>
        </p:blipFill>
        <p:spPr>
          <a:xfrm>
            <a:off x="4772359" y="1005396"/>
            <a:ext cx="7294808" cy="4847208"/>
          </a:xfrm>
        </p:spPr>
      </p:pic>
      <p:sp>
        <p:nvSpPr>
          <p:cNvPr id="4" name="Text Placeholder 3">
            <a:extLst>
              <a:ext uri="{FF2B5EF4-FFF2-40B4-BE49-F238E27FC236}">
                <a16:creationId xmlns:a16="http://schemas.microsoft.com/office/drawing/2014/main" id="{E91D5DE0-DB6A-3B9A-F73D-7BAC3258D155}"/>
              </a:ext>
            </a:extLst>
          </p:cNvPr>
          <p:cNvSpPr>
            <a:spLocks noGrp="1"/>
          </p:cNvSpPr>
          <p:nvPr>
            <p:ph type="body" sz="half" idx="2"/>
          </p:nvPr>
        </p:nvSpPr>
        <p:spPr/>
        <p:txBody>
          <a:bodyPr/>
          <a:lstStyle/>
          <a:p>
            <a:endParaRPr lang="en-US" dirty="0"/>
          </a:p>
          <a:p>
            <a:endParaRPr lang="en-IN" dirty="0"/>
          </a:p>
          <a:p>
            <a:pPr algn="ctr"/>
            <a:r>
              <a:rPr lang="en-US" dirty="0"/>
              <a:t>The pie chart on the right shows the division of all hired employees into their respective departments.</a:t>
            </a:r>
            <a:endParaRPr lang="en-IN" dirty="0"/>
          </a:p>
        </p:txBody>
      </p:sp>
    </p:spTree>
    <p:extLst>
      <p:ext uri="{BB962C8B-B14F-4D97-AF65-F5344CB8AC3E}">
        <p14:creationId xmlns:p14="http://schemas.microsoft.com/office/powerpoint/2010/main" val="1635714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180A-AC1B-5174-E4BF-1D189B3047A2}"/>
              </a:ext>
            </a:extLst>
          </p:cNvPr>
          <p:cNvSpPr>
            <a:spLocks noGrp="1"/>
          </p:cNvSpPr>
          <p:nvPr>
            <p:ph type="title"/>
          </p:nvPr>
        </p:nvSpPr>
        <p:spPr/>
        <p:txBody>
          <a:bodyPr>
            <a:normAutofit fontScale="90000"/>
          </a:bodyPr>
          <a:lstStyle/>
          <a:p>
            <a:pPr algn="ctr"/>
            <a:r>
              <a:rPr lang="en-US" dirty="0"/>
              <a:t>4. Department-wise share of employees (Cont.)</a:t>
            </a:r>
            <a:endParaRPr lang="en-IN" dirty="0"/>
          </a:p>
        </p:txBody>
      </p:sp>
      <p:sp>
        <p:nvSpPr>
          <p:cNvPr id="4" name="Text Placeholder 3">
            <a:extLst>
              <a:ext uri="{FF2B5EF4-FFF2-40B4-BE49-F238E27FC236}">
                <a16:creationId xmlns:a16="http://schemas.microsoft.com/office/drawing/2014/main" id="{E91D5DE0-DB6A-3B9A-F73D-7BAC3258D155}"/>
              </a:ext>
            </a:extLst>
          </p:cNvPr>
          <p:cNvSpPr>
            <a:spLocks noGrp="1"/>
          </p:cNvSpPr>
          <p:nvPr>
            <p:ph type="body" sz="half" idx="2"/>
          </p:nvPr>
        </p:nvSpPr>
        <p:spPr/>
        <p:txBody>
          <a:bodyPr/>
          <a:lstStyle/>
          <a:p>
            <a:endParaRPr lang="en-US" dirty="0"/>
          </a:p>
          <a:p>
            <a:endParaRPr lang="en-IN" dirty="0"/>
          </a:p>
          <a:p>
            <a:pPr algn="ctr"/>
            <a:r>
              <a:rPr lang="en-US" dirty="0"/>
              <a:t>The bar graph on the right shows the division of all hired employees into their respective departments.</a:t>
            </a:r>
            <a:endParaRPr lang="en-IN" dirty="0"/>
          </a:p>
        </p:txBody>
      </p:sp>
      <p:pic>
        <p:nvPicPr>
          <p:cNvPr id="8" name="Content Placeholder 7">
            <a:extLst>
              <a:ext uri="{FF2B5EF4-FFF2-40B4-BE49-F238E27FC236}">
                <a16:creationId xmlns:a16="http://schemas.microsoft.com/office/drawing/2014/main" id="{B9EBFC97-1AC6-B02C-89C8-75096E74B0A6}"/>
              </a:ext>
            </a:extLst>
          </p:cNvPr>
          <p:cNvPicPr>
            <a:picLocks noGrp="1" noChangeAspect="1"/>
          </p:cNvPicPr>
          <p:nvPr>
            <p:ph idx="1"/>
          </p:nvPr>
        </p:nvPicPr>
        <p:blipFill>
          <a:blip r:embed="rId2"/>
          <a:stretch>
            <a:fillRect/>
          </a:stretch>
        </p:blipFill>
        <p:spPr>
          <a:xfrm>
            <a:off x="4793091" y="1087697"/>
            <a:ext cx="7218396" cy="4682606"/>
          </a:xfrm>
        </p:spPr>
      </p:pic>
    </p:spTree>
    <p:extLst>
      <p:ext uri="{BB962C8B-B14F-4D97-AF65-F5344CB8AC3E}">
        <p14:creationId xmlns:p14="http://schemas.microsoft.com/office/powerpoint/2010/main" val="120516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E73-0FB4-4ED1-9066-2810382A81FC}"/>
              </a:ext>
            </a:extLst>
          </p:cNvPr>
          <p:cNvSpPr>
            <a:spLocks noGrp="1"/>
          </p:cNvSpPr>
          <p:nvPr>
            <p:ph type="title"/>
          </p:nvPr>
        </p:nvSpPr>
        <p:spPr/>
        <p:txBody>
          <a:bodyPr/>
          <a:lstStyle/>
          <a:p>
            <a:pPr algn="ctr"/>
            <a:r>
              <a:rPr lang="en-US" dirty="0"/>
              <a:t>5. Post-wise share of employees</a:t>
            </a:r>
            <a:endParaRPr lang="en-IN" dirty="0"/>
          </a:p>
        </p:txBody>
      </p:sp>
      <p:sp>
        <p:nvSpPr>
          <p:cNvPr id="4" name="Text Placeholder 3">
            <a:extLst>
              <a:ext uri="{FF2B5EF4-FFF2-40B4-BE49-F238E27FC236}">
                <a16:creationId xmlns:a16="http://schemas.microsoft.com/office/drawing/2014/main" id="{A787DBB0-1178-D94B-4588-BDDFB84F4DA6}"/>
              </a:ext>
            </a:extLst>
          </p:cNvPr>
          <p:cNvSpPr>
            <a:spLocks noGrp="1"/>
          </p:cNvSpPr>
          <p:nvPr>
            <p:ph type="body" sz="half" idx="2"/>
          </p:nvPr>
        </p:nvSpPr>
        <p:spPr/>
        <p:txBody>
          <a:bodyPr/>
          <a:lstStyle/>
          <a:p>
            <a:pPr algn="ctr"/>
            <a:endParaRPr lang="en-US" dirty="0"/>
          </a:p>
          <a:p>
            <a:pPr algn="ctr"/>
            <a:endParaRPr lang="en-US" dirty="0"/>
          </a:p>
          <a:p>
            <a:pPr algn="ctr"/>
            <a:r>
              <a:rPr lang="en-US" dirty="0"/>
              <a:t>The Pivot Table on the right shows the division of all hired employees into their respective posts.</a:t>
            </a:r>
            <a:endParaRPr lang="en-IN" dirty="0"/>
          </a:p>
        </p:txBody>
      </p:sp>
      <p:pic>
        <p:nvPicPr>
          <p:cNvPr id="5" name="Picture 4">
            <a:extLst>
              <a:ext uri="{FF2B5EF4-FFF2-40B4-BE49-F238E27FC236}">
                <a16:creationId xmlns:a16="http://schemas.microsoft.com/office/drawing/2014/main" id="{4BC10029-6928-557E-846A-26E176CC88FA}"/>
              </a:ext>
            </a:extLst>
          </p:cNvPr>
          <p:cNvPicPr>
            <a:picLocks noChangeAspect="1"/>
          </p:cNvPicPr>
          <p:nvPr/>
        </p:nvPicPr>
        <p:blipFill>
          <a:blip r:embed="rId2"/>
          <a:stretch>
            <a:fillRect/>
          </a:stretch>
        </p:blipFill>
        <p:spPr>
          <a:xfrm>
            <a:off x="6832847" y="777499"/>
            <a:ext cx="3409072" cy="5303001"/>
          </a:xfrm>
          <a:prstGeom prst="rect">
            <a:avLst/>
          </a:prstGeom>
        </p:spPr>
      </p:pic>
    </p:spTree>
    <p:extLst>
      <p:ext uri="{BB962C8B-B14F-4D97-AF65-F5344CB8AC3E}">
        <p14:creationId xmlns:p14="http://schemas.microsoft.com/office/powerpoint/2010/main" val="422201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180A-AC1B-5174-E4BF-1D189B3047A2}"/>
              </a:ext>
            </a:extLst>
          </p:cNvPr>
          <p:cNvSpPr>
            <a:spLocks noGrp="1"/>
          </p:cNvSpPr>
          <p:nvPr>
            <p:ph type="title"/>
          </p:nvPr>
        </p:nvSpPr>
        <p:spPr/>
        <p:txBody>
          <a:bodyPr>
            <a:normAutofit/>
          </a:bodyPr>
          <a:lstStyle/>
          <a:p>
            <a:pPr algn="ctr"/>
            <a:r>
              <a:rPr lang="en-US" dirty="0"/>
              <a:t>5. Post-wise share of employees (Cont.)</a:t>
            </a:r>
            <a:endParaRPr lang="en-IN" dirty="0"/>
          </a:p>
        </p:txBody>
      </p:sp>
      <p:sp>
        <p:nvSpPr>
          <p:cNvPr id="4" name="Text Placeholder 3">
            <a:extLst>
              <a:ext uri="{FF2B5EF4-FFF2-40B4-BE49-F238E27FC236}">
                <a16:creationId xmlns:a16="http://schemas.microsoft.com/office/drawing/2014/main" id="{E91D5DE0-DB6A-3B9A-F73D-7BAC3258D155}"/>
              </a:ext>
            </a:extLst>
          </p:cNvPr>
          <p:cNvSpPr>
            <a:spLocks noGrp="1"/>
          </p:cNvSpPr>
          <p:nvPr>
            <p:ph type="body" sz="half" idx="2"/>
          </p:nvPr>
        </p:nvSpPr>
        <p:spPr/>
        <p:txBody>
          <a:bodyPr/>
          <a:lstStyle/>
          <a:p>
            <a:endParaRPr lang="en-US" dirty="0"/>
          </a:p>
          <a:p>
            <a:endParaRPr lang="en-IN" dirty="0"/>
          </a:p>
          <a:p>
            <a:pPr algn="ctr"/>
            <a:r>
              <a:rPr lang="en-US" dirty="0"/>
              <a:t>The pie chart on the right shows the division of all hired employees into their respective posts.</a:t>
            </a:r>
            <a:endParaRPr lang="en-IN" dirty="0"/>
          </a:p>
        </p:txBody>
      </p:sp>
      <p:pic>
        <p:nvPicPr>
          <p:cNvPr id="8" name="Content Placeholder 7">
            <a:extLst>
              <a:ext uri="{FF2B5EF4-FFF2-40B4-BE49-F238E27FC236}">
                <a16:creationId xmlns:a16="http://schemas.microsoft.com/office/drawing/2014/main" id="{5EC75589-4CE6-417E-66B4-0B1D28BE7ADF}"/>
              </a:ext>
            </a:extLst>
          </p:cNvPr>
          <p:cNvPicPr>
            <a:picLocks noGrp="1" noChangeAspect="1"/>
          </p:cNvPicPr>
          <p:nvPr>
            <p:ph idx="1"/>
          </p:nvPr>
        </p:nvPicPr>
        <p:blipFill>
          <a:blip r:embed="rId2"/>
          <a:stretch>
            <a:fillRect/>
          </a:stretch>
        </p:blipFill>
        <p:spPr>
          <a:xfrm>
            <a:off x="4890067" y="938720"/>
            <a:ext cx="7154437" cy="4980559"/>
          </a:xfrm>
        </p:spPr>
      </p:pic>
    </p:spTree>
    <p:extLst>
      <p:ext uri="{BB962C8B-B14F-4D97-AF65-F5344CB8AC3E}">
        <p14:creationId xmlns:p14="http://schemas.microsoft.com/office/powerpoint/2010/main" val="208480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180A-AC1B-5174-E4BF-1D189B3047A2}"/>
              </a:ext>
            </a:extLst>
          </p:cNvPr>
          <p:cNvSpPr>
            <a:spLocks noGrp="1"/>
          </p:cNvSpPr>
          <p:nvPr>
            <p:ph type="title"/>
          </p:nvPr>
        </p:nvSpPr>
        <p:spPr/>
        <p:txBody>
          <a:bodyPr>
            <a:normAutofit/>
          </a:bodyPr>
          <a:lstStyle/>
          <a:p>
            <a:pPr algn="ctr"/>
            <a:r>
              <a:rPr lang="en-US" dirty="0"/>
              <a:t>5. Post-wise share of employees (Cont.)</a:t>
            </a:r>
            <a:endParaRPr lang="en-IN" dirty="0"/>
          </a:p>
        </p:txBody>
      </p:sp>
      <p:sp>
        <p:nvSpPr>
          <p:cNvPr id="4" name="Text Placeholder 3">
            <a:extLst>
              <a:ext uri="{FF2B5EF4-FFF2-40B4-BE49-F238E27FC236}">
                <a16:creationId xmlns:a16="http://schemas.microsoft.com/office/drawing/2014/main" id="{E91D5DE0-DB6A-3B9A-F73D-7BAC3258D155}"/>
              </a:ext>
            </a:extLst>
          </p:cNvPr>
          <p:cNvSpPr>
            <a:spLocks noGrp="1"/>
          </p:cNvSpPr>
          <p:nvPr>
            <p:ph type="body" sz="half" idx="2"/>
          </p:nvPr>
        </p:nvSpPr>
        <p:spPr/>
        <p:txBody>
          <a:bodyPr/>
          <a:lstStyle/>
          <a:p>
            <a:endParaRPr lang="en-US" dirty="0"/>
          </a:p>
          <a:p>
            <a:endParaRPr lang="en-IN" dirty="0"/>
          </a:p>
          <a:p>
            <a:pPr algn="ctr"/>
            <a:r>
              <a:rPr lang="en-US" dirty="0"/>
              <a:t>The bar graph on the right shows the division of all hired employees into their respective posts.</a:t>
            </a:r>
            <a:endParaRPr lang="en-IN" dirty="0"/>
          </a:p>
        </p:txBody>
      </p:sp>
      <p:pic>
        <p:nvPicPr>
          <p:cNvPr id="7" name="Content Placeholder 6">
            <a:extLst>
              <a:ext uri="{FF2B5EF4-FFF2-40B4-BE49-F238E27FC236}">
                <a16:creationId xmlns:a16="http://schemas.microsoft.com/office/drawing/2014/main" id="{D2504C18-6229-8342-D39E-6F2285D05F50}"/>
              </a:ext>
            </a:extLst>
          </p:cNvPr>
          <p:cNvPicPr>
            <a:picLocks noGrp="1" noChangeAspect="1"/>
          </p:cNvPicPr>
          <p:nvPr>
            <p:ph idx="1"/>
          </p:nvPr>
        </p:nvPicPr>
        <p:blipFill>
          <a:blip r:embed="rId2"/>
          <a:stretch>
            <a:fillRect/>
          </a:stretch>
        </p:blipFill>
        <p:spPr>
          <a:xfrm>
            <a:off x="4802819" y="912250"/>
            <a:ext cx="7253057" cy="5033500"/>
          </a:xfrm>
        </p:spPr>
      </p:pic>
    </p:spTree>
    <p:extLst>
      <p:ext uri="{BB962C8B-B14F-4D97-AF65-F5344CB8AC3E}">
        <p14:creationId xmlns:p14="http://schemas.microsoft.com/office/powerpoint/2010/main" val="48303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D731-F2BB-8755-B9BF-0BA8629DB360}"/>
              </a:ext>
            </a:extLst>
          </p:cNvPr>
          <p:cNvSpPr>
            <a:spLocks noGrp="1"/>
          </p:cNvSpPr>
          <p:nvPr>
            <p:ph type="title"/>
          </p:nvPr>
        </p:nvSpPr>
        <p:spPr/>
        <p:txBody>
          <a:bodyPr/>
          <a:lstStyle/>
          <a:p>
            <a:pPr algn="ctr"/>
            <a:r>
              <a:rPr lang="en-US" dirty="0"/>
              <a:t>Result</a:t>
            </a:r>
            <a:endParaRPr lang="en-IN" dirty="0"/>
          </a:p>
        </p:txBody>
      </p:sp>
      <p:sp>
        <p:nvSpPr>
          <p:cNvPr id="3" name="Content Placeholder 2">
            <a:extLst>
              <a:ext uri="{FF2B5EF4-FFF2-40B4-BE49-F238E27FC236}">
                <a16:creationId xmlns:a16="http://schemas.microsoft.com/office/drawing/2014/main" id="{F1C916F6-A614-21E0-186A-480D45CB6324}"/>
              </a:ext>
            </a:extLst>
          </p:cNvPr>
          <p:cNvSpPr>
            <a:spLocks noGrp="1"/>
          </p:cNvSpPr>
          <p:nvPr>
            <p:ph idx="1"/>
          </p:nvPr>
        </p:nvSpPr>
        <p:spPr/>
        <p:txBody>
          <a:bodyPr/>
          <a:lstStyle/>
          <a:p>
            <a:pPr algn="just"/>
            <a:r>
              <a:rPr lang="en-US" dirty="0"/>
              <a:t>Based on the insights provided here, the organization can aim to hire more number of female employees to create a work environment of equal representation. In doing so, the pay band of 36200-48000 can be set as it has seen the most hires.</a:t>
            </a:r>
          </a:p>
          <a:p>
            <a:pPr algn="just"/>
            <a:r>
              <a:rPr lang="en-US" dirty="0"/>
              <a:t>Moreover, the organization can shift its focus from the Service and Operations departments as they have a significantly higher number of employees compared to the remaining departments. Additionally, the organization can also take a look at its post-wise hiring and create opportunities in the posts with low hiring rates.</a:t>
            </a:r>
          </a:p>
          <a:p>
            <a:pPr algn="just"/>
            <a:r>
              <a:rPr lang="en-US" dirty="0"/>
              <a:t>This project has been instrumental in creating an understanding of statistics and an awareness of its usage as a data analyst. It showed how a data analyst must be proficient in statistics to provide insights that matter.</a:t>
            </a:r>
            <a:endParaRPr lang="en-IN" dirty="0"/>
          </a:p>
        </p:txBody>
      </p:sp>
    </p:spTree>
    <p:extLst>
      <p:ext uri="{BB962C8B-B14F-4D97-AF65-F5344CB8AC3E}">
        <p14:creationId xmlns:p14="http://schemas.microsoft.com/office/powerpoint/2010/main" val="14325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53CE-984F-1DC7-3C32-B0DC901359B9}"/>
              </a:ext>
            </a:extLst>
          </p:cNvPr>
          <p:cNvSpPr>
            <a:spLocks noGrp="1"/>
          </p:cNvSpPr>
          <p:nvPr>
            <p:ph type="title"/>
          </p:nvPr>
        </p:nvSpPr>
        <p:spPr/>
        <p:txBody>
          <a:bodyPr/>
          <a:lstStyle/>
          <a:p>
            <a:pPr algn="ctr"/>
            <a:r>
              <a:rPr lang="en-US" dirty="0"/>
              <a:t>Project Description</a:t>
            </a:r>
            <a:endParaRPr lang="en-IN" dirty="0"/>
          </a:p>
        </p:txBody>
      </p:sp>
      <p:sp>
        <p:nvSpPr>
          <p:cNvPr id="3" name="Content Placeholder 2">
            <a:extLst>
              <a:ext uri="{FF2B5EF4-FFF2-40B4-BE49-F238E27FC236}">
                <a16:creationId xmlns:a16="http://schemas.microsoft.com/office/drawing/2014/main" id="{C60FAC92-13B5-41D9-AC64-5F12EE6D938F}"/>
              </a:ext>
            </a:extLst>
          </p:cNvPr>
          <p:cNvSpPr>
            <a:spLocks noGrp="1"/>
          </p:cNvSpPr>
          <p:nvPr>
            <p:ph idx="1"/>
          </p:nvPr>
        </p:nvSpPr>
        <p:spPr/>
        <p:txBody>
          <a:bodyPr/>
          <a:lstStyle/>
          <a:p>
            <a:pPr algn="just"/>
            <a:r>
              <a:rPr lang="en-US" dirty="0"/>
              <a:t>The process of hiring employees is perhaps one of the most integral parts of running a venture. It simply adds the feet to the shell that is the organization and ensures it runs smoothly and consistently.</a:t>
            </a:r>
          </a:p>
          <a:p>
            <a:pPr algn="just"/>
            <a:r>
              <a:rPr lang="en-US" dirty="0"/>
              <a:t>While performing hiring, an organization obtains a huge amount of data that it has to filter in order to select the best candidate/s for a role/s. This, in turn, brings in data analysts, who can help analyze and streamline the process to make it efficient and fruitful.</a:t>
            </a:r>
          </a:p>
          <a:p>
            <a:pPr algn="just"/>
            <a:r>
              <a:rPr lang="en-US" dirty="0"/>
              <a:t>In this project, I analyze the hiring trends of a hypothetical organization to answer probable questions. In doing so, I utilize the tenets of statistics to obtain an overall view of certain data points, which will help the organization affect its hiring processes.</a:t>
            </a:r>
            <a:endParaRPr lang="en-IN" dirty="0"/>
          </a:p>
        </p:txBody>
      </p:sp>
    </p:spTree>
    <p:extLst>
      <p:ext uri="{BB962C8B-B14F-4D97-AF65-F5344CB8AC3E}">
        <p14:creationId xmlns:p14="http://schemas.microsoft.com/office/powerpoint/2010/main" val="27306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1358-0D4F-0D96-38BA-DC77F3107B22}"/>
              </a:ext>
            </a:extLst>
          </p:cNvPr>
          <p:cNvSpPr>
            <a:spLocks noGrp="1"/>
          </p:cNvSpPr>
          <p:nvPr>
            <p:ph type="title"/>
          </p:nvPr>
        </p:nvSpPr>
        <p:spPr/>
        <p:txBody>
          <a:bodyPr/>
          <a:lstStyle/>
          <a:p>
            <a:pPr algn="ctr"/>
            <a:r>
              <a:rPr lang="en-US" dirty="0"/>
              <a:t>Approach</a:t>
            </a:r>
            <a:endParaRPr lang="en-IN" dirty="0"/>
          </a:p>
        </p:txBody>
      </p:sp>
      <p:sp>
        <p:nvSpPr>
          <p:cNvPr id="3" name="Content Placeholder 2">
            <a:extLst>
              <a:ext uri="{FF2B5EF4-FFF2-40B4-BE49-F238E27FC236}">
                <a16:creationId xmlns:a16="http://schemas.microsoft.com/office/drawing/2014/main" id="{AA78697A-556E-7471-E699-0BA168A199F2}"/>
              </a:ext>
            </a:extLst>
          </p:cNvPr>
          <p:cNvSpPr>
            <a:spLocks noGrp="1"/>
          </p:cNvSpPr>
          <p:nvPr>
            <p:ph idx="1"/>
          </p:nvPr>
        </p:nvSpPr>
        <p:spPr/>
        <p:txBody>
          <a:bodyPr/>
          <a:lstStyle/>
          <a:p>
            <a:pPr algn="just"/>
            <a:r>
              <a:rPr lang="en-US" dirty="0"/>
              <a:t>This project begins by first obtaining a sample hiring dataset of the organization, that carries data for 4 months in 2014, with parameters such as application ID, interview dates, hiring status, gender of the applicant, department-specific data, and salaries offered.</a:t>
            </a:r>
          </a:p>
          <a:p>
            <a:pPr algn="just"/>
            <a:r>
              <a:rPr lang="en-US" dirty="0"/>
              <a:t>This data is then cleaned before being used, and outliers are removed for a clearer, non-skewed picture of the hiring process. For better clarity, data is represented in a tabular form and a chart form wherever possible.</a:t>
            </a:r>
            <a:endParaRPr lang="en-IN" dirty="0"/>
          </a:p>
        </p:txBody>
      </p:sp>
    </p:spTree>
    <p:extLst>
      <p:ext uri="{BB962C8B-B14F-4D97-AF65-F5344CB8AC3E}">
        <p14:creationId xmlns:p14="http://schemas.microsoft.com/office/powerpoint/2010/main" val="174040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4980-2EC6-DFC1-6F5B-3C1A0B0B92B4}"/>
              </a:ext>
            </a:extLst>
          </p:cNvPr>
          <p:cNvSpPr>
            <a:spLocks noGrp="1"/>
          </p:cNvSpPr>
          <p:nvPr>
            <p:ph type="title"/>
          </p:nvPr>
        </p:nvSpPr>
        <p:spPr/>
        <p:txBody>
          <a:bodyPr/>
          <a:lstStyle/>
          <a:p>
            <a:pPr algn="ctr"/>
            <a:r>
              <a:rPr lang="en-US" dirty="0"/>
              <a:t>Tech-stack used</a:t>
            </a:r>
            <a:endParaRPr lang="en-IN" dirty="0"/>
          </a:p>
        </p:txBody>
      </p:sp>
      <p:sp>
        <p:nvSpPr>
          <p:cNvPr id="3" name="Content Placeholder 2">
            <a:extLst>
              <a:ext uri="{FF2B5EF4-FFF2-40B4-BE49-F238E27FC236}">
                <a16:creationId xmlns:a16="http://schemas.microsoft.com/office/drawing/2014/main" id="{C69F8439-5ED4-02BF-DC23-D39CF03501E2}"/>
              </a:ext>
            </a:extLst>
          </p:cNvPr>
          <p:cNvSpPr>
            <a:spLocks noGrp="1"/>
          </p:cNvSpPr>
          <p:nvPr>
            <p:ph idx="1"/>
          </p:nvPr>
        </p:nvSpPr>
        <p:spPr/>
        <p:txBody>
          <a:bodyPr/>
          <a:lstStyle/>
          <a:p>
            <a:pPr marL="36900" indent="0" algn="just">
              <a:buNone/>
            </a:pPr>
            <a:r>
              <a:rPr lang="en-US" dirty="0"/>
              <a:t>In the execution of this project, the following software was used:</a:t>
            </a:r>
          </a:p>
          <a:p>
            <a:pPr marL="36900" indent="0" algn="just">
              <a:buNone/>
            </a:pPr>
            <a:r>
              <a:rPr lang="en-US" dirty="0">
                <a:sym typeface="Wingdings" panose="05000000000000000000" pitchFamily="2" charset="2"/>
              </a:rPr>
              <a:t>1. Microsoft Excel 2019 v2305</a:t>
            </a:r>
          </a:p>
          <a:p>
            <a:pPr marL="36900" indent="0" algn="just">
              <a:buNone/>
            </a:pPr>
            <a:r>
              <a:rPr lang="en-US" dirty="0">
                <a:sym typeface="Wingdings" panose="05000000000000000000" pitchFamily="2" charset="2"/>
              </a:rPr>
              <a:t> It was used to understand the data, which was in XLSX format, clean it, filter it, obtain results from it, and display the same in tabular and chart forms.</a:t>
            </a:r>
            <a:endParaRPr lang="en-IN" dirty="0"/>
          </a:p>
        </p:txBody>
      </p:sp>
    </p:spTree>
    <p:extLst>
      <p:ext uri="{BB962C8B-B14F-4D97-AF65-F5344CB8AC3E}">
        <p14:creationId xmlns:p14="http://schemas.microsoft.com/office/powerpoint/2010/main" val="404603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A66D-4667-C804-2E36-87B6C605CC30}"/>
              </a:ext>
            </a:extLst>
          </p:cNvPr>
          <p:cNvSpPr>
            <a:spLocks noGrp="1"/>
          </p:cNvSpPr>
          <p:nvPr>
            <p:ph type="title"/>
          </p:nvPr>
        </p:nvSpPr>
        <p:spPr/>
        <p:txBody>
          <a:bodyPr/>
          <a:lstStyle/>
          <a:p>
            <a:pPr algn="ctr"/>
            <a:r>
              <a:rPr lang="en-US" dirty="0"/>
              <a:t>Insights</a:t>
            </a:r>
            <a:endParaRPr lang="en-IN" dirty="0"/>
          </a:p>
        </p:txBody>
      </p:sp>
      <p:sp>
        <p:nvSpPr>
          <p:cNvPr id="3" name="Content Placeholder 2">
            <a:extLst>
              <a:ext uri="{FF2B5EF4-FFF2-40B4-BE49-F238E27FC236}">
                <a16:creationId xmlns:a16="http://schemas.microsoft.com/office/drawing/2014/main" id="{212AD3A8-BED6-EE4E-7264-996E42CC535A}"/>
              </a:ext>
            </a:extLst>
          </p:cNvPr>
          <p:cNvSpPr>
            <a:spLocks noGrp="1"/>
          </p:cNvSpPr>
          <p:nvPr>
            <p:ph idx="1"/>
          </p:nvPr>
        </p:nvSpPr>
        <p:spPr/>
        <p:txBody>
          <a:bodyPr/>
          <a:lstStyle/>
          <a:p>
            <a:r>
              <a:rPr lang="en-US" dirty="0"/>
              <a:t>Over the next few slides, I will try to obtain insights on:</a:t>
            </a:r>
          </a:p>
          <a:p>
            <a:r>
              <a:rPr lang="en-IN" dirty="0"/>
              <a:t>1. the gender perspective of hiring i.e. how many males and females were hired,</a:t>
            </a:r>
          </a:p>
          <a:p>
            <a:r>
              <a:rPr lang="en-IN" dirty="0"/>
              <a:t>2. average salary value offered to all interviewed candidates,</a:t>
            </a:r>
          </a:p>
          <a:p>
            <a:r>
              <a:rPr lang="en-IN" dirty="0"/>
              <a:t>3. class intervals for the salaries offered by the organization,</a:t>
            </a:r>
          </a:p>
          <a:p>
            <a:r>
              <a:rPr lang="en-IN" dirty="0"/>
              <a:t>4. department-wise share of employees, and</a:t>
            </a:r>
          </a:p>
          <a:p>
            <a:r>
              <a:rPr lang="en-IN" dirty="0"/>
              <a:t>5. post-wise share of employees</a:t>
            </a:r>
          </a:p>
        </p:txBody>
      </p:sp>
    </p:spTree>
    <p:extLst>
      <p:ext uri="{BB962C8B-B14F-4D97-AF65-F5344CB8AC3E}">
        <p14:creationId xmlns:p14="http://schemas.microsoft.com/office/powerpoint/2010/main" val="144622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805C-665E-4DC3-8237-F889F65B994D}"/>
              </a:ext>
            </a:extLst>
          </p:cNvPr>
          <p:cNvSpPr>
            <a:spLocks noGrp="1"/>
          </p:cNvSpPr>
          <p:nvPr>
            <p:ph type="title"/>
          </p:nvPr>
        </p:nvSpPr>
        <p:spPr/>
        <p:txBody>
          <a:bodyPr/>
          <a:lstStyle/>
          <a:p>
            <a:pPr algn="ctr"/>
            <a:r>
              <a:rPr lang="en-US" dirty="0"/>
              <a:t>1. No. of males and females hired</a:t>
            </a:r>
            <a:endParaRPr lang="en-IN" dirty="0"/>
          </a:p>
        </p:txBody>
      </p:sp>
      <p:sp>
        <p:nvSpPr>
          <p:cNvPr id="3" name="Content Placeholder 2">
            <a:extLst>
              <a:ext uri="{FF2B5EF4-FFF2-40B4-BE49-F238E27FC236}">
                <a16:creationId xmlns:a16="http://schemas.microsoft.com/office/drawing/2014/main" id="{C7141C38-94F2-D443-7B56-738E97CD60E4}"/>
              </a:ext>
            </a:extLst>
          </p:cNvPr>
          <p:cNvSpPr>
            <a:spLocks noGrp="1"/>
          </p:cNvSpPr>
          <p:nvPr>
            <p:ph idx="1"/>
          </p:nvPr>
        </p:nvSpPr>
        <p:spPr/>
        <p:txBody>
          <a:bodyPr/>
          <a:lstStyle/>
          <a:p>
            <a:pPr algn="just"/>
            <a:r>
              <a:rPr lang="en-US" dirty="0"/>
              <a:t>This data is found by filtering the male and female candidates who were hired. For this, I used the COUNTIFS function provided in Excel. The formulae used for both cases and their results are provided below:</a:t>
            </a:r>
          </a:p>
          <a:p>
            <a:pPr algn="ctr"/>
            <a:r>
              <a:rPr lang="en-US" dirty="0"/>
              <a:t>=COUNTIFS(</a:t>
            </a:r>
            <a:r>
              <a:rPr lang="en-US" dirty="0" err="1"/>
              <a:t>C:C,"Hired",D:D,"Male</a:t>
            </a:r>
            <a:r>
              <a:rPr lang="en-US" dirty="0"/>
              <a:t>")</a:t>
            </a:r>
          </a:p>
          <a:p>
            <a:pPr marL="0" indent="0" algn="ctr">
              <a:buNone/>
            </a:pPr>
            <a:r>
              <a:rPr lang="en-US" dirty="0"/>
              <a:t>=COUNTIFS(</a:t>
            </a:r>
            <a:r>
              <a:rPr lang="en-US" dirty="0" err="1"/>
              <a:t>C:C,"Hired",D:D,“Female</a:t>
            </a:r>
            <a:r>
              <a:rPr lang="en-US" dirty="0"/>
              <a:t>")</a:t>
            </a:r>
          </a:p>
          <a:p>
            <a:pPr algn="just"/>
            <a:r>
              <a:rPr lang="en-US" dirty="0"/>
              <a:t>Here, columns C and D contain the hiring state data and gender data respectively. Results show </a:t>
            </a:r>
            <a:r>
              <a:rPr lang="en-US" b="1" dirty="0"/>
              <a:t>2563 males </a:t>
            </a:r>
            <a:r>
              <a:rPr lang="en-US" dirty="0"/>
              <a:t>and </a:t>
            </a:r>
            <a:r>
              <a:rPr lang="en-US" b="1" dirty="0"/>
              <a:t>1856 females </a:t>
            </a:r>
            <a:r>
              <a:rPr lang="en-US" dirty="0"/>
              <a:t>were hired in the specified timeframe.</a:t>
            </a:r>
          </a:p>
        </p:txBody>
      </p:sp>
      <p:pic>
        <p:nvPicPr>
          <p:cNvPr id="5" name="Picture 4">
            <a:extLst>
              <a:ext uri="{FF2B5EF4-FFF2-40B4-BE49-F238E27FC236}">
                <a16:creationId xmlns:a16="http://schemas.microsoft.com/office/drawing/2014/main" id="{1F77EA3E-9CA1-5FA3-BF17-68FEDADFC079}"/>
              </a:ext>
            </a:extLst>
          </p:cNvPr>
          <p:cNvPicPr>
            <a:picLocks noChangeAspect="1"/>
          </p:cNvPicPr>
          <p:nvPr/>
        </p:nvPicPr>
        <p:blipFill>
          <a:blip r:embed="rId2"/>
          <a:stretch>
            <a:fillRect/>
          </a:stretch>
        </p:blipFill>
        <p:spPr>
          <a:xfrm>
            <a:off x="3394585" y="5073246"/>
            <a:ext cx="5463789" cy="795846"/>
          </a:xfrm>
          <a:prstGeom prst="rect">
            <a:avLst/>
          </a:prstGeom>
        </p:spPr>
      </p:pic>
    </p:spTree>
    <p:extLst>
      <p:ext uri="{BB962C8B-B14F-4D97-AF65-F5344CB8AC3E}">
        <p14:creationId xmlns:p14="http://schemas.microsoft.com/office/powerpoint/2010/main" val="199891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70D5-BB71-BFE6-089D-D73902590770}"/>
              </a:ext>
            </a:extLst>
          </p:cNvPr>
          <p:cNvSpPr>
            <a:spLocks noGrp="1"/>
          </p:cNvSpPr>
          <p:nvPr>
            <p:ph type="title"/>
          </p:nvPr>
        </p:nvSpPr>
        <p:spPr/>
        <p:txBody>
          <a:bodyPr/>
          <a:lstStyle/>
          <a:p>
            <a:pPr algn="ctr"/>
            <a:r>
              <a:rPr lang="en-US" dirty="0"/>
              <a:t>2. Average salary offered to candidates</a:t>
            </a:r>
            <a:endParaRPr lang="en-IN" dirty="0"/>
          </a:p>
        </p:txBody>
      </p:sp>
      <p:sp>
        <p:nvSpPr>
          <p:cNvPr id="3" name="Content Placeholder 2">
            <a:extLst>
              <a:ext uri="{FF2B5EF4-FFF2-40B4-BE49-F238E27FC236}">
                <a16:creationId xmlns:a16="http://schemas.microsoft.com/office/drawing/2014/main" id="{90B63F70-53EC-94DF-08F6-AABAC4988B3E}"/>
              </a:ext>
            </a:extLst>
          </p:cNvPr>
          <p:cNvSpPr>
            <a:spLocks noGrp="1"/>
          </p:cNvSpPr>
          <p:nvPr>
            <p:ph idx="1"/>
          </p:nvPr>
        </p:nvSpPr>
        <p:spPr/>
        <p:txBody>
          <a:bodyPr/>
          <a:lstStyle/>
          <a:p>
            <a:pPr algn="just"/>
            <a:r>
              <a:rPr lang="en-US" dirty="0"/>
              <a:t>For this, the provided data is segregated into two groups: one that provides the averages of the salaries offered to hired candidates, and another that provides the averages of the salaries hired to all candidates, irrespective of their hiring status. The formula used for this operation is:</a:t>
            </a:r>
          </a:p>
          <a:p>
            <a:pPr algn="ctr"/>
            <a:r>
              <a:rPr lang="en-US" dirty="0"/>
              <a:t>=AVG(G:G)</a:t>
            </a:r>
          </a:p>
          <a:p>
            <a:pPr algn="just"/>
            <a:r>
              <a:rPr lang="en-US" dirty="0"/>
              <a:t>Where G is the column containing the salary data of all candidates. This yields the results as the average salary offered to all candidates @ </a:t>
            </a:r>
            <a:r>
              <a:rPr lang="en-US" b="1" dirty="0"/>
              <a:t>49983.02902</a:t>
            </a:r>
            <a:r>
              <a:rPr lang="en-US" dirty="0"/>
              <a:t> and to all hired candidates @ </a:t>
            </a:r>
            <a:r>
              <a:rPr lang="en-US" b="1" dirty="0"/>
              <a:t>49752.8961</a:t>
            </a:r>
            <a:r>
              <a:rPr lang="en-US" dirty="0"/>
              <a:t>.</a:t>
            </a:r>
            <a:endParaRPr lang="en-US" b="1" dirty="0"/>
          </a:p>
          <a:p>
            <a:pPr algn="ctr"/>
            <a:endParaRPr lang="en-IN" dirty="0"/>
          </a:p>
        </p:txBody>
      </p:sp>
      <p:pic>
        <p:nvPicPr>
          <p:cNvPr id="5" name="Picture 4">
            <a:extLst>
              <a:ext uri="{FF2B5EF4-FFF2-40B4-BE49-F238E27FC236}">
                <a16:creationId xmlns:a16="http://schemas.microsoft.com/office/drawing/2014/main" id="{8F365A97-326F-EF69-0E64-A042E967B3AA}"/>
              </a:ext>
            </a:extLst>
          </p:cNvPr>
          <p:cNvPicPr>
            <a:picLocks noChangeAspect="1"/>
          </p:cNvPicPr>
          <p:nvPr/>
        </p:nvPicPr>
        <p:blipFill>
          <a:blip r:embed="rId2"/>
          <a:stretch>
            <a:fillRect/>
          </a:stretch>
        </p:blipFill>
        <p:spPr>
          <a:xfrm>
            <a:off x="2818459" y="5096087"/>
            <a:ext cx="6555082" cy="773005"/>
          </a:xfrm>
          <a:prstGeom prst="rect">
            <a:avLst/>
          </a:prstGeom>
        </p:spPr>
      </p:pic>
    </p:spTree>
    <p:extLst>
      <p:ext uri="{BB962C8B-B14F-4D97-AF65-F5344CB8AC3E}">
        <p14:creationId xmlns:p14="http://schemas.microsoft.com/office/powerpoint/2010/main" val="341527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E5C7-0761-DB1B-5E8E-5C3DC592E5AE}"/>
              </a:ext>
            </a:extLst>
          </p:cNvPr>
          <p:cNvSpPr>
            <a:spLocks noGrp="1"/>
          </p:cNvSpPr>
          <p:nvPr>
            <p:ph type="title"/>
          </p:nvPr>
        </p:nvSpPr>
        <p:spPr/>
        <p:txBody>
          <a:bodyPr/>
          <a:lstStyle/>
          <a:p>
            <a:pPr algn="ctr"/>
            <a:r>
              <a:rPr lang="en-US" dirty="0"/>
              <a:t>3. Class intervals of all offered salaries</a:t>
            </a:r>
            <a:endParaRPr lang="en-IN" dirty="0"/>
          </a:p>
        </p:txBody>
      </p:sp>
      <p:sp>
        <p:nvSpPr>
          <p:cNvPr id="3" name="Content Placeholder 2">
            <a:extLst>
              <a:ext uri="{FF2B5EF4-FFF2-40B4-BE49-F238E27FC236}">
                <a16:creationId xmlns:a16="http://schemas.microsoft.com/office/drawing/2014/main" id="{B3614C47-FDA0-9008-BFF3-105EC9484307}"/>
              </a:ext>
            </a:extLst>
          </p:cNvPr>
          <p:cNvSpPr>
            <a:spLocks noGrp="1"/>
          </p:cNvSpPr>
          <p:nvPr>
            <p:ph idx="1"/>
          </p:nvPr>
        </p:nvSpPr>
        <p:spPr/>
        <p:txBody>
          <a:bodyPr/>
          <a:lstStyle/>
          <a:p>
            <a:pPr algn="just"/>
            <a:r>
              <a:rPr lang="en-US" dirty="0"/>
              <a:t>The class interval value is the difference between the highest and the lowest values of any parameter, which in this case is salary. Similar to the previous data point, class intervals for both groups (all candidates and only hired candidates) are obtained. The formulae used for this operation are:</a:t>
            </a:r>
          </a:p>
          <a:p>
            <a:pPr algn="ctr"/>
            <a:r>
              <a:rPr lang="en-US" dirty="0"/>
              <a:t>=MAX(G:G) and =MIN(G:G)</a:t>
            </a:r>
          </a:p>
          <a:p>
            <a:pPr algn="just"/>
            <a:r>
              <a:rPr lang="en-US" dirty="0"/>
              <a:t>Where G is the column containing the salary data of all candidates. In this case, we also have to remove the outliers to obtain a clearer picture. Hence, all amounts below 800 and above 100,000 have been filtered out. This yields the results as below:</a:t>
            </a:r>
          </a:p>
          <a:p>
            <a:pPr algn="just"/>
            <a:endParaRPr lang="en-IN" dirty="0"/>
          </a:p>
        </p:txBody>
      </p:sp>
      <p:pic>
        <p:nvPicPr>
          <p:cNvPr id="5" name="Picture 4">
            <a:extLst>
              <a:ext uri="{FF2B5EF4-FFF2-40B4-BE49-F238E27FC236}">
                <a16:creationId xmlns:a16="http://schemas.microsoft.com/office/drawing/2014/main" id="{F18BCE53-CE37-AB68-90D0-AB0DA1AC9E2E}"/>
              </a:ext>
            </a:extLst>
          </p:cNvPr>
          <p:cNvPicPr>
            <a:picLocks noChangeAspect="1"/>
          </p:cNvPicPr>
          <p:nvPr/>
        </p:nvPicPr>
        <p:blipFill>
          <a:blip r:embed="rId2"/>
          <a:stretch>
            <a:fillRect/>
          </a:stretch>
        </p:blipFill>
        <p:spPr>
          <a:xfrm>
            <a:off x="1097280" y="5142022"/>
            <a:ext cx="4998720" cy="1009650"/>
          </a:xfrm>
          <a:prstGeom prst="rect">
            <a:avLst/>
          </a:prstGeom>
        </p:spPr>
      </p:pic>
      <p:pic>
        <p:nvPicPr>
          <p:cNvPr id="7" name="Picture 6">
            <a:extLst>
              <a:ext uri="{FF2B5EF4-FFF2-40B4-BE49-F238E27FC236}">
                <a16:creationId xmlns:a16="http://schemas.microsoft.com/office/drawing/2014/main" id="{C697CD34-42E8-FEC0-607F-586D5FC387FC}"/>
              </a:ext>
            </a:extLst>
          </p:cNvPr>
          <p:cNvPicPr>
            <a:picLocks noChangeAspect="1"/>
          </p:cNvPicPr>
          <p:nvPr/>
        </p:nvPicPr>
        <p:blipFill>
          <a:blip r:embed="rId3"/>
          <a:stretch>
            <a:fillRect/>
          </a:stretch>
        </p:blipFill>
        <p:spPr>
          <a:xfrm>
            <a:off x="6096001" y="5154413"/>
            <a:ext cx="5059680" cy="981075"/>
          </a:xfrm>
          <a:prstGeom prst="rect">
            <a:avLst/>
          </a:prstGeom>
        </p:spPr>
      </p:pic>
    </p:spTree>
    <p:extLst>
      <p:ext uri="{BB962C8B-B14F-4D97-AF65-F5344CB8AC3E}">
        <p14:creationId xmlns:p14="http://schemas.microsoft.com/office/powerpoint/2010/main" val="88883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D8723FE-25A1-E50D-7310-1893F47A46D8}"/>
              </a:ext>
            </a:extLst>
          </p:cNvPr>
          <p:cNvSpPr>
            <a:spLocks noGrp="1"/>
          </p:cNvSpPr>
          <p:nvPr>
            <p:ph type="title"/>
          </p:nvPr>
        </p:nvSpPr>
        <p:spPr/>
        <p:txBody>
          <a:bodyPr/>
          <a:lstStyle/>
          <a:p>
            <a:pPr algn="ctr"/>
            <a:r>
              <a:rPr lang="en-US" dirty="0"/>
              <a:t>3. Class intervals of all offered salaries (Cont.)</a:t>
            </a:r>
            <a:endParaRPr lang="en-IN" dirty="0"/>
          </a:p>
        </p:txBody>
      </p:sp>
      <p:pic>
        <p:nvPicPr>
          <p:cNvPr id="10" name="Picture Placeholder 9">
            <a:extLst>
              <a:ext uri="{FF2B5EF4-FFF2-40B4-BE49-F238E27FC236}">
                <a16:creationId xmlns:a16="http://schemas.microsoft.com/office/drawing/2014/main" id="{9207CBF7-128E-BA64-9367-3D5447297A0E}"/>
              </a:ext>
            </a:extLst>
          </p:cNvPr>
          <p:cNvPicPr>
            <a:picLocks noGrp="1" noChangeAspect="1"/>
          </p:cNvPicPr>
          <p:nvPr>
            <p:ph idx="1"/>
          </p:nvPr>
        </p:nvPicPr>
        <p:blipFill>
          <a:blip r:embed="rId2"/>
          <a:stretch/>
        </p:blipFill>
        <p:spPr>
          <a:xfrm>
            <a:off x="4902028" y="1096789"/>
            <a:ext cx="6950175" cy="4664422"/>
          </a:xfrm>
        </p:spPr>
      </p:pic>
      <p:sp>
        <p:nvSpPr>
          <p:cNvPr id="12" name="Text Placeholder 11">
            <a:extLst>
              <a:ext uri="{FF2B5EF4-FFF2-40B4-BE49-F238E27FC236}">
                <a16:creationId xmlns:a16="http://schemas.microsoft.com/office/drawing/2014/main" id="{7755DC86-8E53-F108-1C26-E49310C74845}"/>
              </a:ext>
            </a:extLst>
          </p:cNvPr>
          <p:cNvSpPr>
            <a:spLocks noGrp="1"/>
          </p:cNvSpPr>
          <p:nvPr>
            <p:ph type="body" sz="half" idx="2"/>
          </p:nvPr>
        </p:nvSpPr>
        <p:spPr/>
        <p:txBody>
          <a:bodyPr/>
          <a:lstStyle/>
          <a:p>
            <a:pPr algn="just"/>
            <a:endParaRPr lang="en-US" dirty="0"/>
          </a:p>
          <a:p>
            <a:pPr algn="just"/>
            <a:endParaRPr lang="en-US" dirty="0"/>
          </a:p>
          <a:p>
            <a:pPr algn="ctr"/>
            <a:r>
              <a:rPr lang="en-US" dirty="0"/>
              <a:t>The histogram on the right depicts the class intervals for the salaries offered to all candidates, irrespective of whether they were hired or not.</a:t>
            </a:r>
            <a:endParaRPr lang="en-IN" dirty="0"/>
          </a:p>
        </p:txBody>
      </p:sp>
    </p:spTree>
    <p:extLst>
      <p:ext uri="{BB962C8B-B14F-4D97-AF65-F5344CB8AC3E}">
        <p14:creationId xmlns:p14="http://schemas.microsoft.com/office/powerpoint/2010/main" val="338488132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focus</Template>
  <TotalTime>279</TotalTime>
  <Words>1085</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Bookman Old Style</vt:lpstr>
      <vt:lpstr>Calibri</vt:lpstr>
      <vt:lpstr>Franklin Gothic Book</vt:lpstr>
      <vt:lpstr>1_RetrospectVTI</vt:lpstr>
      <vt:lpstr>Hiring Process Analytics  trainity Project #4</vt:lpstr>
      <vt:lpstr>Project Description</vt:lpstr>
      <vt:lpstr>Approach</vt:lpstr>
      <vt:lpstr>Tech-stack used</vt:lpstr>
      <vt:lpstr>Insights</vt:lpstr>
      <vt:lpstr>1. No. of males and females hired</vt:lpstr>
      <vt:lpstr>2. Average salary offered to candidates</vt:lpstr>
      <vt:lpstr>3. Class intervals of all offered salaries</vt:lpstr>
      <vt:lpstr>3. Class intervals of all offered salaries (Cont.)</vt:lpstr>
      <vt:lpstr>3. Class intervals of all offered salaries (Cont.)</vt:lpstr>
      <vt:lpstr>4. Department-wise share of employees</vt:lpstr>
      <vt:lpstr>4. Department-wise share of employees (Cont.)</vt:lpstr>
      <vt:lpstr>4. Department-wise share of employees (Cont.)</vt:lpstr>
      <vt:lpstr>5. Post-wise share of employees</vt:lpstr>
      <vt:lpstr>5. Post-wise share of employees (Cont.)</vt:lpstr>
      <vt:lpstr>5. Post-wise share of employees (Cont.)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  trainity Project #4</dc:title>
  <dc:creator>Anurag Changmai</dc:creator>
  <cp:lastModifiedBy>Anurag Changmai</cp:lastModifiedBy>
  <cp:revision>7</cp:revision>
  <dcterms:created xsi:type="dcterms:W3CDTF">2023-06-29T13:04:37Z</dcterms:created>
  <dcterms:modified xsi:type="dcterms:W3CDTF">2023-06-29T17:46:41Z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