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23" r:id="rId12"/>
    <p:sldId id="316" r:id="rId13"/>
    <p:sldId id="317" r:id="rId14"/>
    <p:sldId id="318" r:id="rId15"/>
    <p:sldId id="319" r:id="rId16"/>
    <p:sldId id="320" r:id="rId17"/>
    <p:sldId id="321" r:id="rId18"/>
    <p:sldId id="324" r:id="rId19"/>
    <p:sldId id="322"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4800" dirty="0"/>
              <a:t>IMDb Movie Analysis</a:t>
            </a:r>
            <a:br>
              <a:rPr lang="en-US" sz="4800" dirty="0"/>
            </a:br>
            <a:br>
              <a:rPr lang="en-US" sz="4800" dirty="0"/>
            </a:br>
            <a:r>
              <a:rPr lang="en-US" sz="4400" dirty="0" err="1">
                <a:solidFill>
                  <a:srgbClr val="92D050"/>
                </a:solidFill>
              </a:rPr>
              <a:t>trainity</a:t>
            </a:r>
            <a:br>
              <a:rPr lang="en-US" sz="4800" dirty="0"/>
            </a:br>
            <a:r>
              <a:rPr lang="en-US" sz="4000" dirty="0"/>
              <a:t>Project#5</a:t>
            </a:r>
            <a:endParaRPr lang="en-US" sz="48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47500" lnSpcReduction="20000"/>
          </a:bodyPr>
          <a:lstStyle/>
          <a:p>
            <a:r>
              <a:rPr lang="en-US" sz="2400" i="1" dirty="0">
                <a:solidFill>
                  <a:schemeClr val="tx1">
                    <a:lumMod val="85000"/>
                    <a:lumOff val="15000"/>
                  </a:schemeClr>
                </a:solidFill>
              </a:rPr>
              <a:t>By:</a:t>
            </a:r>
          </a:p>
          <a:p>
            <a:r>
              <a:rPr lang="en-US" sz="2900" dirty="0">
                <a:solidFill>
                  <a:schemeClr val="tx1">
                    <a:lumMod val="85000"/>
                    <a:lumOff val="15000"/>
                  </a:schemeClr>
                </a:solidFill>
              </a:rPr>
              <a:t>Anurag Changmai</a:t>
            </a:r>
          </a:p>
          <a:p>
            <a:r>
              <a:rPr lang="en-US" sz="2900" dirty="0">
                <a:solidFill>
                  <a:schemeClr val="tx1">
                    <a:lumMod val="85000"/>
                    <a:lumOff val="15000"/>
                  </a:schemeClr>
                </a:solidFill>
              </a:rPr>
              <a:t>Data Analytics Trainee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1932-0C3D-8D7F-F280-15A9A519F1BC}"/>
              </a:ext>
            </a:extLst>
          </p:cNvPr>
          <p:cNvSpPr>
            <a:spLocks noGrp="1"/>
          </p:cNvSpPr>
          <p:nvPr>
            <p:ph type="title"/>
          </p:nvPr>
        </p:nvSpPr>
        <p:spPr/>
        <p:txBody>
          <a:bodyPr/>
          <a:lstStyle/>
          <a:p>
            <a:r>
              <a:rPr lang="en-US" dirty="0"/>
              <a:t>1. Movies with the highest profit (Cont.)</a:t>
            </a:r>
            <a:endParaRPr lang="en-IN" dirty="0"/>
          </a:p>
        </p:txBody>
      </p:sp>
      <p:sp>
        <p:nvSpPr>
          <p:cNvPr id="4" name="Text Placeholder 3">
            <a:extLst>
              <a:ext uri="{FF2B5EF4-FFF2-40B4-BE49-F238E27FC236}">
                <a16:creationId xmlns:a16="http://schemas.microsoft.com/office/drawing/2014/main" id="{0155B9B2-FBF5-F303-E860-33C5392DC508}"/>
              </a:ext>
            </a:extLst>
          </p:cNvPr>
          <p:cNvSpPr>
            <a:spLocks noGrp="1"/>
          </p:cNvSpPr>
          <p:nvPr>
            <p:ph type="body" sz="half" idx="2"/>
          </p:nvPr>
        </p:nvSpPr>
        <p:spPr/>
        <p:txBody>
          <a:bodyPr/>
          <a:lstStyle/>
          <a:p>
            <a:pPr algn="just"/>
            <a:endParaRPr lang="en-US" dirty="0"/>
          </a:p>
          <a:p>
            <a:pPr algn="just"/>
            <a:r>
              <a:rPr lang="en-US" dirty="0"/>
              <a:t>The histogram on the right shows the profit variation among movies that have earned the highest profits.</a:t>
            </a:r>
          </a:p>
          <a:p>
            <a:pPr algn="just"/>
            <a:r>
              <a:rPr lang="en-US" dirty="0"/>
              <a:t>Please refer to the final dataset for more information.</a:t>
            </a:r>
            <a:endParaRPr lang="en-IN" dirty="0"/>
          </a:p>
        </p:txBody>
      </p:sp>
      <p:pic>
        <p:nvPicPr>
          <p:cNvPr id="7" name="Content Placeholder 6">
            <a:extLst>
              <a:ext uri="{FF2B5EF4-FFF2-40B4-BE49-F238E27FC236}">
                <a16:creationId xmlns:a16="http://schemas.microsoft.com/office/drawing/2014/main" id="{57A5ABA2-6CD6-F0E4-8779-D3B51C8253DA}"/>
              </a:ext>
            </a:extLst>
          </p:cNvPr>
          <p:cNvPicPr>
            <a:picLocks noGrp="1" noChangeAspect="1"/>
          </p:cNvPicPr>
          <p:nvPr>
            <p:ph idx="1"/>
          </p:nvPr>
        </p:nvPicPr>
        <p:blipFill>
          <a:blip r:embed="rId2"/>
          <a:stretch>
            <a:fillRect/>
          </a:stretch>
        </p:blipFill>
        <p:spPr>
          <a:xfrm>
            <a:off x="4965024" y="1249532"/>
            <a:ext cx="6864163" cy="4358936"/>
          </a:xfrm>
        </p:spPr>
      </p:pic>
    </p:spTree>
    <p:extLst>
      <p:ext uri="{BB962C8B-B14F-4D97-AF65-F5344CB8AC3E}">
        <p14:creationId xmlns:p14="http://schemas.microsoft.com/office/powerpoint/2010/main" val="40775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1932-0C3D-8D7F-F280-15A9A519F1BC}"/>
              </a:ext>
            </a:extLst>
          </p:cNvPr>
          <p:cNvSpPr>
            <a:spLocks noGrp="1"/>
          </p:cNvSpPr>
          <p:nvPr>
            <p:ph type="title"/>
          </p:nvPr>
        </p:nvSpPr>
        <p:spPr/>
        <p:txBody>
          <a:bodyPr/>
          <a:lstStyle/>
          <a:p>
            <a:r>
              <a:rPr lang="en-US" dirty="0"/>
              <a:t>1. Movies with the highest profit (Cont.)</a:t>
            </a:r>
            <a:endParaRPr lang="en-IN" dirty="0"/>
          </a:p>
        </p:txBody>
      </p:sp>
      <p:sp>
        <p:nvSpPr>
          <p:cNvPr id="4" name="Text Placeholder 3">
            <a:extLst>
              <a:ext uri="{FF2B5EF4-FFF2-40B4-BE49-F238E27FC236}">
                <a16:creationId xmlns:a16="http://schemas.microsoft.com/office/drawing/2014/main" id="{0155B9B2-FBF5-F303-E860-33C5392DC508}"/>
              </a:ext>
            </a:extLst>
          </p:cNvPr>
          <p:cNvSpPr>
            <a:spLocks noGrp="1"/>
          </p:cNvSpPr>
          <p:nvPr>
            <p:ph type="body" sz="half" idx="2"/>
          </p:nvPr>
        </p:nvSpPr>
        <p:spPr/>
        <p:txBody>
          <a:bodyPr>
            <a:normAutofit/>
          </a:bodyPr>
          <a:lstStyle/>
          <a:p>
            <a:pPr algn="just"/>
            <a:r>
              <a:rPr lang="en-US" dirty="0"/>
              <a:t>While analyzing the budget versus profit data for the movies, I saw outliers, specifically in the loss-making section. These outliers have been shown in the scatter plot on the right to show the scope of my dataset.</a:t>
            </a:r>
          </a:p>
          <a:p>
            <a:pPr algn="just"/>
            <a:r>
              <a:rPr lang="en-US" dirty="0"/>
              <a:t>Please refer to the final dataset for more information.</a:t>
            </a:r>
            <a:endParaRPr lang="en-IN" dirty="0"/>
          </a:p>
        </p:txBody>
      </p:sp>
      <p:pic>
        <p:nvPicPr>
          <p:cNvPr id="12" name="Content Placeholder 11">
            <a:extLst>
              <a:ext uri="{FF2B5EF4-FFF2-40B4-BE49-F238E27FC236}">
                <a16:creationId xmlns:a16="http://schemas.microsoft.com/office/drawing/2014/main" id="{A06538E3-DCAD-A981-ED98-74CF7ABE491E}"/>
              </a:ext>
            </a:extLst>
          </p:cNvPr>
          <p:cNvPicPr>
            <a:picLocks noGrp="1" noChangeAspect="1"/>
          </p:cNvPicPr>
          <p:nvPr>
            <p:ph idx="1"/>
          </p:nvPr>
        </p:nvPicPr>
        <p:blipFill>
          <a:blip r:embed="rId2"/>
          <a:stretch>
            <a:fillRect/>
          </a:stretch>
        </p:blipFill>
        <p:spPr>
          <a:xfrm>
            <a:off x="4927880" y="996518"/>
            <a:ext cx="6994839" cy="4864963"/>
          </a:xfrm>
        </p:spPr>
      </p:pic>
    </p:spTree>
    <p:extLst>
      <p:ext uri="{BB962C8B-B14F-4D97-AF65-F5344CB8AC3E}">
        <p14:creationId xmlns:p14="http://schemas.microsoft.com/office/powerpoint/2010/main" val="72129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1932-0C3D-8D7F-F280-15A9A519F1BC}"/>
              </a:ext>
            </a:extLst>
          </p:cNvPr>
          <p:cNvSpPr>
            <a:spLocks noGrp="1"/>
          </p:cNvSpPr>
          <p:nvPr>
            <p:ph type="title"/>
          </p:nvPr>
        </p:nvSpPr>
        <p:spPr/>
        <p:txBody>
          <a:bodyPr/>
          <a:lstStyle/>
          <a:p>
            <a:r>
              <a:rPr lang="en-US" dirty="0"/>
              <a:t>1. Movies with the highest profit (Cont.)</a:t>
            </a:r>
            <a:endParaRPr lang="en-IN" dirty="0"/>
          </a:p>
        </p:txBody>
      </p:sp>
      <p:sp>
        <p:nvSpPr>
          <p:cNvPr id="4" name="Text Placeholder 3">
            <a:extLst>
              <a:ext uri="{FF2B5EF4-FFF2-40B4-BE49-F238E27FC236}">
                <a16:creationId xmlns:a16="http://schemas.microsoft.com/office/drawing/2014/main" id="{0155B9B2-FBF5-F303-E860-33C5392DC508}"/>
              </a:ext>
            </a:extLst>
          </p:cNvPr>
          <p:cNvSpPr>
            <a:spLocks noGrp="1"/>
          </p:cNvSpPr>
          <p:nvPr>
            <p:ph type="body" sz="half" idx="2"/>
          </p:nvPr>
        </p:nvSpPr>
        <p:spPr/>
        <p:txBody>
          <a:bodyPr>
            <a:normAutofit lnSpcReduction="10000"/>
          </a:bodyPr>
          <a:lstStyle/>
          <a:p>
            <a:pPr algn="just"/>
            <a:endParaRPr lang="en-US" dirty="0"/>
          </a:p>
          <a:p>
            <a:pPr algn="just"/>
            <a:r>
              <a:rPr lang="en-US" dirty="0"/>
              <a:t>The outliers, as presented in the previous slide, are shown here with the help of a box-and-whisker plot.</a:t>
            </a:r>
          </a:p>
          <a:p>
            <a:pPr algn="just"/>
            <a:r>
              <a:rPr lang="en-US" dirty="0"/>
              <a:t>In both plots, the outliers are on the loss-making end, at -12213.3, -4199.79, and -2499.8 in thousands of dollars.</a:t>
            </a:r>
            <a:endParaRPr lang="en-IN" dirty="0"/>
          </a:p>
        </p:txBody>
      </p:sp>
      <p:pic>
        <p:nvPicPr>
          <p:cNvPr id="7" name="Content Placeholder 6">
            <a:extLst>
              <a:ext uri="{FF2B5EF4-FFF2-40B4-BE49-F238E27FC236}">
                <a16:creationId xmlns:a16="http://schemas.microsoft.com/office/drawing/2014/main" id="{E00BD686-F28F-1C50-0A8A-73007BBE9991}"/>
              </a:ext>
            </a:extLst>
          </p:cNvPr>
          <p:cNvPicPr>
            <a:picLocks noGrp="1" noChangeAspect="1"/>
          </p:cNvPicPr>
          <p:nvPr>
            <p:ph idx="1"/>
          </p:nvPr>
        </p:nvPicPr>
        <p:blipFill>
          <a:blip r:embed="rId2"/>
          <a:stretch>
            <a:fillRect/>
          </a:stretch>
        </p:blipFill>
        <p:spPr>
          <a:xfrm>
            <a:off x="4909351" y="1096865"/>
            <a:ext cx="6977849" cy="4664269"/>
          </a:xfrm>
        </p:spPr>
      </p:pic>
    </p:spTree>
    <p:extLst>
      <p:ext uri="{BB962C8B-B14F-4D97-AF65-F5344CB8AC3E}">
        <p14:creationId xmlns:p14="http://schemas.microsoft.com/office/powerpoint/2010/main" val="395239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4D4C-E554-E109-A4A3-5E25B0482E0B}"/>
              </a:ext>
            </a:extLst>
          </p:cNvPr>
          <p:cNvSpPr>
            <a:spLocks noGrp="1"/>
          </p:cNvSpPr>
          <p:nvPr>
            <p:ph type="title"/>
          </p:nvPr>
        </p:nvSpPr>
        <p:spPr>
          <a:xfrm>
            <a:off x="643465" y="315866"/>
            <a:ext cx="3517567" cy="2093975"/>
          </a:xfrm>
        </p:spPr>
        <p:txBody>
          <a:bodyPr/>
          <a:lstStyle/>
          <a:p>
            <a:r>
              <a:rPr lang="en-US" dirty="0"/>
              <a:t>2. IMDb Top 250</a:t>
            </a:r>
            <a:endParaRPr lang="en-IN" dirty="0"/>
          </a:p>
        </p:txBody>
      </p:sp>
      <p:sp>
        <p:nvSpPr>
          <p:cNvPr id="4" name="Text Placeholder 3">
            <a:extLst>
              <a:ext uri="{FF2B5EF4-FFF2-40B4-BE49-F238E27FC236}">
                <a16:creationId xmlns:a16="http://schemas.microsoft.com/office/drawing/2014/main" id="{7ACC430C-37D5-27DC-A64A-D9C31AD27C72}"/>
              </a:ext>
            </a:extLst>
          </p:cNvPr>
          <p:cNvSpPr>
            <a:spLocks noGrp="1"/>
          </p:cNvSpPr>
          <p:nvPr>
            <p:ph type="body" sz="half" idx="2"/>
          </p:nvPr>
        </p:nvSpPr>
        <p:spPr>
          <a:xfrm>
            <a:off x="643465" y="2643555"/>
            <a:ext cx="3517567" cy="3898579"/>
          </a:xfrm>
        </p:spPr>
        <p:txBody>
          <a:bodyPr>
            <a:normAutofit fontScale="92500" lnSpcReduction="10000"/>
          </a:bodyPr>
          <a:lstStyle/>
          <a:p>
            <a:pPr algn="just"/>
            <a:r>
              <a:rPr lang="en-US" dirty="0"/>
              <a:t>To find the top 250 movies on IMDb, I used the IMDb scores of the movies as the reference. Consequently, I sorted all the movies based on their IMDb scores in descending order. </a:t>
            </a:r>
            <a:endParaRPr lang="en-IN" dirty="0"/>
          </a:p>
          <a:p>
            <a:pPr algn="just"/>
            <a:r>
              <a:rPr lang="en-US" dirty="0"/>
              <a:t>The table on the right shows a section of the top 250 movies on IMDb, based on their IMDb scores and irrespective of their languages.</a:t>
            </a:r>
          </a:p>
          <a:p>
            <a:pPr algn="just"/>
            <a:r>
              <a:rPr lang="en-IN" dirty="0"/>
              <a:t>Please refer to the final dataset for more information beyond the top 20 movies shown here.</a:t>
            </a:r>
          </a:p>
        </p:txBody>
      </p:sp>
      <p:pic>
        <p:nvPicPr>
          <p:cNvPr id="18" name="Content Placeholder 17">
            <a:extLst>
              <a:ext uri="{FF2B5EF4-FFF2-40B4-BE49-F238E27FC236}">
                <a16:creationId xmlns:a16="http://schemas.microsoft.com/office/drawing/2014/main" id="{44A12E0C-3CEB-8F19-E274-EC3FA5935752}"/>
              </a:ext>
            </a:extLst>
          </p:cNvPr>
          <p:cNvPicPr>
            <a:picLocks noGrp="1" noChangeAspect="1"/>
          </p:cNvPicPr>
          <p:nvPr>
            <p:ph idx="1"/>
          </p:nvPr>
        </p:nvPicPr>
        <p:blipFill>
          <a:blip r:embed="rId2"/>
          <a:stretch>
            <a:fillRect/>
          </a:stretch>
        </p:blipFill>
        <p:spPr>
          <a:xfrm>
            <a:off x="4893432" y="1223005"/>
            <a:ext cx="7001637" cy="4411990"/>
          </a:xfrm>
        </p:spPr>
      </p:pic>
    </p:spTree>
    <p:extLst>
      <p:ext uri="{BB962C8B-B14F-4D97-AF65-F5344CB8AC3E}">
        <p14:creationId xmlns:p14="http://schemas.microsoft.com/office/powerpoint/2010/main" val="12558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4D4C-E554-E109-A4A3-5E25B0482E0B}"/>
              </a:ext>
            </a:extLst>
          </p:cNvPr>
          <p:cNvSpPr>
            <a:spLocks noGrp="1"/>
          </p:cNvSpPr>
          <p:nvPr>
            <p:ph type="title"/>
          </p:nvPr>
        </p:nvSpPr>
        <p:spPr>
          <a:xfrm>
            <a:off x="349188" y="466359"/>
            <a:ext cx="3811844" cy="2093975"/>
          </a:xfrm>
        </p:spPr>
        <p:txBody>
          <a:bodyPr/>
          <a:lstStyle/>
          <a:p>
            <a:r>
              <a:rPr lang="en-US" dirty="0"/>
              <a:t>2. IMDb Top 250 (Cont.)</a:t>
            </a:r>
            <a:endParaRPr lang="en-IN" dirty="0"/>
          </a:p>
        </p:txBody>
      </p:sp>
      <p:sp>
        <p:nvSpPr>
          <p:cNvPr id="4" name="Text Placeholder 3">
            <a:extLst>
              <a:ext uri="{FF2B5EF4-FFF2-40B4-BE49-F238E27FC236}">
                <a16:creationId xmlns:a16="http://schemas.microsoft.com/office/drawing/2014/main" id="{7ACC430C-37D5-27DC-A64A-D9C31AD27C72}"/>
              </a:ext>
            </a:extLst>
          </p:cNvPr>
          <p:cNvSpPr>
            <a:spLocks noGrp="1"/>
          </p:cNvSpPr>
          <p:nvPr>
            <p:ph type="body" sz="half" idx="2"/>
          </p:nvPr>
        </p:nvSpPr>
        <p:spPr>
          <a:xfrm>
            <a:off x="349188" y="2752078"/>
            <a:ext cx="4000869" cy="3355477"/>
          </a:xfrm>
        </p:spPr>
        <p:txBody>
          <a:bodyPr>
            <a:normAutofit/>
          </a:bodyPr>
          <a:lstStyle/>
          <a:p>
            <a:pPr algn="just"/>
            <a:r>
              <a:rPr lang="en-US" dirty="0"/>
              <a:t>The table on the right shows the non-English movies that have found a place in the list of top 250 movies on IMDb, based on their IMDb scores.</a:t>
            </a:r>
          </a:p>
          <a:p>
            <a:pPr algn="just"/>
            <a:r>
              <a:rPr lang="en-US" dirty="0"/>
              <a:t>To filter these results out, I used Excel 365 to run the FILTER function as:</a:t>
            </a:r>
          </a:p>
          <a:p>
            <a:pPr algn="just"/>
            <a:r>
              <a:rPr lang="en-US" dirty="0"/>
              <a:t>=FILTER(B2:B251,D2:D251&lt;&gt;"English")</a:t>
            </a:r>
          </a:p>
          <a:p>
            <a:pPr algn="just"/>
            <a:r>
              <a:rPr lang="en-US" dirty="0"/>
              <a:t>This yielded 15 foreign language movies out of the top 250.</a:t>
            </a:r>
          </a:p>
        </p:txBody>
      </p:sp>
      <p:pic>
        <p:nvPicPr>
          <p:cNvPr id="16" name="Content Placeholder 15">
            <a:extLst>
              <a:ext uri="{FF2B5EF4-FFF2-40B4-BE49-F238E27FC236}">
                <a16:creationId xmlns:a16="http://schemas.microsoft.com/office/drawing/2014/main" id="{95091693-38CC-33DF-1D0C-54A0EF25E812}"/>
              </a:ext>
            </a:extLst>
          </p:cNvPr>
          <p:cNvPicPr>
            <a:picLocks noGrp="1" noChangeAspect="1"/>
          </p:cNvPicPr>
          <p:nvPr>
            <p:ph idx="1"/>
          </p:nvPr>
        </p:nvPicPr>
        <p:blipFill>
          <a:blip r:embed="rId2"/>
          <a:stretch>
            <a:fillRect/>
          </a:stretch>
        </p:blipFill>
        <p:spPr>
          <a:xfrm>
            <a:off x="4925791" y="1349407"/>
            <a:ext cx="6917021" cy="4174064"/>
          </a:xfrm>
        </p:spPr>
      </p:pic>
    </p:spTree>
    <p:extLst>
      <p:ext uri="{BB962C8B-B14F-4D97-AF65-F5344CB8AC3E}">
        <p14:creationId xmlns:p14="http://schemas.microsoft.com/office/powerpoint/2010/main" val="146716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8E10-A796-FB5E-E75C-A4F36AD90A90}"/>
              </a:ext>
            </a:extLst>
          </p:cNvPr>
          <p:cNvSpPr>
            <a:spLocks noGrp="1"/>
          </p:cNvSpPr>
          <p:nvPr>
            <p:ph type="title"/>
          </p:nvPr>
        </p:nvSpPr>
        <p:spPr/>
        <p:txBody>
          <a:bodyPr/>
          <a:lstStyle/>
          <a:p>
            <a:r>
              <a:rPr lang="en-US" dirty="0"/>
              <a:t>3. Best directors</a:t>
            </a:r>
            <a:endParaRPr lang="en-IN" dirty="0"/>
          </a:p>
        </p:txBody>
      </p:sp>
      <p:sp>
        <p:nvSpPr>
          <p:cNvPr id="3" name="Content Placeholder 2">
            <a:extLst>
              <a:ext uri="{FF2B5EF4-FFF2-40B4-BE49-F238E27FC236}">
                <a16:creationId xmlns:a16="http://schemas.microsoft.com/office/drawing/2014/main" id="{79B83081-7CB8-C59D-7A8D-4E944C779604}"/>
              </a:ext>
            </a:extLst>
          </p:cNvPr>
          <p:cNvSpPr>
            <a:spLocks noGrp="1"/>
          </p:cNvSpPr>
          <p:nvPr>
            <p:ph idx="1"/>
          </p:nvPr>
        </p:nvSpPr>
        <p:spPr/>
        <p:txBody>
          <a:bodyPr/>
          <a:lstStyle/>
          <a:p>
            <a:pPr algn="just"/>
            <a:r>
              <a:rPr lang="en-US" dirty="0"/>
              <a:t>To arrive at the list of best directors, I created a pivot table. For this, I entered the names from the </a:t>
            </a:r>
            <a:r>
              <a:rPr lang="en-US" b="1" i="1" dirty="0" err="1"/>
              <a:t>director_name</a:t>
            </a:r>
            <a:r>
              <a:rPr lang="en-US" b="1" i="1" dirty="0"/>
              <a:t> </a:t>
            </a:r>
            <a:r>
              <a:rPr lang="en-US" dirty="0"/>
              <a:t>column in the Rows section and the </a:t>
            </a:r>
            <a:r>
              <a:rPr lang="en-US" b="1" i="1" dirty="0" err="1"/>
              <a:t>imdb_score</a:t>
            </a:r>
            <a:r>
              <a:rPr lang="en-US" b="1" i="1" dirty="0"/>
              <a:t> </a:t>
            </a:r>
            <a:r>
              <a:rPr lang="en-US" dirty="0"/>
              <a:t>column in the Values section. Then, I modified the Values section to show the mean of the IMDb scores instead of the default sum of the IMDb scores.</a:t>
            </a:r>
          </a:p>
          <a:p>
            <a:pPr algn="just"/>
            <a:r>
              <a:rPr lang="en-US" dirty="0"/>
              <a:t>By doing this, I found the mean IMDb scores of the directors and their respective movies. Next, I sorted the table in descending order with respect to the mean IMDb scores and found the top 10 directors from the modified table.</a:t>
            </a:r>
            <a:endParaRPr lang="en-IN" dirty="0"/>
          </a:p>
        </p:txBody>
      </p:sp>
    </p:spTree>
    <p:extLst>
      <p:ext uri="{BB962C8B-B14F-4D97-AF65-F5344CB8AC3E}">
        <p14:creationId xmlns:p14="http://schemas.microsoft.com/office/powerpoint/2010/main" val="318947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390-3C37-6FC3-3F0C-B916817F4628}"/>
              </a:ext>
            </a:extLst>
          </p:cNvPr>
          <p:cNvSpPr>
            <a:spLocks noGrp="1"/>
          </p:cNvSpPr>
          <p:nvPr>
            <p:ph type="title"/>
          </p:nvPr>
        </p:nvSpPr>
        <p:spPr>
          <a:xfrm>
            <a:off x="643465" y="457909"/>
            <a:ext cx="3517567" cy="2093975"/>
          </a:xfrm>
        </p:spPr>
        <p:txBody>
          <a:bodyPr/>
          <a:lstStyle/>
          <a:p>
            <a:r>
              <a:rPr lang="en-US" dirty="0"/>
              <a:t>3. Best directors (Cont.)</a:t>
            </a:r>
            <a:endParaRPr lang="en-IN" dirty="0"/>
          </a:p>
        </p:txBody>
      </p:sp>
      <p:sp>
        <p:nvSpPr>
          <p:cNvPr id="4" name="Text Placeholder 3">
            <a:extLst>
              <a:ext uri="{FF2B5EF4-FFF2-40B4-BE49-F238E27FC236}">
                <a16:creationId xmlns:a16="http://schemas.microsoft.com/office/drawing/2014/main" id="{073E0085-9FEF-442C-E869-D6A2922AB474}"/>
              </a:ext>
            </a:extLst>
          </p:cNvPr>
          <p:cNvSpPr>
            <a:spLocks noGrp="1"/>
          </p:cNvSpPr>
          <p:nvPr>
            <p:ph type="body" sz="half" idx="2"/>
          </p:nvPr>
        </p:nvSpPr>
        <p:spPr/>
        <p:txBody>
          <a:bodyPr/>
          <a:lstStyle/>
          <a:p>
            <a:pPr algn="just"/>
            <a:r>
              <a:rPr lang="en-IN" dirty="0"/>
              <a:t>The table on the right shows the top 10 directors, based on the mean values of the IMDb scores of their movies.</a:t>
            </a:r>
          </a:p>
          <a:p>
            <a:pPr algn="just"/>
            <a:r>
              <a:rPr lang="en-IN" dirty="0"/>
              <a:t>Please refer to the final dataset for more information.</a:t>
            </a:r>
          </a:p>
        </p:txBody>
      </p:sp>
      <p:pic>
        <p:nvPicPr>
          <p:cNvPr id="10" name="Content Placeholder 9">
            <a:extLst>
              <a:ext uri="{FF2B5EF4-FFF2-40B4-BE49-F238E27FC236}">
                <a16:creationId xmlns:a16="http://schemas.microsoft.com/office/drawing/2014/main" id="{60FDE67C-31F6-E992-EFC8-488CA2948306}"/>
              </a:ext>
            </a:extLst>
          </p:cNvPr>
          <p:cNvPicPr>
            <a:picLocks noGrp="1" noChangeAspect="1"/>
          </p:cNvPicPr>
          <p:nvPr>
            <p:ph idx="1"/>
          </p:nvPr>
        </p:nvPicPr>
        <p:blipFill>
          <a:blip r:embed="rId2"/>
          <a:stretch>
            <a:fillRect/>
          </a:stretch>
        </p:blipFill>
        <p:spPr>
          <a:xfrm>
            <a:off x="6096000" y="1827475"/>
            <a:ext cx="4965577" cy="3483135"/>
          </a:xfrm>
        </p:spPr>
      </p:pic>
    </p:spTree>
    <p:extLst>
      <p:ext uri="{BB962C8B-B14F-4D97-AF65-F5344CB8AC3E}">
        <p14:creationId xmlns:p14="http://schemas.microsoft.com/office/powerpoint/2010/main" val="367176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EB73-1FEA-ED29-3ED9-5C9C9EFBC6D0}"/>
              </a:ext>
            </a:extLst>
          </p:cNvPr>
          <p:cNvSpPr>
            <a:spLocks noGrp="1"/>
          </p:cNvSpPr>
          <p:nvPr>
            <p:ph type="title"/>
          </p:nvPr>
        </p:nvSpPr>
        <p:spPr/>
        <p:txBody>
          <a:bodyPr/>
          <a:lstStyle/>
          <a:p>
            <a:r>
              <a:rPr lang="en-US" dirty="0"/>
              <a:t>4. Most popular genres</a:t>
            </a:r>
            <a:endParaRPr lang="en-IN" dirty="0"/>
          </a:p>
        </p:txBody>
      </p:sp>
      <p:sp>
        <p:nvSpPr>
          <p:cNvPr id="3" name="Content Placeholder 2">
            <a:extLst>
              <a:ext uri="{FF2B5EF4-FFF2-40B4-BE49-F238E27FC236}">
                <a16:creationId xmlns:a16="http://schemas.microsoft.com/office/drawing/2014/main" id="{3FB924BF-BF2F-66A0-D763-8AC7DE061EAA}"/>
              </a:ext>
            </a:extLst>
          </p:cNvPr>
          <p:cNvSpPr>
            <a:spLocks noGrp="1"/>
          </p:cNvSpPr>
          <p:nvPr>
            <p:ph idx="1"/>
          </p:nvPr>
        </p:nvSpPr>
        <p:spPr/>
        <p:txBody>
          <a:bodyPr/>
          <a:lstStyle/>
          <a:p>
            <a:pPr algn="just"/>
            <a:r>
              <a:rPr lang="en-US" dirty="0"/>
              <a:t>Similar to the previous insight, I created a pivot table for this as well. I entered the various values from the </a:t>
            </a:r>
            <a:r>
              <a:rPr lang="en-US" b="1" i="1" dirty="0"/>
              <a:t>genres</a:t>
            </a:r>
            <a:r>
              <a:rPr lang="en-US" dirty="0"/>
              <a:t> column in the Rows section as well as in the Values section. Then, I modified the Values section to show the count of the genres.</a:t>
            </a:r>
          </a:p>
          <a:p>
            <a:pPr algn="just"/>
            <a:r>
              <a:rPr lang="en-US" dirty="0"/>
              <a:t>By doing this, I found the genre with the most movies. I sorted this table with respect to the count of genres to find the most popular genre, courtesy of the number of movies made that come under those genres.</a:t>
            </a:r>
            <a:endParaRPr lang="en-IN" dirty="0"/>
          </a:p>
        </p:txBody>
      </p:sp>
    </p:spTree>
    <p:extLst>
      <p:ext uri="{BB962C8B-B14F-4D97-AF65-F5344CB8AC3E}">
        <p14:creationId xmlns:p14="http://schemas.microsoft.com/office/powerpoint/2010/main" val="193448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7C2-5EA4-10CC-8F54-526479A84B96}"/>
              </a:ext>
            </a:extLst>
          </p:cNvPr>
          <p:cNvSpPr>
            <a:spLocks noGrp="1"/>
          </p:cNvSpPr>
          <p:nvPr>
            <p:ph type="title"/>
          </p:nvPr>
        </p:nvSpPr>
        <p:spPr/>
        <p:txBody>
          <a:bodyPr/>
          <a:lstStyle/>
          <a:p>
            <a:r>
              <a:rPr lang="en-US" dirty="0"/>
              <a:t>4. Most popular genres (Cont.)</a:t>
            </a:r>
            <a:endParaRPr lang="en-IN" dirty="0"/>
          </a:p>
        </p:txBody>
      </p:sp>
      <p:pic>
        <p:nvPicPr>
          <p:cNvPr id="6" name="Content Placeholder 5">
            <a:extLst>
              <a:ext uri="{FF2B5EF4-FFF2-40B4-BE49-F238E27FC236}">
                <a16:creationId xmlns:a16="http://schemas.microsoft.com/office/drawing/2014/main" id="{8F5F5908-3C8E-8676-F02E-1B15A1B58B07}"/>
              </a:ext>
            </a:extLst>
          </p:cNvPr>
          <p:cNvPicPr>
            <a:picLocks noGrp="1" noChangeAspect="1"/>
          </p:cNvPicPr>
          <p:nvPr>
            <p:ph idx="1"/>
          </p:nvPr>
        </p:nvPicPr>
        <p:blipFill>
          <a:blip r:embed="rId2"/>
          <a:stretch>
            <a:fillRect/>
          </a:stretch>
        </p:blipFill>
        <p:spPr>
          <a:xfrm>
            <a:off x="6097176" y="1926454"/>
            <a:ext cx="4648407" cy="3064505"/>
          </a:xfrm>
        </p:spPr>
      </p:pic>
      <p:sp>
        <p:nvSpPr>
          <p:cNvPr id="4" name="Text Placeholder 3">
            <a:extLst>
              <a:ext uri="{FF2B5EF4-FFF2-40B4-BE49-F238E27FC236}">
                <a16:creationId xmlns:a16="http://schemas.microsoft.com/office/drawing/2014/main" id="{A083ED46-1B45-5500-DD8B-928F38687256}"/>
              </a:ext>
            </a:extLst>
          </p:cNvPr>
          <p:cNvSpPr>
            <a:spLocks noGrp="1"/>
          </p:cNvSpPr>
          <p:nvPr>
            <p:ph type="body" sz="half" idx="2"/>
          </p:nvPr>
        </p:nvSpPr>
        <p:spPr/>
        <p:txBody>
          <a:bodyPr/>
          <a:lstStyle/>
          <a:p>
            <a:pPr algn="just"/>
            <a:endParaRPr lang="en-US" dirty="0"/>
          </a:p>
          <a:p>
            <a:pPr algn="just"/>
            <a:r>
              <a:rPr lang="en-US" dirty="0"/>
              <a:t>The table on the right shows the top 10 most popular genres based on the number of movies made that belong to these genres.</a:t>
            </a:r>
          </a:p>
          <a:p>
            <a:pPr algn="just"/>
            <a:r>
              <a:rPr lang="en-IN" dirty="0"/>
              <a:t>Please refer to the final dataset for more information beyond the top 10 genres shown here.</a:t>
            </a:r>
          </a:p>
        </p:txBody>
      </p:sp>
    </p:spTree>
    <p:extLst>
      <p:ext uri="{BB962C8B-B14F-4D97-AF65-F5344CB8AC3E}">
        <p14:creationId xmlns:p14="http://schemas.microsoft.com/office/powerpoint/2010/main" val="287510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B617-7673-8600-E166-CAFD168608F6}"/>
              </a:ext>
            </a:extLst>
          </p:cNvPr>
          <p:cNvSpPr>
            <a:spLocks noGrp="1"/>
          </p:cNvSpPr>
          <p:nvPr>
            <p:ph type="title"/>
          </p:nvPr>
        </p:nvSpPr>
        <p:spPr/>
        <p:txBody>
          <a:bodyPr/>
          <a:lstStyle/>
          <a:p>
            <a:r>
              <a:rPr lang="en-US" dirty="0"/>
              <a:t>5. Critic-</a:t>
            </a:r>
            <a:r>
              <a:rPr lang="en-US" dirty="0" err="1"/>
              <a:t>favourite</a:t>
            </a:r>
            <a:r>
              <a:rPr lang="en-US" dirty="0"/>
              <a:t> and audience-</a:t>
            </a:r>
            <a:r>
              <a:rPr lang="en-US" dirty="0" err="1"/>
              <a:t>favourite</a:t>
            </a:r>
            <a:r>
              <a:rPr lang="en-US" dirty="0"/>
              <a:t> actors</a:t>
            </a:r>
            <a:endParaRPr lang="en-IN" dirty="0"/>
          </a:p>
        </p:txBody>
      </p:sp>
      <p:sp>
        <p:nvSpPr>
          <p:cNvPr id="3" name="Content Placeholder 2">
            <a:extLst>
              <a:ext uri="{FF2B5EF4-FFF2-40B4-BE49-F238E27FC236}">
                <a16:creationId xmlns:a16="http://schemas.microsoft.com/office/drawing/2014/main" id="{CE44DB6F-E055-412C-F438-E1AF2C060D73}"/>
              </a:ext>
            </a:extLst>
          </p:cNvPr>
          <p:cNvSpPr>
            <a:spLocks noGrp="1"/>
          </p:cNvSpPr>
          <p:nvPr>
            <p:ph idx="1"/>
          </p:nvPr>
        </p:nvSpPr>
        <p:spPr/>
        <p:txBody>
          <a:bodyPr>
            <a:normAutofit lnSpcReduction="10000"/>
          </a:bodyPr>
          <a:lstStyle/>
          <a:p>
            <a:pPr algn="just"/>
            <a:r>
              <a:rPr lang="en-US" dirty="0"/>
              <a:t>Identifying actors that are </a:t>
            </a:r>
            <a:r>
              <a:rPr lang="en-US" dirty="0" err="1"/>
              <a:t>favourites</a:t>
            </a:r>
            <a:r>
              <a:rPr lang="en-US" dirty="0"/>
              <a:t> of both critics and audiences alike from more than 3800 movies in my dataset would probably be impractical. Hence, I selected 3 names (Meryl Streep, Leonardo DiCaprio, Brad Pitt) from the list of lead actors to obtain my insights.</a:t>
            </a:r>
          </a:p>
          <a:p>
            <a:pPr algn="just"/>
            <a:r>
              <a:rPr lang="en-IN" dirty="0"/>
              <a:t>To determine how many people regarded either of these 3 actors as their favourite, I selected the number of critics and audiences who reviewed their movies as the measure.</a:t>
            </a:r>
          </a:p>
          <a:p>
            <a:pPr algn="just"/>
            <a:r>
              <a:rPr lang="en-IN" dirty="0"/>
              <a:t>Then, I created two pivot tables, with the actor names in the Rows section. For the Values section, I selected the sum, count, and mean of the number of critics and the number of users/viewers who reviewed the movies of these 3 actors. I also plot the thus obtained information using column graphs.</a:t>
            </a:r>
          </a:p>
          <a:p>
            <a:pPr algn="just"/>
            <a:r>
              <a:rPr lang="en-IN" dirty="0"/>
              <a:t>The data is presented in the next few slides.</a:t>
            </a:r>
          </a:p>
        </p:txBody>
      </p:sp>
    </p:spTree>
    <p:extLst>
      <p:ext uri="{BB962C8B-B14F-4D97-AF65-F5344CB8AC3E}">
        <p14:creationId xmlns:p14="http://schemas.microsoft.com/office/powerpoint/2010/main" val="381655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Project Description</a:t>
            </a:r>
          </a:p>
        </p:txBody>
      </p:sp>
      <p:sp>
        <p:nvSpPr>
          <p:cNvPr id="4" name="Content Placeholder 3">
            <a:extLst>
              <a:ext uri="{FF2B5EF4-FFF2-40B4-BE49-F238E27FC236}">
                <a16:creationId xmlns:a16="http://schemas.microsoft.com/office/drawing/2014/main" id="{26C6708A-A72B-8013-85AF-C8B27EF18AB6}"/>
              </a:ext>
            </a:extLst>
          </p:cNvPr>
          <p:cNvSpPr>
            <a:spLocks noGrp="1"/>
          </p:cNvSpPr>
          <p:nvPr>
            <p:ph idx="1"/>
          </p:nvPr>
        </p:nvSpPr>
        <p:spPr/>
        <p:txBody>
          <a:bodyPr/>
          <a:lstStyle/>
          <a:p>
            <a:pPr algn="just"/>
            <a:r>
              <a:rPr lang="en-US" dirty="0"/>
              <a:t>The Internet Movie Database (IMDb) is one of the world’s largest online databases for movies, television shows, podcasts, etc. It contains almost everything a user would want to know about almost any film or show made in the world. It also allows users to review and rank these films and shows, which are considered a benchmark in ratings and are quite influential for movie watchers.</a:t>
            </a:r>
          </a:p>
          <a:p>
            <a:pPr algn="just"/>
            <a:r>
              <a:rPr lang="en-US" dirty="0"/>
              <a:t>In this project, I analyze a sample dataset of movies from IMDb and obtain insights that could be helpful for prospective movie watchers and critics alike. In the process, I explore the data from a financial as well as a moviegoer perspective and try to understand viewer preferences over the years.</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062D-AA46-2A79-E931-C3F14EFA5212}"/>
              </a:ext>
            </a:extLst>
          </p:cNvPr>
          <p:cNvSpPr>
            <a:spLocks noGrp="1"/>
          </p:cNvSpPr>
          <p:nvPr>
            <p:ph type="title"/>
          </p:nvPr>
        </p:nvSpPr>
        <p:spPr/>
        <p:txBody>
          <a:bodyPr/>
          <a:lstStyle/>
          <a:p>
            <a:r>
              <a:rPr lang="en-US" dirty="0"/>
              <a:t>5. Critic-</a:t>
            </a:r>
            <a:r>
              <a:rPr lang="en-US" dirty="0" err="1"/>
              <a:t>favourite</a:t>
            </a:r>
            <a:r>
              <a:rPr lang="en-US" dirty="0"/>
              <a:t> actors</a:t>
            </a:r>
            <a:endParaRPr lang="en-IN" dirty="0"/>
          </a:p>
        </p:txBody>
      </p:sp>
      <p:pic>
        <p:nvPicPr>
          <p:cNvPr id="6" name="Content Placeholder 5">
            <a:extLst>
              <a:ext uri="{FF2B5EF4-FFF2-40B4-BE49-F238E27FC236}">
                <a16:creationId xmlns:a16="http://schemas.microsoft.com/office/drawing/2014/main" id="{EA76094E-48AF-72DF-D0E3-8A20211946C8}"/>
              </a:ext>
            </a:extLst>
          </p:cNvPr>
          <p:cNvPicPr>
            <a:picLocks noGrp="1" noChangeAspect="1"/>
          </p:cNvPicPr>
          <p:nvPr>
            <p:ph idx="1"/>
          </p:nvPr>
        </p:nvPicPr>
        <p:blipFill>
          <a:blip r:embed="rId2"/>
          <a:stretch>
            <a:fillRect/>
          </a:stretch>
        </p:blipFill>
        <p:spPr>
          <a:xfrm>
            <a:off x="1395412" y="2266950"/>
            <a:ext cx="9401175" cy="1162050"/>
          </a:xfrm>
        </p:spPr>
      </p:pic>
      <p:sp>
        <p:nvSpPr>
          <p:cNvPr id="7" name="TextBox 6">
            <a:extLst>
              <a:ext uri="{FF2B5EF4-FFF2-40B4-BE49-F238E27FC236}">
                <a16:creationId xmlns:a16="http://schemas.microsoft.com/office/drawing/2014/main" id="{D8DF2795-FCC8-AFF1-00E7-25C0F876A3DE}"/>
              </a:ext>
            </a:extLst>
          </p:cNvPr>
          <p:cNvSpPr txBox="1"/>
          <p:nvPr/>
        </p:nvSpPr>
        <p:spPr>
          <a:xfrm>
            <a:off x="1097280" y="4176074"/>
            <a:ext cx="10058400" cy="646331"/>
          </a:xfrm>
          <a:prstGeom prst="rect">
            <a:avLst/>
          </a:prstGeom>
          <a:noFill/>
        </p:spPr>
        <p:txBody>
          <a:bodyPr wrap="square" rtlCol="0">
            <a:spAutoFit/>
          </a:bodyPr>
          <a:lstStyle/>
          <a:p>
            <a:pPr algn="just"/>
            <a:r>
              <a:rPr lang="en-US" dirty="0"/>
              <a:t>The table above shows the statistics for each of the 3 actors among critics who reviewed their movies. From the data, it can be observed that Leonardo DiCaprio is the </a:t>
            </a:r>
            <a:r>
              <a:rPr lang="en-US" dirty="0" err="1"/>
              <a:t>favourite</a:t>
            </a:r>
            <a:r>
              <a:rPr lang="en-US" dirty="0"/>
              <a:t> among critics.</a:t>
            </a:r>
            <a:endParaRPr lang="en-IN" dirty="0"/>
          </a:p>
        </p:txBody>
      </p:sp>
    </p:spTree>
    <p:extLst>
      <p:ext uri="{BB962C8B-B14F-4D97-AF65-F5344CB8AC3E}">
        <p14:creationId xmlns:p14="http://schemas.microsoft.com/office/powerpoint/2010/main" val="281542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922B-BE01-A019-28E8-E21D79598E28}"/>
              </a:ext>
            </a:extLst>
          </p:cNvPr>
          <p:cNvSpPr>
            <a:spLocks noGrp="1"/>
          </p:cNvSpPr>
          <p:nvPr>
            <p:ph type="title"/>
          </p:nvPr>
        </p:nvSpPr>
        <p:spPr/>
        <p:txBody>
          <a:bodyPr/>
          <a:lstStyle/>
          <a:p>
            <a:r>
              <a:rPr lang="en-US" dirty="0"/>
              <a:t>5. Critic-</a:t>
            </a:r>
            <a:r>
              <a:rPr lang="en-US" dirty="0" err="1"/>
              <a:t>favourite</a:t>
            </a:r>
            <a:r>
              <a:rPr lang="en-US" dirty="0"/>
              <a:t> actors (Cont.)</a:t>
            </a:r>
            <a:endParaRPr lang="en-IN" dirty="0"/>
          </a:p>
        </p:txBody>
      </p:sp>
      <p:pic>
        <p:nvPicPr>
          <p:cNvPr id="6" name="Content Placeholder 5">
            <a:extLst>
              <a:ext uri="{FF2B5EF4-FFF2-40B4-BE49-F238E27FC236}">
                <a16:creationId xmlns:a16="http://schemas.microsoft.com/office/drawing/2014/main" id="{83B38B98-CFB0-C5CA-8B73-0F203B787991}"/>
              </a:ext>
            </a:extLst>
          </p:cNvPr>
          <p:cNvPicPr>
            <a:picLocks noGrp="1" noChangeAspect="1"/>
          </p:cNvPicPr>
          <p:nvPr>
            <p:ph idx="1"/>
          </p:nvPr>
        </p:nvPicPr>
        <p:blipFill>
          <a:blip r:embed="rId2"/>
          <a:stretch>
            <a:fillRect/>
          </a:stretch>
        </p:blipFill>
        <p:spPr>
          <a:xfrm>
            <a:off x="5167185" y="1430446"/>
            <a:ext cx="6381349" cy="3997108"/>
          </a:xfrm>
        </p:spPr>
      </p:pic>
      <p:sp>
        <p:nvSpPr>
          <p:cNvPr id="4" name="Text Placeholder 3">
            <a:extLst>
              <a:ext uri="{FF2B5EF4-FFF2-40B4-BE49-F238E27FC236}">
                <a16:creationId xmlns:a16="http://schemas.microsoft.com/office/drawing/2014/main" id="{20581C72-5BA3-ECD7-C093-006D475638AC}"/>
              </a:ext>
            </a:extLst>
          </p:cNvPr>
          <p:cNvSpPr>
            <a:spLocks noGrp="1"/>
          </p:cNvSpPr>
          <p:nvPr>
            <p:ph type="body" sz="half" idx="2"/>
          </p:nvPr>
        </p:nvSpPr>
        <p:spPr/>
        <p:txBody>
          <a:bodyPr/>
          <a:lstStyle/>
          <a:p>
            <a:pPr algn="just"/>
            <a:endParaRPr lang="en-US" dirty="0"/>
          </a:p>
          <a:p>
            <a:pPr algn="just"/>
            <a:r>
              <a:rPr lang="en-US" dirty="0"/>
              <a:t>The column graph on the right represents the data from the previous slide graphically. Leonardo DiCaprio being the critic-</a:t>
            </a:r>
            <a:r>
              <a:rPr lang="en-US" dirty="0" err="1"/>
              <a:t>favourite</a:t>
            </a:r>
            <a:r>
              <a:rPr lang="en-US" dirty="0"/>
              <a:t> actor is clearly seen here.</a:t>
            </a:r>
            <a:endParaRPr lang="en-IN" dirty="0"/>
          </a:p>
        </p:txBody>
      </p:sp>
    </p:spTree>
    <p:extLst>
      <p:ext uri="{BB962C8B-B14F-4D97-AF65-F5344CB8AC3E}">
        <p14:creationId xmlns:p14="http://schemas.microsoft.com/office/powerpoint/2010/main" val="295247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7E058-290E-9A9F-DCB6-968CBC35C1ED}"/>
              </a:ext>
            </a:extLst>
          </p:cNvPr>
          <p:cNvSpPr>
            <a:spLocks noGrp="1"/>
          </p:cNvSpPr>
          <p:nvPr>
            <p:ph type="title"/>
          </p:nvPr>
        </p:nvSpPr>
        <p:spPr/>
        <p:txBody>
          <a:bodyPr/>
          <a:lstStyle/>
          <a:p>
            <a:r>
              <a:rPr lang="en-US" dirty="0"/>
              <a:t>5. Audience-</a:t>
            </a:r>
            <a:r>
              <a:rPr lang="en-US" dirty="0" err="1"/>
              <a:t>favourite</a:t>
            </a:r>
            <a:r>
              <a:rPr lang="en-US" dirty="0"/>
              <a:t> actors</a:t>
            </a:r>
            <a:endParaRPr lang="en-IN" dirty="0"/>
          </a:p>
        </p:txBody>
      </p:sp>
      <p:pic>
        <p:nvPicPr>
          <p:cNvPr id="5" name="Content Placeholder 4">
            <a:extLst>
              <a:ext uri="{FF2B5EF4-FFF2-40B4-BE49-F238E27FC236}">
                <a16:creationId xmlns:a16="http://schemas.microsoft.com/office/drawing/2014/main" id="{8A1AB2D9-C6B5-F441-2AE0-6DFCA9994ABA}"/>
              </a:ext>
            </a:extLst>
          </p:cNvPr>
          <p:cNvPicPr>
            <a:picLocks noGrp="1" noChangeAspect="1"/>
          </p:cNvPicPr>
          <p:nvPr>
            <p:ph idx="1"/>
          </p:nvPr>
        </p:nvPicPr>
        <p:blipFill>
          <a:blip r:embed="rId2"/>
          <a:stretch>
            <a:fillRect/>
          </a:stretch>
        </p:blipFill>
        <p:spPr>
          <a:xfrm>
            <a:off x="1440180" y="2257425"/>
            <a:ext cx="9372600" cy="1171575"/>
          </a:xfrm>
        </p:spPr>
      </p:pic>
      <p:sp>
        <p:nvSpPr>
          <p:cNvPr id="7" name="TextBox 6">
            <a:extLst>
              <a:ext uri="{FF2B5EF4-FFF2-40B4-BE49-F238E27FC236}">
                <a16:creationId xmlns:a16="http://schemas.microsoft.com/office/drawing/2014/main" id="{FC075E36-0909-CFF7-4A00-117DEBDEEE50}"/>
              </a:ext>
            </a:extLst>
          </p:cNvPr>
          <p:cNvSpPr txBox="1"/>
          <p:nvPr/>
        </p:nvSpPr>
        <p:spPr>
          <a:xfrm>
            <a:off x="1192271" y="3949065"/>
            <a:ext cx="9868418" cy="923330"/>
          </a:xfrm>
          <a:prstGeom prst="rect">
            <a:avLst/>
          </a:prstGeom>
          <a:noFill/>
        </p:spPr>
        <p:txBody>
          <a:bodyPr wrap="square" rtlCol="0">
            <a:spAutoFit/>
          </a:bodyPr>
          <a:lstStyle/>
          <a:p>
            <a:pPr algn="just"/>
            <a:r>
              <a:rPr lang="en-US" dirty="0"/>
              <a:t>The table above shows the statistics for each of the 3 actors among users/audiences who reviewed their movies. From the data, it can be observed that Leonardo DiCaprio is the </a:t>
            </a:r>
            <a:r>
              <a:rPr lang="en-US" dirty="0" err="1"/>
              <a:t>favourite</a:t>
            </a:r>
            <a:r>
              <a:rPr lang="en-US" dirty="0"/>
              <a:t> among users/audiences.</a:t>
            </a:r>
            <a:endParaRPr lang="en-IN" dirty="0"/>
          </a:p>
        </p:txBody>
      </p:sp>
    </p:spTree>
    <p:extLst>
      <p:ext uri="{BB962C8B-B14F-4D97-AF65-F5344CB8AC3E}">
        <p14:creationId xmlns:p14="http://schemas.microsoft.com/office/powerpoint/2010/main" val="154922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C52E-EF3E-A107-426F-E5A6EFE167DD}"/>
              </a:ext>
            </a:extLst>
          </p:cNvPr>
          <p:cNvSpPr>
            <a:spLocks noGrp="1"/>
          </p:cNvSpPr>
          <p:nvPr>
            <p:ph type="title"/>
          </p:nvPr>
        </p:nvSpPr>
        <p:spPr/>
        <p:txBody>
          <a:bodyPr/>
          <a:lstStyle/>
          <a:p>
            <a:r>
              <a:rPr lang="en-US" dirty="0"/>
              <a:t>5. Audience-</a:t>
            </a:r>
            <a:r>
              <a:rPr lang="en-US" dirty="0" err="1"/>
              <a:t>favourite</a:t>
            </a:r>
            <a:r>
              <a:rPr lang="en-US" dirty="0"/>
              <a:t> actors (Cont.)</a:t>
            </a:r>
            <a:endParaRPr lang="en-IN" dirty="0"/>
          </a:p>
        </p:txBody>
      </p:sp>
      <p:pic>
        <p:nvPicPr>
          <p:cNvPr id="6" name="Content Placeholder 5">
            <a:extLst>
              <a:ext uri="{FF2B5EF4-FFF2-40B4-BE49-F238E27FC236}">
                <a16:creationId xmlns:a16="http://schemas.microsoft.com/office/drawing/2014/main" id="{182C35F8-80CE-F9D1-9FAB-F5F1B9720D91}"/>
              </a:ext>
            </a:extLst>
          </p:cNvPr>
          <p:cNvPicPr>
            <a:picLocks noGrp="1" noChangeAspect="1"/>
          </p:cNvPicPr>
          <p:nvPr>
            <p:ph idx="1"/>
          </p:nvPr>
        </p:nvPicPr>
        <p:blipFill>
          <a:blip r:embed="rId2"/>
          <a:stretch>
            <a:fillRect/>
          </a:stretch>
        </p:blipFill>
        <p:spPr>
          <a:xfrm>
            <a:off x="5100482" y="1506984"/>
            <a:ext cx="6448052" cy="3844031"/>
          </a:xfrm>
        </p:spPr>
      </p:pic>
      <p:sp>
        <p:nvSpPr>
          <p:cNvPr id="4" name="Text Placeholder 3">
            <a:extLst>
              <a:ext uri="{FF2B5EF4-FFF2-40B4-BE49-F238E27FC236}">
                <a16:creationId xmlns:a16="http://schemas.microsoft.com/office/drawing/2014/main" id="{B6BF97DE-8272-7511-2F5E-817C91521877}"/>
              </a:ext>
            </a:extLst>
          </p:cNvPr>
          <p:cNvSpPr>
            <a:spLocks noGrp="1"/>
          </p:cNvSpPr>
          <p:nvPr>
            <p:ph type="body" sz="half" idx="2"/>
          </p:nvPr>
        </p:nvSpPr>
        <p:spPr/>
        <p:txBody>
          <a:bodyPr/>
          <a:lstStyle/>
          <a:p>
            <a:endParaRPr lang="en-US" dirty="0"/>
          </a:p>
          <a:p>
            <a:pPr algn="just"/>
            <a:r>
              <a:rPr lang="en-US" dirty="0"/>
              <a:t>The column graph on the right represents the data from the previous slide graphically. Leonardo DiCaprio being the audience-</a:t>
            </a:r>
            <a:r>
              <a:rPr lang="en-US" dirty="0" err="1"/>
              <a:t>favourite</a:t>
            </a:r>
            <a:r>
              <a:rPr lang="en-US" dirty="0"/>
              <a:t> actor is clearly seen here.</a:t>
            </a:r>
            <a:endParaRPr lang="en-IN" dirty="0"/>
          </a:p>
        </p:txBody>
      </p:sp>
    </p:spTree>
    <p:extLst>
      <p:ext uri="{BB962C8B-B14F-4D97-AF65-F5344CB8AC3E}">
        <p14:creationId xmlns:p14="http://schemas.microsoft.com/office/powerpoint/2010/main" val="115221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90E1-EC56-817E-3237-F07E6D20B2D7}"/>
              </a:ext>
            </a:extLst>
          </p:cNvPr>
          <p:cNvSpPr>
            <a:spLocks noGrp="1"/>
          </p:cNvSpPr>
          <p:nvPr>
            <p:ph type="title"/>
          </p:nvPr>
        </p:nvSpPr>
        <p:spPr>
          <a:xfrm>
            <a:off x="643465" y="431276"/>
            <a:ext cx="3517567" cy="2093975"/>
          </a:xfrm>
        </p:spPr>
        <p:txBody>
          <a:bodyPr/>
          <a:lstStyle/>
          <a:p>
            <a:r>
              <a:rPr lang="en-US" dirty="0"/>
              <a:t>Insights on voting </a:t>
            </a:r>
            <a:r>
              <a:rPr lang="en-US" dirty="0" err="1"/>
              <a:t>behaviour</a:t>
            </a:r>
            <a:endParaRPr lang="en-IN" dirty="0"/>
          </a:p>
        </p:txBody>
      </p:sp>
      <p:pic>
        <p:nvPicPr>
          <p:cNvPr id="6" name="Content Placeholder 5">
            <a:extLst>
              <a:ext uri="{FF2B5EF4-FFF2-40B4-BE49-F238E27FC236}">
                <a16:creationId xmlns:a16="http://schemas.microsoft.com/office/drawing/2014/main" id="{E959CAFE-9227-2146-D454-CBB7487173B5}"/>
              </a:ext>
            </a:extLst>
          </p:cNvPr>
          <p:cNvPicPr>
            <a:picLocks noGrp="1" noChangeAspect="1"/>
          </p:cNvPicPr>
          <p:nvPr>
            <p:ph idx="1"/>
          </p:nvPr>
        </p:nvPicPr>
        <p:blipFill>
          <a:blip r:embed="rId2"/>
          <a:stretch>
            <a:fillRect/>
          </a:stretch>
        </p:blipFill>
        <p:spPr>
          <a:xfrm>
            <a:off x="6602516" y="786384"/>
            <a:ext cx="3623527" cy="5320730"/>
          </a:xfrm>
        </p:spPr>
      </p:pic>
      <p:sp>
        <p:nvSpPr>
          <p:cNvPr id="4" name="Text Placeholder 3">
            <a:extLst>
              <a:ext uri="{FF2B5EF4-FFF2-40B4-BE49-F238E27FC236}">
                <a16:creationId xmlns:a16="http://schemas.microsoft.com/office/drawing/2014/main" id="{5E90FC46-CF97-7FF2-E1E5-C8BBCDF1C72C}"/>
              </a:ext>
            </a:extLst>
          </p:cNvPr>
          <p:cNvSpPr>
            <a:spLocks noGrp="1"/>
          </p:cNvSpPr>
          <p:nvPr>
            <p:ph type="body" sz="half" idx="2"/>
          </p:nvPr>
        </p:nvSpPr>
        <p:spPr>
          <a:xfrm>
            <a:off x="643465" y="2661311"/>
            <a:ext cx="3517567" cy="3765413"/>
          </a:xfrm>
        </p:spPr>
        <p:txBody>
          <a:bodyPr>
            <a:normAutofit fontScale="92500" lnSpcReduction="20000"/>
          </a:bodyPr>
          <a:lstStyle/>
          <a:p>
            <a:pPr algn="just"/>
            <a:r>
              <a:rPr lang="en-US" dirty="0"/>
              <a:t>The table on the right shows the number of users over the years who voted/reviewed the movies of the 3 actors previously referred to (Meryl Streep, Leonardo DiCaprio, Brad Pitt).</a:t>
            </a:r>
          </a:p>
          <a:p>
            <a:pPr algn="just"/>
            <a:r>
              <a:rPr lang="en-US" dirty="0"/>
              <a:t>This was obtained by creating a pivot table with years in the Rows section and the sum of user reviews in the Values section.</a:t>
            </a:r>
          </a:p>
          <a:p>
            <a:pPr algn="just"/>
            <a:r>
              <a:rPr lang="en-US" dirty="0"/>
              <a:t>It was observed that more users voted/reviewed movies during the 2000s than in any other decade.</a:t>
            </a:r>
          </a:p>
        </p:txBody>
      </p:sp>
    </p:spTree>
    <p:extLst>
      <p:ext uri="{BB962C8B-B14F-4D97-AF65-F5344CB8AC3E}">
        <p14:creationId xmlns:p14="http://schemas.microsoft.com/office/powerpoint/2010/main" val="4253917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5C85-557C-4A6A-4096-D97AEA60DD42}"/>
              </a:ext>
            </a:extLst>
          </p:cNvPr>
          <p:cNvSpPr>
            <a:spLocks noGrp="1"/>
          </p:cNvSpPr>
          <p:nvPr>
            <p:ph type="title"/>
          </p:nvPr>
        </p:nvSpPr>
        <p:spPr/>
        <p:txBody>
          <a:bodyPr/>
          <a:lstStyle/>
          <a:p>
            <a:r>
              <a:rPr lang="en-US" dirty="0"/>
              <a:t>Insights on voting </a:t>
            </a:r>
            <a:r>
              <a:rPr lang="en-US" dirty="0" err="1"/>
              <a:t>behaviour</a:t>
            </a:r>
            <a:r>
              <a:rPr lang="en-US" dirty="0"/>
              <a:t> (Cont.)</a:t>
            </a:r>
            <a:endParaRPr lang="en-IN" dirty="0"/>
          </a:p>
        </p:txBody>
      </p:sp>
      <p:pic>
        <p:nvPicPr>
          <p:cNvPr id="6" name="Content Placeholder 5">
            <a:extLst>
              <a:ext uri="{FF2B5EF4-FFF2-40B4-BE49-F238E27FC236}">
                <a16:creationId xmlns:a16="http://schemas.microsoft.com/office/drawing/2014/main" id="{1CD44FF8-1B9F-C159-C1AA-BA54E945302B}"/>
              </a:ext>
            </a:extLst>
          </p:cNvPr>
          <p:cNvPicPr>
            <a:picLocks noGrp="1" noChangeAspect="1"/>
          </p:cNvPicPr>
          <p:nvPr>
            <p:ph idx="1"/>
          </p:nvPr>
        </p:nvPicPr>
        <p:blipFill>
          <a:blip r:embed="rId2"/>
          <a:stretch>
            <a:fillRect/>
          </a:stretch>
        </p:blipFill>
        <p:spPr>
          <a:xfrm>
            <a:off x="4944863" y="981042"/>
            <a:ext cx="6915704" cy="4928523"/>
          </a:xfrm>
        </p:spPr>
      </p:pic>
      <p:sp>
        <p:nvSpPr>
          <p:cNvPr id="4" name="Text Placeholder 3">
            <a:extLst>
              <a:ext uri="{FF2B5EF4-FFF2-40B4-BE49-F238E27FC236}">
                <a16:creationId xmlns:a16="http://schemas.microsoft.com/office/drawing/2014/main" id="{9784A1F0-C36C-7D4F-C74B-F68A3DAE93F2}"/>
              </a:ext>
            </a:extLst>
          </p:cNvPr>
          <p:cNvSpPr>
            <a:spLocks noGrp="1"/>
          </p:cNvSpPr>
          <p:nvPr>
            <p:ph type="body" sz="half" idx="2"/>
          </p:nvPr>
        </p:nvSpPr>
        <p:spPr/>
        <p:txBody>
          <a:bodyPr/>
          <a:lstStyle/>
          <a:p>
            <a:pPr algn="just"/>
            <a:endParaRPr lang="en-US" dirty="0"/>
          </a:p>
          <a:p>
            <a:pPr algn="just"/>
            <a:endParaRPr lang="en-US" dirty="0"/>
          </a:p>
          <a:p>
            <a:pPr algn="just"/>
            <a:r>
              <a:rPr lang="en-US" dirty="0"/>
              <a:t>The data from the previous slide has been represented here graphically with the help of a bar graph.</a:t>
            </a:r>
            <a:endParaRPr lang="en-IN" dirty="0"/>
          </a:p>
        </p:txBody>
      </p:sp>
    </p:spTree>
    <p:extLst>
      <p:ext uri="{BB962C8B-B14F-4D97-AF65-F5344CB8AC3E}">
        <p14:creationId xmlns:p14="http://schemas.microsoft.com/office/powerpoint/2010/main" val="4054184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CA96-A8CA-E894-BEF8-4FCEDD51F3BE}"/>
              </a:ext>
            </a:extLst>
          </p:cNvPr>
          <p:cNvSpPr>
            <a:spLocks noGrp="1"/>
          </p:cNvSpPr>
          <p:nvPr>
            <p:ph type="title"/>
          </p:nvPr>
        </p:nvSpPr>
        <p:spPr>
          <a:xfrm>
            <a:off x="643465" y="324744"/>
            <a:ext cx="3517567" cy="2093975"/>
          </a:xfrm>
        </p:spPr>
        <p:txBody>
          <a:bodyPr/>
          <a:lstStyle/>
          <a:p>
            <a:r>
              <a:rPr lang="en-US" dirty="0"/>
              <a:t>Insights on voting </a:t>
            </a:r>
            <a:r>
              <a:rPr lang="en-US" dirty="0" err="1"/>
              <a:t>behaviour</a:t>
            </a:r>
            <a:r>
              <a:rPr lang="en-US" dirty="0"/>
              <a:t> (Cont.)</a:t>
            </a:r>
            <a:endParaRPr lang="en-IN" dirty="0"/>
          </a:p>
        </p:txBody>
      </p:sp>
      <p:pic>
        <p:nvPicPr>
          <p:cNvPr id="6" name="Content Placeholder 5">
            <a:extLst>
              <a:ext uri="{FF2B5EF4-FFF2-40B4-BE49-F238E27FC236}">
                <a16:creationId xmlns:a16="http://schemas.microsoft.com/office/drawing/2014/main" id="{57A8750A-98BB-EC59-F8C5-7E797C1B33FF}"/>
              </a:ext>
            </a:extLst>
          </p:cNvPr>
          <p:cNvPicPr>
            <a:picLocks noGrp="1" noChangeAspect="1"/>
          </p:cNvPicPr>
          <p:nvPr>
            <p:ph idx="1"/>
          </p:nvPr>
        </p:nvPicPr>
        <p:blipFill>
          <a:blip r:embed="rId2"/>
          <a:stretch>
            <a:fillRect/>
          </a:stretch>
        </p:blipFill>
        <p:spPr>
          <a:xfrm>
            <a:off x="5652215" y="2634677"/>
            <a:ext cx="5578037" cy="1661256"/>
          </a:xfrm>
        </p:spPr>
      </p:pic>
      <p:sp>
        <p:nvSpPr>
          <p:cNvPr id="4" name="Text Placeholder 3">
            <a:extLst>
              <a:ext uri="{FF2B5EF4-FFF2-40B4-BE49-F238E27FC236}">
                <a16:creationId xmlns:a16="http://schemas.microsoft.com/office/drawing/2014/main" id="{A0EEA505-C257-607E-4B27-D1088DF50ABC}"/>
              </a:ext>
            </a:extLst>
          </p:cNvPr>
          <p:cNvSpPr>
            <a:spLocks noGrp="1"/>
          </p:cNvSpPr>
          <p:nvPr>
            <p:ph type="body" sz="half" idx="2"/>
          </p:nvPr>
        </p:nvSpPr>
        <p:spPr>
          <a:xfrm>
            <a:off x="643465" y="2527435"/>
            <a:ext cx="3517567" cy="4005821"/>
          </a:xfrm>
        </p:spPr>
        <p:txBody>
          <a:bodyPr>
            <a:normAutofit fontScale="92500" lnSpcReduction="20000"/>
          </a:bodyPr>
          <a:lstStyle/>
          <a:p>
            <a:pPr algn="just"/>
            <a:r>
              <a:rPr lang="en-US" dirty="0"/>
              <a:t>The table on the right shows the data from the previous 2 slides by partitioning the years into their decades. It can be seen that the 2000s saw the most user votes/reviews for movies of the 3 actors.</a:t>
            </a:r>
          </a:p>
          <a:p>
            <a:pPr algn="just"/>
            <a:r>
              <a:rPr lang="en-US" dirty="0"/>
              <a:t>This was obtained by identifying the decades and then applying the function:</a:t>
            </a:r>
          </a:p>
          <a:p>
            <a:pPr algn="just"/>
            <a:r>
              <a:rPr lang="pt-BR" dirty="0"/>
              <a:t>=SUMIFS(B41:B64,A41:A64,"&gt;=1980",A41:A64,"&lt;1990")</a:t>
            </a:r>
          </a:p>
          <a:p>
            <a:pPr algn="just"/>
            <a:r>
              <a:rPr lang="pt-BR" dirty="0"/>
              <a:t>and so on for different years and decades.</a:t>
            </a:r>
            <a:endParaRPr lang="en-IN" dirty="0"/>
          </a:p>
        </p:txBody>
      </p:sp>
    </p:spTree>
    <p:extLst>
      <p:ext uri="{BB962C8B-B14F-4D97-AF65-F5344CB8AC3E}">
        <p14:creationId xmlns:p14="http://schemas.microsoft.com/office/powerpoint/2010/main" val="229083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7CA9-645B-70E8-6807-DE61DAEA3C5E}"/>
              </a:ext>
            </a:extLst>
          </p:cNvPr>
          <p:cNvSpPr>
            <a:spLocks noGrp="1"/>
          </p:cNvSpPr>
          <p:nvPr>
            <p:ph type="title"/>
          </p:nvPr>
        </p:nvSpPr>
        <p:spPr/>
        <p:txBody>
          <a:bodyPr/>
          <a:lstStyle/>
          <a:p>
            <a:r>
              <a:rPr lang="en-US" dirty="0"/>
              <a:t>Insights on voting </a:t>
            </a:r>
            <a:r>
              <a:rPr lang="en-US" dirty="0" err="1"/>
              <a:t>behaviour</a:t>
            </a:r>
            <a:r>
              <a:rPr lang="en-US" dirty="0"/>
              <a:t> (Cont.)</a:t>
            </a:r>
            <a:endParaRPr lang="en-IN" dirty="0"/>
          </a:p>
        </p:txBody>
      </p:sp>
      <p:pic>
        <p:nvPicPr>
          <p:cNvPr id="6" name="Content Placeholder 5">
            <a:extLst>
              <a:ext uri="{FF2B5EF4-FFF2-40B4-BE49-F238E27FC236}">
                <a16:creationId xmlns:a16="http://schemas.microsoft.com/office/drawing/2014/main" id="{42C60C0D-74D3-E366-3BEC-2E4453EE1884}"/>
              </a:ext>
            </a:extLst>
          </p:cNvPr>
          <p:cNvPicPr>
            <a:picLocks noGrp="1" noChangeAspect="1"/>
          </p:cNvPicPr>
          <p:nvPr>
            <p:ph idx="1"/>
          </p:nvPr>
        </p:nvPicPr>
        <p:blipFill>
          <a:blip r:embed="rId2"/>
          <a:stretch>
            <a:fillRect/>
          </a:stretch>
        </p:blipFill>
        <p:spPr>
          <a:xfrm>
            <a:off x="5086831" y="1409330"/>
            <a:ext cx="6695346" cy="4039340"/>
          </a:xfrm>
        </p:spPr>
      </p:pic>
      <p:sp>
        <p:nvSpPr>
          <p:cNvPr id="4" name="Text Placeholder 3">
            <a:extLst>
              <a:ext uri="{FF2B5EF4-FFF2-40B4-BE49-F238E27FC236}">
                <a16:creationId xmlns:a16="http://schemas.microsoft.com/office/drawing/2014/main" id="{B57006E7-9022-A367-0B4C-EBD237A7FF41}"/>
              </a:ext>
            </a:extLst>
          </p:cNvPr>
          <p:cNvSpPr>
            <a:spLocks noGrp="1"/>
          </p:cNvSpPr>
          <p:nvPr>
            <p:ph type="body" sz="half" idx="2"/>
          </p:nvPr>
        </p:nvSpPr>
        <p:spPr/>
        <p:txBody>
          <a:bodyPr/>
          <a:lstStyle/>
          <a:p>
            <a:endParaRPr lang="en-US" dirty="0"/>
          </a:p>
          <a:p>
            <a:endParaRPr lang="en-US" dirty="0"/>
          </a:p>
          <a:p>
            <a:pPr algn="just"/>
            <a:r>
              <a:rPr lang="en-US" dirty="0"/>
              <a:t>The data from the previous slide has been represented here graphically with the help of a bar graph.</a:t>
            </a:r>
            <a:endParaRPr lang="en-IN" dirty="0"/>
          </a:p>
        </p:txBody>
      </p:sp>
    </p:spTree>
    <p:extLst>
      <p:ext uri="{BB962C8B-B14F-4D97-AF65-F5344CB8AC3E}">
        <p14:creationId xmlns:p14="http://schemas.microsoft.com/office/powerpoint/2010/main" val="146924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2F9C-A4CF-08A8-8DE6-6FB0935598A5}"/>
              </a:ext>
            </a:extLst>
          </p:cNvPr>
          <p:cNvSpPr>
            <a:spLocks noGrp="1"/>
          </p:cNvSpPr>
          <p:nvPr>
            <p:ph type="title"/>
          </p:nvPr>
        </p:nvSpPr>
        <p:spPr/>
        <p:txBody>
          <a:bodyPr/>
          <a:lstStyle/>
          <a:p>
            <a:r>
              <a:rPr lang="en-US" dirty="0"/>
              <a:t>Insights on voting </a:t>
            </a:r>
            <a:r>
              <a:rPr lang="en-US" dirty="0" err="1"/>
              <a:t>behaviour</a:t>
            </a:r>
            <a:r>
              <a:rPr lang="en-US" dirty="0"/>
              <a:t> (Cont.)</a:t>
            </a:r>
            <a:endParaRPr lang="en-IN" dirty="0"/>
          </a:p>
        </p:txBody>
      </p:sp>
      <p:pic>
        <p:nvPicPr>
          <p:cNvPr id="6" name="Content Placeholder 5">
            <a:extLst>
              <a:ext uri="{FF2B5EF4-FFF2-40B4-BE49-F238E27FC236}">
                <a16:creationId xmlns:a16="http://schemas.microsoft.com/office/drawing/2014/main" id="{19AEC359-F0A6-118B-B2B4-01954BB3BCB6}"/>
              </a:ext>
            </a:extLst>
          </p:cNvPr>
          <p:cNvPicPr>
            <a:picLocks noGrp="1" noChangeAspect="1"/>
          </p:cNvPicPr>
          <p:nvPr>
            <p:ph idx="1"/>
          </p:nvPr>
        </p:nvPicPr>
        <p:blipFill>
          <a:blip r:embed="rId2"/>
          <a:stretch>
            <a:fillRect/>
          </a:stretch>
        </p:blipFill>
        <p:spPr>
          <a:xfrm>
            <a:off x="6367796" y="1524994"/>
            <a:ext cx="4178876" cy="3933860"/>
          </a:xfrm>
        </p:spPr>
      </p:pic>
      <p:sp>
        <p:nvSpPr>
          <p:cNvPr id="4" name="Text Placeholder 3">
            <a:extLst>
              <a:ext uri="{FF2B5EF4-FFF2-40B4-BE49-F238E27FC236}">
                <a16:creationId xmlns:a16="http://schemas.microsoft.com/office/drawing/2014/main" id="{63835B0E-9431-83CC-CC98-5117D77EF95E}"/>
              </a:ext>
            </a:extLst>
          </p:cNvPr>
          <p:cNvSpPr>
            <a:spLocks noGrp="1"/>
          </p:cNvSpPr>
          <p:nvPr>
            <p:ph type="body" sz="half" idx="2"/>
          </p:nvPr>
        </p:nvSpPr>
        <p:spPr/>
        <p:txBody>
          <a:bodyPr>
            <a:normAutofit fontScale="92500" lnSpcReduction="10000"/>
          </a:bodyPr>
          <a:lstStyle/>
          <a:p>
            <a:pPr algn="just"/>
            <a:r>
              <a:rPr lang="en-US" dirty="0"/>
              <a:t>The previous slides presented data on voting </a:t>
            </a:r>
            <a:r>
              <a:rPr lang="en-US" dirty="0" err="1"/>
              <a:t>behaviour</a:t>
            </a:r>
            <a:r>
              <a:rPr lang="en-US" dirty="0"/>
              <a:t> specifically for movies of the 3 actors. But how have audiences generally voted for movies from different years?</a:t>
            </a:r>
          </a:p>
          <a:p>
            <a:pPr algn="just"/>
            <a:r>
              <a:rPr lang="en-US" dirty="0"/>
              <a:t>To answer this question, I took all the user reviews from all the movies over the years and partitioned them into their decades to obtain the table on the right.</a:t>
            </a:r>
            <a:endParaRPr lang="en-IN" dirty="0"/>
          </a:p>
        </p:txBody>
      </p:sp>
    </p:spTree>
    <p:extLst>
      <p:ext uri="{BB962C8B-B14F-4D97-AF65-F5344CB8AC3E}">
        <p14:creationId xmlns:p14="http://schemas.microsoft.com/office/powerpoint/2010/main" val="200917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A4A-C4F0-C3E7-5C6E-3C9702FE2BC0}"/>
              </a:ext>
            </a:extLst>
          </p:cNvPr>
          <p:cNvSpPr>
            <a:spLocks noGrp="1"/>
          </p:cNvSpPr>
          <p:nvPr>
            <p:ph type="title"/>
          </p:nvPr>
        </p:nvSpPr>
        <p:spPr/>
        <p:txBody>
          <a:bodyPr/>
          <a:lstStyle/>
          <a:p>
            <a:r>
              <a:rPr lang="en-US" dirty="0"/>
              <a:t>Insights on voting </a:t>
            </a:r>
            <a:r>
              <a:rPr lang="en-US" dirty="0" err="1"/>
              <a:t>behaviour</a:t>
            </a:r>
            <a:r>
              <a:rPr lang="en-US" dirty="0"/>
              <a:t> (Cont.)</a:t>
            </a:r>
            <a:endParaRPr lang="en-IN" dirty="0"/>
          </a:p>
        </p:txBody>
      </p:sp>
      <p:pic>
        <p:nvPicPr>
          <p:cNvPr id="6" name="Content Placeholder 5">
            <a:extLst>
              <a:ext uri="{FF2B5EF4-FFF2-40B4-BE49-F238E27FC236}">
                <a16:creationId xmlns:a16="http://schemas.microsoft.com/office/drawing/2014/main" id="{5427C827-2E40-6E98-321C-BA1DF2895BCB}"/>
              </a:ext>
            </a:extLst>
          </p:cNvPr>
          <p:cNvPicPr>
            <a:picLocks noGrp="1" noChangeAspect="1"/>
          </p:cNvPicPr>
          <p:nvPr>
            <p:ph idx="1"/>
          </p:nvPr>
        </p:nvPicPr>
        <p:blipFill>
          <a:blip r:embed="rId2"/>
          <a:stretch>
            <a:fillRect/>
          </a:stretch>
        </p:blipFill>
        <p:spPr>
          <a:xfrm>
            <a:off x="4984088" y="1260629"/>
            <a:ext cx="6871795" cy="4394447"/>
          </a:xfrm>
        </p:spPr>
      </p:pic>
      <p:sp>
        <p:nvSpPr>
          <p:cNvPr id="4" name="Text Placeholder 3">
            <a:extLst>
              <a:ext uri="{FF2B5EF4-FFF2-40B4-BE49-F238E27FC236}">
                <a16:creationId xmlns:a16="http://schemas.microsoft.com/office/drawing/2014/main" id="{62C38873-01BE-689F-3456-ED8ABDF6BE17}"/>
              </a:ext>
            </a:extLst>
          </p:cNvPr>
          <p:cNvSpPr>
            <a:spLocks noGrp="1"/>
          </p:cNvSpPr>
          <p:nvPr>
            <p:ph type="body" sz="half" idx="2"/>
          </p:nvPr>
        </p:nvSpPr>
        <p:spPr/>
        <p:txBody>
          <a:bodyPr>
            <a:normAutofit lnSpcReduction="10000"/>
          </a:bodyPr>
          <a:lstStyle/>
          <a:p>
            <a:pPr algn="just"/>
            <a:r>
              <a:rPr lang="en-US" dirty="0"/>
              <a:t>I saw that audience votes/reviews for movies from different years did not display a specific pattern. While there was an increase in numbers from movies in the 1950s to those in the 2000s, which was the highest, it again reduced for those in the 2010s.</a:t>
            </a:r>
          </a:p>
          <a:p>
            <a:pPr algn="just"/>
            <a:r>
              <a:rPr lang="en-US" dirty="0"/>
              <a:t>This can be clearly seen in the bar graph on the right.</a:t>
            </a:r>
            <a:endParaRPr lang="en-IN" dirty="0"/>
          </a:p>
        </p:txBody>
      </p:sp>
    </p:spTree>
    <p:extLst>
      <p:ext uri="{BB962C8B-B14F-4D97-AF65-F5344CB8AC3E}">
        <p14:creationId xmlns:p14="http://schemas.microsoft.com/office/powerpoint/2010/main" val="401174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2D4A-15BD-B981-0C29-825BF1C7A13D}"/>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6649516C-F473-188C-1F79-1C0ACA71A7B7}"/>
              </a:ext>
            </a:extLst>
          </p:cNvPr>
          <p:cNvSpPr>
            <a:spLocks noGrp="1"/>
          </p:cNvSpPr>
          <p:nvPr>
            <p:ph idx="1"/>
          </p:nvPr>
        </p:nvSpPr>
        <p:spPr/>
        <p:txBody>
          <a:bodyPr/>
          <a:lstStyle/>
          <a:p>
            <a:pPr algn="just"/>
            <a:r>
              <a:rPr lang="en-US" dirty="0"/>
              <a:t>This project begins by first obtaining a sample dataset of movies from IMDb. This dataset carries information for over 3800 movies, with parameters such as movie name, director name, lead actor name, budget, revenue, IMDb score, etc.</a:t>
            </a:r>
          </a:p>
          <a:p>
            <a:pPr algn="just"/>
            <a:r>
              <a:rPr lang="en-US" dirty="0"/>
              <a:t>This data is then cleaned before being used, and outliers are noted to ensure all data points are taken into consideration. For better clarity, data is represented in a tabular form and a chart form wherever possible.</a:t>
            </a:r>
            <a:endParaRPr lang="en-IN" dirty="0"/>
          </a:p>
        </p:txBody>
      </p:sp>
    </p:spTree>
    <p:extLst>
      <p:ext uri="{BB962C8B-B14F-4D97-AF65-F5344CB8AC3E}">
        <p14:creationId xmlns:p14="http://schemas.microsoft.com/office/powerpoint/2010/main" val="3955107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5FE5-7012-E8F2-BD86-44C237CA2D17}"/>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B96958E4-193F-891F-C12C-69A0E760E401}"/>
              </a:ext>
            </a:extLst>
          </p:cNvPr>
          <p:cNvSpPr>
            <a:spLocks noGrp="1"/>
          </p:cNvSpPr>
          <p:nvPr>
            <p:ph idx="1"/>
          </p:nvPr>
        </p:nvSpPr>
        <p:spPr/>
        <p:txBody>
          <a:bodyPr/>
          <a:lstStyle/>
          <a:p>
            <a:pPr algn="just"/>
            <a:r>
              <a:rPr lang="en-US" dirty="0"/>
              <a:t>Based on the insights obtained from the dataset, it can be seen that:</a:t>
            </a:r>
          </a:p>
          <a:p>
            <a:pPr algn="just"/>
            <a:r>
              <a:rPr lang="en-US" dirty="0"/>
              <a:t>1. Movies from the 1990s and 2000s have made the most profit. They also rank highly on IMDb scores and find mention in the Top 250 movies.</a:t>
            </a:r>
          </a:p>
          <a:p>
            <a:pPr algn="just"/>
            <a:r>
              <a:rPr lang="en-US" dirty="0"/>
              <a:t>2. The decline in the number of profit-making movies in the 2010s, along with the reduction in the number of audiences voting/reviewing them, could perhaps be attributed to the economic meltdown of 2008, following which moviegoers might have reduced the number of movies they watched in theatres.</a:t>
            </a:r>
          </a:p>
          <a:p>
            <a:pPr algn="just"/>
            <a:r>
              <a:rPr lang="en-US" dirty="0"/>
              <a:t>3. The latter part of the 2010s saw an increase in profit-making movies and consequently, the number of votes/reviews, marking an improvement in economic standards across countries.</a:t>
            </a:r>
            <a:endParaRPr lang="en-IN" dirty="0"/>
          </a:p>
        </p:txBody>
      </p:sp>
    </p:spTree>
    <p:extLst>
      <p:ext uri="{BB962C8B-B14F-4D97-AF65-F5344CB8AC3E}">
        <p14:creationId xmlns:p14="http://schemas.microsoft.com/office/powerpoint/2010/main" val="327999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C0C2-988F-2525-30BF-56B71D90C3FF}"/>
              </a:ext>
            </a:extLst>
          </p:cNvPr>
          <p:cNvSpPr>
            <a:spLocks noGrp="1"/>
          </p:cNvSpPr>
          <p:nvPr>
            <p:ph type="title"/>
          </p:nvPr>
        </p:nvSpPr>
        <p:spPr/>
        <p:txBody>
          <a:bodyPr/>
          <a:lstStyle/>
          <a:p>
            <a:r>
              <a:rPr lang="en-US" dirty="0"/>
              <a:t>Result (Cont.)</a:t>
            </a:r>
            <a:endParaRPr lang="en-IN" dirty="0"/>
          </a:p>
        </p:txBody>
      </p:sp>
      <p:sp>
        <p:nvSpPr>
          <p:cNvPr id="3" name="Content Placeholder 2">
            <a:extLst>
              <a:ext uri="{FF2B5EF4-FFF2-40B4-BE49-F238E27FC236}">
                <a16:creationId xmlns:a16="http://schemas.microsoft.com/office/drawing/2014/main" id="{22F5BACE-49BE-3487-B2C6-FC3FA9E3B311}"/>
              </a:ext>
            </a:extLst>
          </p:cNvPr>
          <p:cNvSpPr>
            <a:spLocks noGrp="1"/>
          </p:cNvSpPr>
          <p:nvPr>
            <p:ph idx="1"/>
          </p:nvPr>
        </p:nvSpPr>
        <p:spPr/>
        <p:txBody>
          <a:bodyPr/>
          <a:lstStyle/>
          <a:p>
            <a:pPr algn="just"/>
            <a:r>
              <a:rPr lang="en-US" dirty="0"/>
              <a:t>4. The comedy genre features in 4 of the top 5 genres, reflecting the mood and requirements of audiences over the years, regardless of periods of turmoil.</a:t>
            </a:r>
          </a:p>
          <a:p>
            <a:pPr algn="just"/>
            <a:r>
              <a:rPr lang="en-US" dirty="0"/>
              <a:t>5. The directors with high IMDb scores are spread across decades, implying that regardless of the years, good art is always appreciated.</a:t>
            </a:r>
          </a:p>
          <a:p>
            <a:pPr algn="just"/>
            <a:r>
              <a:rPr lang="en-US" dirty="0"/>
              <a:t>This project has immensely helped me in understanding and applying advanced concepts of Microsoft Excel, along with data visualization techniques. It also provided a window into movie watchers and their preferences, which could be helpful in deciding storylines for future movies. </a:t>
            </a:r>
          </a:p>
          <a:p>
            <a:pPr algn="just"/>
            <a:r>
              <a:rPr lang="en-US" dirty="0"/>
              <a:t>The complete dataset can be found here: </a:t>
            </a:r>
            <a:endParaRPr lang="en-IN" dirty="0"/>
          </a:p>
        </p:txBody>
      </p:sp>
      <p:graphicFrame>
        <p:nvGraphicFramePr>
          <p:cNvPr id="4" name="Object 3">
            <a:extLst>
              <a:ext uri="{FF2B5EF4-FFF2-40B4-BE49-F238E27FC236}">
                <a16:creationId xmlns:a16="http://schemas.microsoft.com/office/drawing/2014/main" id="{10007A51-ADBB-6563-A6A2-4CDE27B887BD}"/>
              </a:ext>
            </a:extLst>
          </p:cNvPr>
          <p:cNvGraphicFramePr>
            <a:graphicFrameLocks noChangeAspect="1"/>
          </p:cNvGraphicFramePr>
          <p:nvPr>
            <p:extLst>
              <p:ext uri="{D42A27DB-BD31-4B8C-83A1-F6EECF244321}">
                <p14:modId xmlns:p14="http://schemas.microsoft.com/office/powerpoint/2010/main" val="1286644379"/>
              </p:ext>
            </p:extLst>
          </p:nvPr>
        </p:nvGraphicFramePr>
        <p:xfrm>
          <a:off x="5669280" y="5076929"/>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282" imgH="792515" progId="Excel.Sheet.12">
                  <p:embed/>
                </p:oleObj>
              </mc:Choice>
              <mc:Fallback>
                <p:oleObj name="Worksheet" showAsIcon="1" r:id="rId2" imgW="914282" imgH="792515" progId="Excel.Sheet.12">
                  <p:embed/>
                  <p:pic>
                    <p:nvPicPr>
                      <p:cNvPr id="0" name=""/>
                      <p:cNvPicPr/>
                      <p:nvPr/>
                    </p:nvPicPr>
                    <p:blipFill>
                      <a:blip r:embed="rId3"/>
                      <a:stretch>
                        <a:fillRect/>
                      </a:stretch>
                    </p:blipFill>
                    <p:spPr>
                      <a:xfrm>
                        <a:off x="5669280" y="5076929"/>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12971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4394-D6FD-F71F-7992-0D4920511707}"/>
              </a:ext>
            </a:extLst>
          </p:cNvPr>
          <p:cNvSpPr>
            <a:spLocks noGrp="1"/>
          </p:cNvSpPr>
          <p:nvPr>
            <p:ph type="title"/>
          </p:nvPr>
        </p:nvSpPr>
        <p:spPr/>
        <p:txBody>
          <a:bodyPr/>
          <a:lstStyle/>
          <a:p>
            <a:r>
              <a:rPr lang="en-US" dirty="0"/>
              <a:t>Tech-stack used</a:t>
            </a:r>
            <a:endParaRPr lang="en-IN" dirty="0"/>
          </a:p>
        </p:txBody>
      </p:sp>
      <p:sp>
        <p:nvSpPr>
          <p:cNvPr id="3" name="Content Placeholder 2">
            <a:extLst>
              <a:ext uri="{FF2B5EF4-FFF2-40B4-BE49-F238E27FC236}">
                <a16:creationId xmlns:a16="http://schemas.microsoft.com/office/drawing/2014/main" id="{93DEC48A-2804-8595-55AA-87149E98DC6B}"/>
              </a:ext>
            </a:extLst>
          </p:cNvPr>
          <p:cNvSpPr>
            <a:spLocks noGrp="1"/>
          </p:cNvSpPr>
          <p:nvPr>
            <p:ph idx="1"/>
          </p:nvPr>
        </p:nvSpPr>
        <p:spPr/>
        <p:txBody>
          <a:bodyPr/>
          <a:lstStyle/>
          <a:p>
            <a:r>
              <a:rPr lang="en-US" dirty="0"/>
              <a:t>In the execution of this project, the following software was used:</a:t>
            </a:r>
          </a:p>
          <a:p>
            <a:r>
              <a:rPr lang="en-IN" dirty="0"/>
              <a:t>1. Microsoft Excel 2019 v2306</a:t>
            </a:r>
          </a:p>
          <a:p>
            <a:pPr marL="0" indent="0">
              <a:buNone/>
            </a:pPr>
            <a:r>
              <a:rPr lang="en-US" dirty="0">
                <a:sym typeface="Wingdings" panose="05000000000000000000" pitchFamily="2" charset="2"/>
              </a:rPr>
              <a:t> It was used to understand the data, which was in XLSX format, clean it, filter it, obtain results from it, and display the same in tabular and chart forms.</a:t>
            </a:r>
            <a:endParaRPr lang="en-IN" dirty="0"/>
          </a:p>
          <a:p>
            <a:r>
              <a:rPr lang="en-IN" dirty="0"/>
              <a:t>2. Microsoft Excel 365 v16.0.16711.42306</a:t>
            </a:r>
          </a:p>
          <a:p>
            <a:pPr marL="0" indent="0">
              <a:buNone/>
            </a:pPr>
            <a:r>
              <a:rPr lang="en-IN" dirty="0">
                <a:sym typeface="Wingdings" panose="05000000000000000000" pitchFamily="2" charset="2"/>
              </a:rPr>
              <a:t> It was used to perform calculations and run formulas that were not supported on the desktop app (MS Excel 2019 v2306)</a:t>
            </a:r>
            <a:endParaRPr lang="en-IN" dirty="0"/>
          </a:p>
        </p:txBody>
      </p:sp>
    </p:spTree>
    <p:extLst>
      <p:ext uri="{BB962C8B-B14F-4D97-AF65-F5344CB8AC3E}">
        <p14:creationId xmlns:p14="http://schemas.microsoft.com/office/powerpoint/2010/main" val="78371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2619-BCAF-AE5A-ECB4-AD125934DD1E}"/>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52335E90-522D-90B9-FA68-766A5B102C99}"/>
              </a:ext>
            </a:extLst>
          </p:cNvPr>
          <p:cNvSpPr>
            <a:spLocks noGrp="1"/>
          </p:cNvSpPr>
          <p:nvPr>
            <p:ph idx="1"/>
          </p:nvPr>
        </p:nvSpPr>
        <p:spPr/>
        <p:txBody>
          <a:bodyPr/>
          <a:lstStyle/>
          <a:p>
            <a:r>
              <a:rPr lang="en-US" dirty="0"/>
              <a:t>Over the next few slides, I will try to obtain insights on:</a:t>
            </a:r>
          </a:p>
          <a:p>
            <a:r>
              <a:rPr lang="en-US" dirty="0"/>
              <a:t>1. Movies that made the highest profits</a:t>
            </a:r>
          </a:p>
          <a:p>
            <a:r>
              <a:rPr lang="en-US" dirty="0"/>
              <a:t>2. Top 250 movies on IMDb – overall and non-English language</a:t>
            </a:r>
          </a:p>
          <a:p>
            <a:r>
              <a:rPr lang="en-US" dirty="0"/>
              <a:t>3. Best directors</a:t>
            </a:r>
          </a:p>
          <a:p>
            <a:r>
              <a:rPr lang="en-US" dirty="0"/>
              <a:t>4. Most popular genres</a:t>
            </a:r>
          </a:p>
          <a:p>
            <a:r>
              <a:rPr lang="en-US" dirty="0"/>
              <a:t>5. Critic-favorite and audience-</a:t>
            </a:r>
            <a:r>
              <a:rPr lang="en-US" dirty="0" err="1"/>
              <a:t>favourite</a:t>
            </a:r>
            <a:r>
              <a:rPr lang="en-US" dirty="0"/>
              <a:t> actors</a:t>
            </a:r>
          </a:p>
        </p:txBody>
      </p:sp>
    </p:spTree>
    <p:extLst>
      <p:ext uri="{BB962C8B-B14F-4D97-AF65-F5344CB8AC3E}">
        <p14:creationId xmlns:p14="http://schemas.microsoft.com/office/powerpoint/2010/main" val="110759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4C2B-D32C-5255-EB9B-239F54824F3D}"/>
              </a:ext>
            </a:extLst>
          </p:cNvPr>
          <p:cNvSpPr>
            <a:spLocks noGrp="1"/>
          </p:cNvSpPr>
          <p:nvPr>
            <p:ph type="title"/>
          </p:nvPr>
        </p:nvSpPr>
        <p:spPr/>
        <p:txBody>
          <a:bodyPr/>
          <a:lstStyle/>
          <a:p>
            <a:r>
              <a:rPr lang="en-US" dirty="0"/>
              <a:t>Cleaning the data</a:t>
            </a:r>
            <a:endParaRPr lang="en-IN" dirty="0"/>
          </a:p>
        </p:txBody>
      </p:sp>
      <p:sp>
        <p:nvSpPr>
          <p:cNvPr id="3" name="Content Placeholder 2">
            <a:extLst>
              <a:ext uri="{FF2B5EF4-FFF2-40B4-BE49-F238E27FC236}">
                <a16:creationId xmlns:a16="http://schemas.microsoft.com/office/drawing/2014/main" id="{A1D727A1-DCC5-0727-987D-71C463CFD868}"/>
              </a:ext>
            </a:extLst>
          </p:cNvPr>
          <p:cNvSpPr>
            <a:spLocks noGrp="1"/>
          </p:cNvSpPr>
          <p:nvPr>
            <p:ph idx="1"/>
          </p:nvPr>
        </p:nvSpPr>
        <p:spPr/>
        <p:txBody>
          <a:bodyPr>
            <a:normAutofit lnSpcReduction="10000"/>
          </a:bodyPr>
          <a:lstStyle/>
          <a:p>
            <a:pPr algn="just"/>
            <a:r>
              <a:rPr lang="en-US" dirty="0"/>
              <a:t>Before diving into the data to obtain insights, I had to clean the data and make it ready for analysis. The following steps were performed during the data-cleaning process:</a:t>
            </a:r>
          </a:p>
          <a:p>
            <a:pPr algn="just"/>
            <a:r>
              <a:rPr lang="en-US" dirty="0"/>
              <a:t>1. The following columns were removed from the sample dataset as they did not bear significance in our analysis process and desired output:</a:t>
            </a:r>
          </a:p>
          <a:p>
            <a:r>
              <a:rPr lang="en-IN" b="1" i="1" dirty="0" err="1"/>
              <a:t>color</a:t>
            </a:r>
            <a:r>
              <a:rPr lang="en-IN" b="1" i="1" dirty="0"/>
              <a:t>, </a:t>
            </a:r>
            <a:r>
              <a:rPr lang="en-IN" b="1" i="1" dirty="0" err="1"/>
              <a:t>director_facebook_likes</a:t>
            </a:r>
            <a:r>
              <a:rPr lang="en-IN" b="1" i="1" dirty="0"/>
              <a:t>, actor_3_facebook_likes, actor_2_facebook_likes, actor_1_facebook_likes, actor_2_name, actor_3_name, </a:t>
            </a:r>
            <a:r>
              <a:rPr lang="en-IN" b="1" i="1" dirty="0" err="1"/>
              <a:t>cast_total_facebook_likes</a:t>
            </a:r>
            <a:r>
              <a:rPr lang="en-IN" b="1" i="1" dirty="0"/>
              <a:t>, </a:t>
            </a:r>
            <a:r>
              <a:rPr lang="en-IN" b="1" i="1" dirty="0" err="1"/>
              <a:t>facenumber_in_poster</a:t>
            </a:r>
            <a:r>
              <a:rPr lang="en-IN" b="1" i="1" dirty="0"/>
              <a:t>, </a:t>
            </a:r>
            <a:r>
              <a:rPr lang="en-IN" b="1" i="1" dirty="0" err="1"/>
              <a:t>plot_keywords</a:t>
            </a:r>
            <a:r>
              <a:rPr lang="en-IN" b="1" i="1" dirty="0"/>
              <a:t>, </a:t>
            </a:r>
            <a:r>
              <a:rPr lang="en-IN" b="1" i="1" dirty="0" err="1"/>
              <a:t>movie_imdb_link</a:t>
            </a:r>
            <a:r>
              <a:rPr lang="en-IN" b="1" i="1" dirty="0"/>
              <a:t>, </a:t>
            </a:r>
            <a:r>
              <a:rPr lang="en-IN" b="1" i="1" dirty="0" err="1"/>
              <a:t>content_rating</a:t>
            </a:r>
            <a:r>
              <a:rPr lang="en-IN" b="1" i="1" dirty="0"/>
              <a:t>, </a:t>
            </a:r>
            <a:r>
              <a:rPr lang="en-IN" b="1" i="1" dirty="0" err="1"/>
              <a:t>aspect_ratio</a:t>
            </a:r>
            <a:r>
              <a:rPr lang="en-IN" b="1" i="1" dirty="0"/>
              <a:t>, </a:t>
            </a:r>
            <a:r>
              <a:rPr lang="en-IN" b="1" i="1" dirty="0" err="1"/>
              <a:t>movie_facebook_likes</a:t>
            </a:r>
            <a:endParaRPr lang="en-IN" i="1" dirty="0"/>
          </a:p>
          <a:p>
            <a:r>
              <a:rPr lang="en-IN" dirty="0"/>
              <a:t>2. Null values/empty cells (if any) were removed by deleting the entire row</a:t>
            </a:r>
          </a:p>
          <a:p>
            <a:r>
              <a:rPr lang="en-IN" dirty="0"/>
              <a:t>3. Removed all duplicate values</a:t>
            </a:r>
          </a:p>
        </p:txBody>
      </p:sp>
    </p:spTree>
    <p:extLst>
      <p:ext uri="{BB962C8B-B14F-4D97-AF65-F5344CB8AC3E}">
        <p14:creationId xmlns:p14="http://schemas.microsoft.com/office/powerpoint/2010/main" val="193288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0848-8011-EF9B-2F76-90EAEDAB497E}"/>
              </a:ext>
            </a:extLst>
          </p:cNvPr>
          <p:cNvSpPr>
            <a:spLocks noGrp="1"/>
          </p:cNvSpPr>
          <p:nvPr>
            <p:ph type="title"/>
          </p:nvPr>
        </p:nvSpPr>
        <p:spPr/>
        <p:txBody>
          <a:bodyPr/>
          <a:lstStyle/>
          <a:p>
            <a:r>
              <a:rPr lang="en-US" dirty="0"/>
              <a:t>Cleaning the data (Cont.)</a:t>
            </a:r>
            <a:endParaRPr lang="en-IN" dirty="0"/>
          </a:p>
        </p:txBody>
      </p:sp>
      <p:sp>
        <p:nvSpPr>
          <p:cNvPr id="3" name="Content Placeholder 2">
            <a:extLst>
              <a:ext uri="{FF2B5EF4-FFF2-40B4-BE49-F238E27FC236}">
                <a16:creationId xmlns:a16="http://schemas.microsoft.com/office/drawing/2014/main" id="{C935F08A-3D49-F769-542F-B0633B0530D3}"/>
              </a:ext>
            </a:extLst>
          </p:cNvPr>
          <p:cNvSpPr>
            <a:spLocks noGrp="1"/>
          </p:cNvSpPr>
          <p:nvPr>
            <p:ph idx="1"/>
          </p:nvPr>
        </p:nvSpPr>
        <p:spPr/>
        <p:txBody>
          <a:bodyPr>
            <a:normAutofit fontScale="92500"/>
          </a:bodyPr>
          <a:lstStyle/>
          <a:p>
            <a:pPr algn="just"/>
            <a:r>
              <a:rPr lang="en-US" dirty="0"/>
              <a:t>4. Removed all '</a:t>
            </a:r>
            <a:r>
              <a:rPr lang="en-US" b="1" dirty="0"/>
              <a:t>Â </a:t>
            </a:r>
            <a:r>
              <a:rPr lang="en-US" dirty="0"/>
              <a:t>' values at the end of each value in </a:t>
            </a:r>
            <a:r>
              <a:rPr lang="en-US" b="1" i="1" dirty="0" err="1"/>
              <a:t>movie_title</a:t>
            </a:r>
            <a:r>
              <a:rPr lang="en-US" b="1" i="1" dirty="0"/>
              <a:t> </a:t>
            </a:r>
            <a:r>
              <a:rPr lang="en-US" dirty="0"/>
              <a:t>using Find and Replace on the column</a:t>
            </a:r>
          </a:p>
          <a:p>
            <a:pPr algn="just"/>
            <a:r>
              <a:rPr lang="en-US" dirty="0"/>
              <a:t>5. Replaced all mistaken accent characters using Find and Replace as follows:</a:t>
            </a:r>
          </a:p>
          <a:p>
            <a:pPr algn="just"/>
            <a:r>
              <a:rPr lang="en-IN" b="1" dirty="0"/>
              <a:t>Ã¨ </a:t>
            </a:r>
            <a:r>
              <a:rPr lang="en-IN" b="1" dirty="0">
                <a:sym typeface="Wingdings" panose="05000000000000000000" pitchFamily="2" charset="2"/>
              </a:rPr>
              <a:t></a:t>
            </a:r>
            <a:r>
              <a:rPr lang="en-IN" b="1" dirty="0"/>
              <a:t> è, Ã© </a:t>
            </a:r>
            <a:r>
              <a:rPr lang="en-IN" b="1" dirty="0">
                <a:sym typeface="Wingdings" panose="05000000000000000000" pitchFamily="2" charset="2"/>
              </a:rPr>
              <a:t></a:t>
            </a:r>
            <a:r>
              <a:rPr lang="en-IN" b="1" dirty="0"/>
              <a:t> é, Ã¡ </a:t>
            </a:r>
            <a:r>
              <a:rPr lang="en-IN" b="1" dirty="0">
                <a:sym typeface="Wingdings" panose="05000000000000000000" pitchFamily="2" charset="2"/>
              </a:rPr>
              <a:t></a:t>
            </a:r>
            <a:r>
              <a:rPr lang="en-IN" b="1" dirty="0"/>
              <a:t> á, Ã­ </a:t>
            </a:r>
            <a:r>
              <a:rPr lang="en-IN" b="1" dirty="0">
                <a:sym typeface="Wingdings" panose="05000000000000000000" pitchFamily="2" charset="2"/>
              </a:rPr>
              <a:t></a:t>
            </a:r>
            <a:r>
              <a:rPr lang="en-IN" b="1" dirty="0"/>
              <a:t> í, Ã§ </a:t>
            </a:r>
            <a:r>
              <a:rPr lang="en-IN" b="1" dirty="0">
                <a:sym typeface="Wingdings" panose="05000000000000000000" pitchFamily="2" charset="2"/>
              </a:rPr>
              <a:t></a:t>
            </a:r>
            <a:r>
              <a:rPr lang="en-IN" b="1" dirty="0"/>
              <a:t> ç, Ã« </a:t>
            </a:r>
            <a:r>
              <a:rPr lang="en-IN" b="1" dirty="0">
                <a:sym typeface="Wingdings" panose="05000000000000000000" pitchFamily="2" charset="2"/>
              </a:rPr>
              <a:t></a:t>
            </a:r>
            <a:r>
              <a:rPr lang="en-IN" b="1" dirty="0"/>
              <a:t> ë, Ã¥ </a:t>
            </a:r>
            <a:r>
              <a:rPr lang="en-IN" b="1" dirty="0">
                <a:sym typeface="Wingdings" panose="05000000000000000000" pitchFamily="2" charset="2"/>
              </a:rPr>
              <a:t></a:t>
            </a:r>
            <a:r>
              <a:rPr lang="en-IN" b="1" dirty="0"/>
              <a:t> å, Ã± </a:t>
            </a:r>
            <a:r>
              <a:rPr lang="en-IN" b="1" dirty="0">
                <a:sym typeface="Wingdings" panose="05000000000000000000" pitchFamily="2" charset="2"/>
              </a:rPr>
              <a:t></a:t>
            </a:r>
            <a:r>
              <a:rPr lang="en-IN" b="1" dirty="0"/>
              <a:t> ñ, Ã¦ </a:t>
            </a:r>
            <a:r>
              <a:rPr lang="en-IN" b="1" dirty="0">
                <a:sym typeface="Wingdings" panose="05000000000000000000" pitchFamily="2" charset="2"/>
              </a:rPr>
              <a:t></a:t>
            </a:r>
            <a:r>
              <a:rPr lang="en-IN" b="1" dirty="0"/>
              <a:t> æ, Ã¸ </a:t>
            </a:r>
            <a:r>
              <a:rPr lang="en-IN" b="1" dirty="0">
                <a:sym typeface="Wingdings" panose="05000000000000000000" pitchFamily="2" charset="2"/>
              </a:rPr>
              <a:t></a:t>
            </a:r>
            <a:r>
              <a:rPr lang="en-IN" b="1" dirty="0"/>
              <a:t> Ø, Ã¼ </a:t>
            </a:r>
            <a:r>
              <a:rPr lang="en-IN" b="1" dirty="0">
                <a:sym typeface="Wingdings" panose="05000000000000000000" pitchFamily="2" charset="2"/>
              </a:rPr>
              <a:t></a:t>
            </a:r>
            <a:r>
              <a:rPr lang="en-IN" b="1" dirty="0"/>
              <a:t> ü,</a:t>
            </a:r>
          </a:p>
          <a:p>
            <a:pPr algn="just"/>
            <a:r>
              <a:rPr lang="en-IN" b="1" dirty="0"/>
              <a:t>Ã¶ </a:t>
            </a:r>
            <a:r>
              <a:rPr lang="en-IN" b="1" dirty="0">
                <a:sym typeface="Wingdings" panose="05000000000000000000" pitchFamily="2" charset="2"/>
              </a:rPr>
              <a:t></a:t>
            </a:r>
            <a:r>
              <a:rPr lang="en-IN" b="1" dirty="0"/>
              <a:t> ö, Ã³ </a:t>
            </a:r>
            <a:r>
              <a:rPr lang="en-IN" b="1" dirty="0">
                <a:sym typeface="Wingdings" panose="05000000000000000000" pitchFamily="2" charset="2"/>
              </a:rPr>
              <a:t></a:t>
            </a:r>
            <a:r>
              <a:rPr lang="en-IN" b="1" dirty="0"/>
              <a:t> ó, Ã¯ </a:t>
            </a:r>
            <a:r>
              <a:rPr lang="en-IN" b="1" dirty="0">
                <a:sym typeface="Wingdings" panose="05000000000000000000" pitchFamily="2" charset="2"/>
              </a:rPr>
              <a:t></a:t>
            </a:r>
            <a:r>
              <a:rPr lang="en-IN" b="1" dirty="0"/>
              <a:t> ï, Ã… </a:t>
            </a:r>
            <a:r>
              <a:rPr lang="en-IN" b="1" dirty="0">
                <a:sym typeface="Wingdings" panose="05000000000000000000" pitchFamily="2" charset="2"/>
              </a:rPr>
              <a:t></a:t>
            </a:r>
            <a:r>
              <a:rPr lang="en-IN" b="1" dirty="0"/>
              <a:t> Å, Ãº </a:t>
            </a:r>
            <a:r>
              <a:rPr lang="en-IN" b="1" dirty="0">
                <a:sym typeface="Wingdings" panose="05000000000000000000" pitchFamily="2" charset="2"/>
              </a:rPr>
              <a:t></a:t>
            </a:r>
            <a:r>
              <a:rPr lang="en-IN" b="1" dirty="0"/>
              <a:t> ú, Ã‰ </a:t>
            </a:r>
            <a:r>
              <a:rPr lang="en-IN" b="1" dirty="0">
                <a:sym typeface="Wingdings" panose="05000000000000000000" pitchFamily="2" charset="2"/>
              </a:rPr>
              <a:t></a:t>
            </a:r>
            <a:r>
              <a:rPr lang="en-IN" b="1" dirty="0"/>
              <a:t> É, Ã¤ </a:t>
            </a:r>
            <a:r>
              <a:rPr lang="en-IN" b="1" dirty="0">
                <a:sym typeface="Wingdings" panose="05000000000000000000" pitchFamily="2" charset="2"/>
              </a:rPr>
              <a:t></a:t>
            </a:r>
            <a:r>
              <a:rPr lang="en-IN" b="1" dirty="0"/>
              <a:t> ä, Ã” </a:t>
            </a:r>
            <a:r>
              <a:rPr lang="en-IN" b="1" dirty="0">
                <a:sym typeface="Wingdings" panose="05000000000000000000" pitchFamily="2" charset="2"/>
              </a:rPr>
              <a:t></a:t>
            </a:r>
            <a:r>
              <a:rPr lang="en-IN" b="1" dirty="0"/>
              <a:t> Ō, Ã° </a:t>
            </a:r>
            <a:r>
              <a:rPr lang="en-IN" b="1" dirty="0">
                <a:sym typeface="Wingdings" panose="05000000000000000000" pitchFamily="2" charset="2"/>
              </a:rPr>
              <a:t></a:t>
            </a:r>
            <a:r>
              <a:rPr lang="en-IN" b="1" dirty="0"/>
              <a:t> ð, Ã(CHAR 160) </a:t>
            </a:r>
            <a:r>
              <a:rPr lang="en-IN" b="1" dirty="0">
                <a:sym typeface="Wingdings" panose="05000000000000000000" pitchFamily="2" charset="2"/>
              </a:rPr>
              <a:t></a:t>
            </a:r>
            <a:r>
              <a:rPr lang="en-IN" b="1" dirty="0"/>
              <a:t> Á,</a:t>
            </a:r>
          </a:p>
          <a:p>
            <a:pPr algn="just"/>
            <a:r>
              <a:rPr lang="en-IN" b="1" dirty="0"/>
              <a:t>Ã» </a:t>
            </a:r>
            <a:r>
              <a:rPr lang="en-IN" b="1" dirty="0">
                <a:sym typeface="Wingdings" panose="05000000000000000000" pitchFamily="2" charset="2"/>
              </a:rPr>
              <a:t></a:t>
            </a:r>
            <a:r>
              <a:rPr lang="en-IN" b="1" dirty="0"/>
              <a:t> û, Ã  </a:t>
            </a:r>
            <a:r>
              <a:rPr lang="en-IN" b="1" dirty="0">
                <a:sym typeface="Wingdings" panose="05000000000000000000" pitchFamily="2" charset="2"/>
              </a:rPr>
              <a:t></a:t>
            </a:r>
            <a:r>
              <a:rPr lang="en-IN" b="1" dirty="0"/>
              <a:t> à, Ã˜ </a:t>
            </a:r>
            <a:r>
              <a:rPr lang="en-IN" b="1" dirty="0">
                <a:sym typeface="Wingdings" panose="05000000000000000000" pitchFamily="2" charset="2"/>
              </a:rPr>
              <a:t></a:t>
            </a:r>
            <a:r>
              <a:rPr lang="en-IN" b="1" dirty="0"/>
              <a:t> Ø, Ã´ </a:t>
            </a:r>
            <a:r>
              <a:rPr lang="en-IN" b="1" dirty="0">
                <a:sym typeface="Wingdings" panose="05000000000000000000" pitchFamily="2" charset="2"/>
              </a:rPr>
              <a:t></a:t>
            </a:r>
            <a:r>
              <a:rPr lang="en-IN" b="1" dirty="0"/>
              <a:t> ô, Ã“ </a:t>
            </a:r>
            <a:r>
              <a:rPr lang="en-IN" b="1" dirty="0">
                <a:sym typeface="Wingdings" panose="05000000000000000000" pitchFamily="2" charset="2"/>
              </a:rPr>
              <a:t></a:t>
            </a:r>
            <a:r>
              <a:rPr lang="en-IN" b="1" dirty="0"/>
              <a:t> Ó, Ã† </a:t>
            </a:r>
            <a:r>
              <a:rPr lang="en-IN" b="1" dirty="0">
                <a:sym typeface="Wingdings" panose="05000000000000000000" pitchFamily="2" charset="2"/>
              </a:rPr>
              <a:t></a:t>
            </a:r>
            <a:r>
              <a:rPr lang="en-IN" b="1" dirty="0"/>
              <a:t> Æ</a:t>
            </a:r>
          </a:p>
          <a:p>
            <a:pPr algn="just"/>
            <a:r>
              <a:rPr lang="en-IN" dirty="0"/>
              <a:t>6. I also created new columns for the </a:t>
            </a:r>
            <a:r>
              <a:rPr lang="en-IN" b="1" i="1" dirty="0"/>
              <a:t>gross</a:t>
            </a:r>
            <a:r>
              <a:rPr lang="en-IN" dirty="0"/>
              <a:t> and </a:t>
            </a:r>
            <a:r>
              <a:rPr lang="en-IN" b="1" i="1" dirty="0"/>
              <a:t>budget</a:t>
            </a:r>
            <a:r>
              <a:rPr lang="en-IN" dirty="0"/>
              <a:t> data, where I divided the values by 1,000,000 to bring them to a more manageable form and present the data in millions, rounded off to 2 digits.</a:t>
            </a:r>
          </a:p>
          <a:p>
            <a:pPr algn="just"/>
            <a:r>
              <a:rPr lang="en-IN" dirty="0"/>
              <a:t>Now that I have cleaned the data, let’s dive into the insights.</a:t>
            </a:r>
          </a:p>
        </p:txBody>
      </p:sp>
    </p:spTree>
    <p:extLst>
      <p:ext uri="{BB962C8B-B14F-4D97-AF65-F5344CB8AC3E}">
        <p14:creationId xmlns:p14="http://schemas.microsoft.com/office/powerpoint/2010/main" val="56093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890C-7F7D-5A66-29C3-510A39B563D0}"/>
              </a:ext>
            </a:extLst>
          </p:cNvPr>
          <p:cNvSpPr>
            <a:spLocks noGrp="1"/>
          </p:cNvSpPr>
          <p:nvPr>
            <p:ph type="title"/>
          </p:nvPr>
        </p:nvSpPr>
        <p:spPr/>
        <p:txBody>
          <a:bodyPr/>
          <a:lstStyle/>
          <a:p>
            <a:r>
              <a:rPr lang="en-US" dirty="0"/>
              <a:t>1. Movies with the highest profit</a:t>
            </a:r>
            <a:endParaRPr lang="en-IN" dirty="0"/>
          </a:p>
        </p:txBody>
      </p:sp>
      <p:sp>
        <p:nvSpPr>
          <p:cNvPr id="3" name="Content Placeholder 2">
            <a:extLst>
              <a:ext uri="{FF2B5EF4-FFF2-40B4-BE49-F238E27FC236}">
                <a16:creationId xmlns:a16="http://schemas.microsoft.com/office/drawing/2014/main" id="{BD70458C-09C4-5447-C5F3-2A06E218F5B4}"/>
              </a:ext>
            </a:extLst>
          </p:cNvPr>
          <p:cNvSpPr>
            <a:spLocks noGrp="1"/>
          </p:cNvSpPr>
          <p:nvPr>
            <p:ph idx="1"/>
          </p:nvPr>
        </p:nvSpPr>
        <p:spPr/>
        <p:txBody>
          <a:bodyPr/>
          <a:lstStyle/>
          <a:p>
            <a:pPr algn="just"/>
            <a:r>
              <a:rPr lang="en-US" dirty="0"/>
              <a:t>To find the movies that earned the highest profits, I subtracted the gross values from the movie budget values. For ease of understanding and representation, I had already modified the values to show data in millions rather than absolute values.</a:t>
            </a:r>
          </a:p>
          <a:p>
            <a:pPr algn="just"/>
            <a:r>
              <a:rPr lang="en-US" dirty="0"/>
              <a:t>The formula for obtaining the profit values is:</a:t>
            </a:r>
            <a:endParaRPr lang="en-IN" dirty="0"/>
          </a:p>
          <a:p>
            <a:pPr algn="ctr"/>
            <a:r>
              <a:rPr lang="en-IN" dirty="0"/>
              <a:t>=ROUND((O2</a:t>
            </a:r>
            <a:r>
              <a:rPr lang="en-US" dirty="0"/>
              <a:t>—</a:t>
            </a:r>
            <a:r>
              <a:rPr lang="en-IN" dirty="0"/>
              <a:t>P2),2)</a:t>
            </a:r>
          </a:p>
          <a:p>
            <a:pPr algn="just"/>
            <a:r>
              <a:rPr lang="en-IN" dirty="0"/>
              <a:t>By using the ROUND function over and above the simple subtraction, I rounded off the final values to 2 decimal places, which helps in clarity. The output is shown in the next few slides.</a:t>
            </a:r>
            <a:endParaRPr lang="en-US" dirty="0"/>
          </a:p>
        </p:txBody>
      </p:sp>
    </p:spTree>
    <p:extLst>
      <p:ext uri="{BB962C8B-B14F-4D97-AF65-F5344CB8AC3E}">
        <p14:creationId xmlns:p14="http://schemas.microsoft.com/office/powerpoint/2010/main" val="7481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1932-0C3D-8D7F-F280-15A9A519F1BC}"/>
              </a:ext>
            </a:extLst>
          </p:cNvPr>
          <p:cNvSpPr>
            <a:spLocks noGrp="1"/>
          </p:cNvSpPr>
          <p:nvPr>
            <p:ph type="title"/>
          </p:nvPr>
        </p:nvSpPr>
        <p:spPr/>
        <p:txBody>
          <a:bodyPr/>
          <a:lstStyle/>
          <a:p>
            <a:r>
              <a:rPr lang="en-US" dirty="0"/>
              <a:t>1. Movies with the highest profit (Cont.)</a:t>
            </a:r>
            <a:endParaRPr lang="en-IN" dirty="0"/>
          </a:p>
        </p:txBody>
      </p:sp>
      <p:sp>
        <p:nvSpPr>
          <p:cNvPr id="4" name="Text Placeholder 3">
            <a:extLst>
              <a:ext uri="{FF2B5EF4-FFF2-40B4-BE49-F238E27FC236}">
                <a16:creationId xmlns:a16="http://schemas.microsoft.com/office/drawing/2014/main" id="{0155B9B2-FBF5-F303-E860-33C5392DC508}"/>
              </a:ext>
            </a:extLst>
          </p:cNvPr>
          <p:cNvSpPr>
            <a:spLocks noGrp="1"/>
          </p:cNvSpPr>
          <p:nvPr>
            <p:ph type="body" sz="half" idx="2"/>
          </p:nvPr>
        </p:nvSpPr>
        <p:spPr/>
        <p:txBody>
          <a:bodyPr>
            <a:normAutofit lnSpcReduction="10000"/>
          </a:bodyPr>
          <a:lstStyle/>
          <a:p>
            <a:pPr algn="just"/>
            <a:endParaRPr lang="en-US" dirty="0"/>
          </a:p>
          <a:p>
            <a:pPr algn="just"/>
            <a:r>
              <a:rPr lang="en-US" dirty="0"/>
              <a:t>The table on the right shows the top 20 movies that have earned the highest profits, and their profits in billions of dollars.</a:t>
            </a:r>
          </a:p>
          <a:p>
            <a:pPr algn="just"/>
            <a:r>
              <a:rPr lang="en-US" dirty="0"/>
              <a:t>The entire list of profit-making movies can be found in the final dataset, provided at the end of this slide set.</a:t>
            </a:r>
            <a:endParaRPr lang="en-IN" dirty="0"/>
          </a:p>
        </p:txBody>
      </p:sp>
      <p:pic>
        <p:nvPicPr>
          <p:cNvPr id="10" name="Content Placeholder 9">
            <a:extLst>
              <a:ext uri="{FF2B5EF4-FFF2-40B4-BE49-F238E27FC236}">
                <a16:creationId xmlns:a16="http://schemas.microsoft.com/office/drawing/2014/main" id="{24F36E08-26F4-E52B-14A8-1D549CC78E87}"/>
              </a:ext>
            </a:extLst>
          </p:cNvPr>
          <p:cNvPicPr>
            <a:picLocks noGrp="1" noChangeAspect="1"/>
          </p:cNvPicPr>
          <p:nvPr>
            <p:ph idx="1"/>
          </p:nvPr>
        </p:nvPicPr>
        <p:blipFill>
          <a:blip r:embed="rId2"/>
          <a:stretch>
            <a:fillRect/>
          </a:stretch>
        </p:blipFill>
        <p:spPr>
          <a:xfrm>
            <a:off x="4952483" y="1151877"/>
            <a:ext cx="6937016" cy="4554245"/>
          </a:xfrm>
        </p:spPr>
      </p:pic>
    </p:spTree>
    <p:extLst>
      <p:ext uri="{BB962C8B-B14F-4D97-AF65-F5344CB8AC3E}">
        <p14:creationId xmlns:p14="http://schemas.microsoft.com/office/powerpoint/2010/main" val="21879332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Artistic neon</Template>
  <TotalTime>1099</TotalTime>
  <Words>2491</Words>
  <Application>Microsoft Office PowerPoint</Application>
  <PresentationFormat>Widescreen</PresentationFormat>
  <Paragraphs>127</Paragraphs>
  <Slides>31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6" baseType="lpstr">
      <vt:lpstr>Bookman Old Style</vt:lpstr>
      <vt:lpstr>Calibri</vt:lpstr>
      <vt:lpstr>Franklin Gothic Book</vt:lpstr>
      <vt:lpstr>1_RetrospectVTI</vt:lpstr>
      <vt:lpstr>Microsoft Excel Worksheet</vt:lpstr>
      <vt:lpstr>IMDb Movie Analysis  trainity Project#5</vt:lpstr>
      <vt:lpstr>Project Description</vt:lpstr>
      <vt:lpstr>Approach</vt:lpstr>
      <vt:lpstr>Tech-stack used</vt:lpstr>
      <vt:lpstr>Insights</vt:lpstr>
      <vt:lpstr>Cleaning the data</vt:lpstr>
      <vt:lpstr>Cleaning the data (Cont.)</vt:lpstr>
      <vt:lpstr>1. Movies with the highest profit</vt:lpstr>
      <vt:lpstr>1. Movies with the highest profit (Cont.)</vt:lpstr>
      <vt:lpstr>1. Movies with the highest profit (Cont.)</vt:lpstr>
      <vt:lpstr>1. Movies with the highest profit (Cont.)</vt:lpstr>
      <vt:lpstr>1. Movies with the highest profit (Cont.)</vt:lpstr>
      <vt:lpstr>2. IMDb Top 250</vt:lpstr>
      <vt:lpstr>2. IMDb Top 250 (Cont.)</vt:lpstr>
      <vt:lpstr>3. Best directors</vt:lpstr>
      <vt:lpstr>3. Best directors (Cont.)</vt:lpstr>
      <vt:lpstr>4. Most popular genres</vt:lpstr>
      <vt:lpstr>4. Most popular genres (Cont.)</vt:lpstr>
      <vt:lpstr>5. Critic-favourite and audience-favourite actors</vt:lpstr>
      <vt:lpstr>5. Critic-favourite actors</vt:lpstr>
      <vt:lpstr>5. Critic-favourite actors (Cont.)</vt:lpstr>
      <vt:lpstr>5. Audience-favourite actors</vt:lpstr>
      <vt:lpstr>5. Audience-favourite actors (Cont.)</vt:lpstr>
      <vt:lpstr>Insights on voting behaviour</vt:lpstr>
      <vt:lpstr>Insights on voting behaviour (Cont.)</vt:lpstr>
      <vt:lpstr>Insights on voting behaviour (Cont.)</vt:lpstr>
      <vt:lpstr>Insights on voting behaviour (Cont.)</vt:lpstr>
      <vt:lpstr>Insights on voting behaviour (Cont.)</vt:lpstr>
      <vt:lpstr>Insights on voting behaviour (Cont.)</vt:lpstr>
      <vt:lpstr>Result</vt:lpstr>
      <vt:lpstr>Result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  trainity Project#5</dc:title>
  <dc:creator>Anurag Changmai</dc:creator>
  <cp:lastModifiedBy>Anurag Changmai</cp:lastModifiedBy>
  <cp:revision>16</cp:revision>
  <dcterms:created xsi:type="dcterms:W3CDTF">2023-07-14T09:59:51Z</dcterms:created>
  <dcterms:modified xsi:type="dcterms:W3CDTF">2023-07-15T04:18:55Z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