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sldIdLst>
    <p:sldId id="284" r:id="rId5"/>
    <p:sldId id="285" r:id="rId6"/>
    <p:sldId id="286" r:id="rId7"/>
    <p:sldId id="287" r:id="rId8"/>
    <p:sldId id="288"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4899" autoAdjust="0"/>
  </p:normalViewPr>
  <p:slideViewPr>
    <p:cSldViewPr snapToGrid="0" snapToObjects="1" showGuides="1">
      <p:cViewPr>
        <p:scale>
          <a:sx n="80" d="100"/>
          <a:sy n="80" d="100"/>
        </p:scale>
        <p:origin x="821" y="197"/>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9/9/2023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hyperlink" Target="https://docs.google.com/spreadsheets/d/1TN06iq_J--98-J5U65z1ZbrK4G97swKw/edit?usp=sharing&amp;ouid=106108386338254268126&amp;rtpof=true&amp;sd=true"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463040" y="1260629"/>
            <a:ext cx="4873752" cy="2236818"/>
          </a:xfrm>
        </p:spPr>
        <p:txBody>
          <a:bodyPr/>
          <a:lstStyle/>
          <a:p>
            <a:r>
              <a:rPr lang="en-US" sz="4000" dirty="0"/>
              <a:t>ABC Call Volume Trend Analysis</a:t>
            </a:r>
            <a:br>
              <a:rPr lang="en-US" sz="4400" dirty="0"/>
            </a:br>
            <a:br>
              <a:rPr lang="en-US" sz="1800" dirty="0"/>
            </a:br>
            <a:r>
              <a:rPr lang="en-US" sz="2800" dirty="0" err="1">
                <a:solidFill>
                  <a:srgbClr val="00B050"/>
                </a:solidFill>
              </a:rPr>
              <a:t>trainity</a:t>
            </a:r>
            <a:br>
              <a:rPr lang="en-US" sz="2800" dirty="0"/>
            </a:br>
            <a:r>
              <a:rPr lang="en-US" sz="2800" dirty="0"/>
              <a:t>Project#8</a:t>
            </a:r>
            <a:endParaRPr lang="en-US" sz="4400" dirty="0"/>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463040" y="4174013"/>
            <a:ext cx="4873752" cy="1117077"/>
          </a:xfrm>
        </p:spPr>
        <p:txBody>
          <a:bodyPr/>
          <a:lstStyle/>
          <a:p>
            <a:r>
              <a:rPr lang="en-US" i="1" dirty="0"/>
              <a:t>By:</a:t>
            </a:r>
          </a:p>
          <a:p>
            <a:r>
              <a:rPr lang="en-US" dirty="0"/>
              <a:t>ANURAG CHANGMAI</a:t>
            </a:r>
          </a:p>
          <a:p>
            <a:r>
              <a:rPr lang="en-US" dirty="0"/>
              <a:t>Data Analytics Trainee</a:t>
            </a:r>
          </a:p>
        </p:txBody>
      </p:sp>
      <p:pic>
        <p:nvPicPr>
          <p:cNvPr id="37" name="Picture Placeholder 36">
            <a:extLst>
              <a:ext uri="{FF2B5EF4-FFF2-40B4-BE49-F238E27FC236}">
                <a16:creationId xmlns:a16="http://schemas.microsoft.com/office/drawing/2014/main" id="{A19A6DDD-C216-2AAD-4F19-4A7B5929202A}"/>
              </a:ext>
            </a:extLst>
          </p:cNvPr>
          <p:cNvPicPr>
            <a:picLocks noGrp="1" noChangeAspect="1"/>
          </p:cNvPicPr>
          <p:nvPr>
            <p:ph type="pic" sz="quarter" idx="10"/>
          </p:nvPr>
        </p:nvPicPr>
        <p:blipFill>
          <a:blip r:embed="rId2"/>
          <a:srcRect l="20824" r="20824"/>
          <a:stretch/>
        </p:blipFill>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841FE-2F15-1C1A-F69B-BE5EBF5D1BE1}"/>
              </a:ext>
            </a:extLst>
          </p:cNvPr>
          <p:cNvSpPr>
            <a:spLocks noGrp="1"/>
          </p:cNvSpPr>
          <p:nvPr>
            <p:ph type="title"/>
          </p:nvPr>
        </p:nvSpPr>
        <p:spPr/>
        <p:txBody>
          <a:bodyPr/>
          <a:lstStyle/>
          <a:p>
            <a:r>
              <a:rPr lang="en-US" sz="4800" dirty="0"/>
              <a:t>3. Day shift manpower planning</a:t>
            </a:r>
            <a:endParaRPr lang="en-IN" sz="4800" dirty="0"/>
          </a:p>
        </p:txBody>
      </p:sp>
      <p:sp>
        <p:nvSpPr>
          <p:cNvPr id="3" name="Content Placeholder 2">
            <a:extLst>
              <a:ext uri="{FF2B5EF4-FFF2-40B4-BE49-F238E27FC236}">
                <a16:creationId xmlns:a16="http://schemas.microsoft.com/office/drawing/2014/main" id="{67AB72AB-6354-8555-3195-5BF38AED8189}"/>
              </a:ext>
            </a:extLst>
          </p:cNvPr>
          <p:cNvSpPr>
            <a:spLocks noGrp="1"/>
          </p:cNvSpPr>
          <p:nvPr>
            <p:ph idx="1"/>
          </p:nvPr>
        </p:nvSpPr>
        <p:spPr>
          <a:xfrm>
            <a:off x="484632" y="1810512"/>
            <a:ext cx="5611368" cy="4160520"/>
          </a:xfrm>
        </p:spPr>
        <p:txBody>
          <a:bodyPr/>
          <a:lstStyle/>
          <a:p>
            <a:pPr marL="0" indent="0" algn="just">
              <a:buNone/>
            </a:pPr>
            <a:r>
              <a:rPr lang="en-US" sz="2400" dirty="0"/>
              <a:t>The table on the right shows call data from January 01 to January 23 of the year in consideration.</a:t>
            </a:r>
          </a:p>
          <a:p>
            <a:pPr marL="0" indent="0" algn="just">
              <a:buNone/>
            </a:pPr>
            <a:r>
              <a:rPr lang="en-US" sz="2400" dirty="0"/>
              <a:t>It is seen that the rate of abandoning, answering, and transferring calls is 29.16%, 69.88%, and 0.96% respectively.</a:t>
            </a:r>
          </a:p>
          <a:p>
            <a:pPr marL="0" indent="0" algn="just">
              <a:buNone/>
            </a:pPr>
            <a:r>
              <a:rPr lang="en-US" sz="2400" dirty="0"/>
              <a:t>For ease of calculations, the </a:t>
            </a:r>
            <a:r>
              <a:rPr lang="en-US" sz="2400" b="1" dirty="0"/>
              <a:t>abandoning and answering rates</a:t>
            </a:r>
            <a:r>
              <a:rPr lang="en-US" sz="2400" dirty="0"/>
              <a:t> are considered as </a:t>
            </a:r>
            <a:r>
              <a:rPr lang="en-US" sz="2400" b="1" dirty="0"/>
              <a:t>30% and 70% respectively</a:t>
            </a:r>
            <a:r>
              <a:rPr lang="en-US" sz="2400" dirty="0"/>
              <a:t>. Transfer rates are ignored as they are minuscule.</a:t>
            </a:r>
          </a:p>
          <a:p>
            <a:pPr marL="0" indent="0" algn="just">
              <a:buNone/>
            </a:pPr>
            <a:r>
              <a:rPr lang="en-US" sz="2400" dirty="0"/>
              <a:t>It is also seen that the </a:t>
            </a:r>
            <a:r>
              <a:rPr lang="en-US" sz="2400" b="1" dirty="0"/>
              <a:t>average number of calls per day is 5130</a:t>
            </a:r>
            <a:r>
              <a:rPr lang="en-US" sz="2400" dirty="0"/>
              <a:t>.</a:t>
            </a:r>
          </a:p>
        </p:txBody>
      </p:sp>
      <p:sp>
        <p:nvSpPr>
          <p:cNvPr id="4" name="Slide Number Placeholder 3">
            <a:extLst>
              <a:ext uri="{FF2B5EF4-FFF2-40B4-BE49-F238E27FC236}">
                <a16:creationId xmlns:a16="http://schemas.microsoft.com/office/drawing/2014/main" id="{E5457081-1FC7-D3BB-1731-1ADBF9782F5B}"/>
              </a:ext>
            </a:extLst>
          </p:cNvPr>
          <p:cNvSpPr>
            <a:spLocks noGrp="1"/>
          </p:cNvSpPr>
          <p:nvPr>
            <p:ph type="sldNum" sz="quarter" idx="12"/>
          </p:nvPr>
        </p:nvSpPr>
        <p:spPr/>
        <p:txBody>
          <a:bodyPr/>
          <a:lstStyle/>
          <a:p>
            <a:fld id="{8D0AFDD5-844D-364D-8AEC-50CF4D36D55D}" type="slidenum">
              <a:rPr lang="en-US" noProof="0" smtClean="0"/>
              <a:t>10</a:t>
            </a:fld>
            <a:endParaRPr lang="en-US" noProof="0"/>
          </a:p>
        </p:txBody>
      </p:sp>
      <p:sp>
        <p:nvSpPr>
          <p:cNvPr id="5" name="Footer Placeholder 4">
            <a:extLst>
              <a:ext uri="{FF2B5EF4-FFF2-40B4-BE49-F238E27FC236}">
                <a16:creationId xmlns:a16="http://schemas.microsoft.com/office/drawing/2014/main" id="{20499F9C-C9B3-455E-D56E-DE242B7678F0}"/>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6B58AB45-6584-D6B1-657D-8FD210716E18}"/>
              </a:ext>
            </a:extLst>
          </p:cNvPr>
          <p:cNvSpPr>
            <a:spLocks noGrp="1"/>
          </p:cNvSpPr>
          <p:nvPr>
            <p:ph type="dt" sz="half" idx="10"/>
          </p:nvPr>
        </p:nvSpPr>
        <p:spPr/>
        <p:txBody>
          <a:bodyPr/>
          <a:lstStyle/>
          <a:p>
            <a:r>
              <a:rPr lang="en-US" noProof="0"/>
              <a:t>20XX</a:t>
            </a:r>
          </a:p>
        </p:txBody>
      </p:sp>
      <p:pic>
        <p:nvPicPr>
          <p:cNvPr id="8" name="Picture 7">
            <a:extLst>
              <a:ext uri="{FF2B5EF4-FFF2-40B4-BE49-F238E27FC236}">
                <a16:creationId xmlns:a16="http://schemas.microsoft.com/office/drawing/2014/main" id="{6151BF15-A417-0220-A0AC-F3E4E53498A5}"/>
              </a:ext>
            </a:extLst>
          </p:cNvPr>
          <p:cNvPicPr>
            <a:picLocks noChangeAspect="1"/>
          </p:cNvPicPr>
          <p:nvPr/>
        </p:nvPicPr>
        <p:blipFill>
          <a:blip r:embed="rId2"/>
          <a:stretch>
            <a:fillRect/>
          </a:stretch>
        </p:blipFill>
        <p:spPr>
          <a:xfrm>
            <a:off x="6301368" y="1343759"/>
            <a:ext cx="4967857" cy="5094025"/>
          </a:xfrm>
          <a:prstGeom prst="rect">
            <a:avLst/>
          </a:prstGeom>
        </p:spPr>
      </p:pic>
    </p:spTree>
    <p:extLst>
      <p:ext uri="{BB962C8B-B14F-4D97-AF65-F5344CB8AC3E}">
        <p14:creationId xmlns:p14="http://schemas.microsoft.com/office/powerpoint/2010/main" val="1147766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0A66-3B0D-0E0C-95F4-2ECAE6761D6F}"/>
              </a:ext>
            </a:extLst>
          </p:cNvPr>
          <p:cNvSpPr>
            <a:spLocks noGrp="1"/>
          </p:cNvSpPr>
          <p:nvPr>
            <p:ph type="title"/>
          </p:nvPr>
        </p:nvSpPr>
        <p:spPr/>
        <p:txBody>
          <a:bodyPr/>
          <a:lstStyle/>
          <a:p>
            <a:r>
              <a:rPr lang="en-US" sz="4000" dirty="0"/>
              <a:t>3. Day shift manpower planning (Cont.)</a:t>
            </a:r>
            <a:endParaRPr lang="en-IN" sz="4000" dirty="0"/>
          </a:p>
        </p:txBody>
      </p:sp>
      <p:sp>
        <p:nvSpPr>
          <p:cNvPr id="3" name="Content Placeholder 2">
            <a:extLst>
              <a:ext uri="{FF2B5EF4-FFF2-40B4-BE49-F238E27FC236}">
                <a16:creationId xmlns:a16="http://schemas.microsoft.com/office/drawing/2014/main" id="{98EF4CBD-09CD-61AF-CC53-817E2BB70B6E}"/>
              </a:ext>
            </a:extLst>
          </p:cNvPr>
          <p:cNvSpPr>
            <a:spLocks noGrp="1"/>
          </p:cNvSpPr>
          <p:nvPr>
            <p:ph idx="1"/>
          </p:nvPr>
        </p:nvSpPr>
        <p:spPr/>
        <p:txBody>
          <a:bodyPr/>
          <a:lstStyle/>
          <a:p>
            <a:pPr marL="0" indent="0" algn="just">
              <a:buNone/>
            </a:pPr>
            <a:r>
              <a:rPr lang="en-US" dirty="0"/>
              <a:t>The requirements state that the current abandoning rate of 30% has to be reduced by 20% to a final abandoning rate of 10%. This means that the answering rate has to be introduced by 20% from the current 70% to a final 90%.</a:t>
            </a:r>
          </a:p>
          <a:p>
            <a:pPr marL="0" indent="0" algn="just">
              <a:buNone/>
            </a:pPr>
            <a:r>
              <a:rPr lang="en-US" dirty="0"/>
              <a:t>Previous analysis shows that the average duration for all answered calls stands at 198.6 seconds.</a:t>
            </a:r>
          </a:p>
          <a:p>
            <a:pPr marL="0" indent="0" algn="just">
              <a:buNone/>
            </a:pPr>
            <a:r>
              <a:rPr lang="en-US" dirty="0"/>
              <a:t>Now, 	average calls per day = 5130</a:t>
            </a:r>
          </a:p>
          <a:p>
            <a:pPr marL="0" indent="0" algn="just">
              <a:buNone/>
            </a:pPr>
            <a:r>
              <a:rPr lang="en-US" dirty="0"/>
              <a:t>	seconds per hour = 3600</a:t>
            </a:r>
          </a:p>
        </p:txBody>
      </p:sp>
      <p:sp>
        <p:nvSpPr>
          <p:cNvPr id="4" name="Slide Number Placeholder 3">
            <a:extLst>
              <a:ext uri="{FF2B5EF4-FFF2-40B4-BE49-F238E27FC236}">
                <a16:creationId xmlns:a16="http://schemas.microsoft.com/office/drawing/2014/main" id="{CD207EB5-DC1D-A67F-6423-26E70AC2C9EC}"/>
              </a:ext>
            </a:extLst>
          </p:cNvPr>
          <p:cNvSpPr>
            <a:spLocks noGrp="1"/>
          </p:cNvSpPr>
          <p:nvPr>
            <p:ph type="sldNum" sz="quarter" idx="12"/>
          </p:nvPr>
        </p:nvSpPr>
        <p:spPr/>
        <p:txBody>
          <a:bodyPr/>
          <a:lstStyle/>
          <a:p>
            <a:fld id="{8D0AFDD5-844D-364D-8AEC-50CF4D36D55D}" type="slidenum">
              <a:rPr lang="en-US" noProof="0" smtClean="0"/>
              <a:t>11</a:t>
            </a:fld>
            <a:endParaRPr lang="en-US" noProof="0"/>
          </a:p>
        </p:txBody>
      </p:sp>
      <p:sp>
        <p:nvSpPr>
          <p:cNvPr id="5" name="Footer Placeholder 4">
            <a:extLst>
              <a:ext uri="{FF2B5EF4-FFF2-40B4-BE49-F238E27FC236}">
                <a16:creationId xmlns:a16="http://schemas.microsoft.com/office/drawing/2014/main" id="{DC21C50E-6FA8-97D2-51C4-BED9351A5544}"/>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B1A7C58C-C898-5B30-E128-20F917C1E926}"/>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672657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0A66-3B0D-0E0C-95F4-2ECAE6761D6F}"/>
              </a:ext>
            </a:extLst>
          </p:cNvPr>
          <p:cNvSpPr>
            <a:spLocks noGrp="1"/>
          </p:cNvSpPr>
          <p:nvPr>
            <p:ph type="title"/>
          </p:nvPr>
        </p:nvSpPr>
        <p:spPr/>
        <p:txBody>
          <a:bodyPr/>
          <a:lstStyle/>
          <a:p>
            <a:r>
              <a:rPr lang="en-US" sz="4000" dirty="0"/>
              <a:t>3. Day shift manpower planning (Cont.)</a:t>
            </a:r>
            <a:endParaRPr lang="en-IN" sz="40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8EF4CBD-09CD-61AF-CC53-817E2BB70B6E}"/>
                  </a:ext>
                </a:extLst>
              </p:cNvPr>
              <p:cNvSpPr>
                <a:spLocks noGrp="1"/>
              </p:cNvSpPr>
              <p:nvPr>
                <p:ph idx="1"/>
              </p:nvPr>
            </p:nvSpPr>
            <p:spPr/>
            <p:txBody>
              <a:bodyPr/>
              <a:lstStyle/>
              <a:p>
                <a:pPr marL="0" indent="0" algn="just">
                  <a:buNone/>
                </a:pPr>
                <a:r>
                  <a:rPr lang="en-US" dirty="0"/>
                  <a:t>Therefore, time required to answer 90% (0.9) of the incoming calls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5130∗198.6∗0.9</m:t>
                        </m:r>
                      </m:num>
                      <m:den>
                        <m:r>
                          <a:rPr lang="en-US" b="0" i="1" smtClean="0">
                            <a:latin typeface="Cambria Math" panose="02040503050406030204" pitchFamily="18" charset="0"/>
                          </a:rPr>
                          <m:t>3600</m:t>
                        </m:r>
                      </m:den>
                    </m:f>
                  </m:oMath>
                </a14:m>
                <a:r>
                  <a:rPr lang="en-US" dirty="0"/>
                  <a:t> = </a:t>
                </a:r>
                <a:r>
                  <a:rPr lang="en-US" b="1" dirty="0"/>
                  <a:t>255 seconds</a:t>
                </a:r>
              </a:p>
              <a:p>
                <a:pPr marL="0" indent="0" algn="just">
                  <a:buNone/>
                </a:pPr>
                <a:r>
                  <a:rPr lang="en-US" b="0" dirty="0"/>
                  <a:t>Now, each agent works for 9 hours in a day of which 1.5 hours are used for lunch and </a:t>
                </a:r>
                <a:r>
                  <a:rPr lang="en-US" dirty="0"/>
                  <a:t>snacks. Therefore, each agent actually works for 7.5 hours in a day.</a:t>
                </a:r>
              </a:p>
              <a:p>
                <a:pPr marL="0" indent="0" algn="just">
                  <a:buNone/>
                </a:pPr>
                <a:r>
                  <a:rPr lang="en-US" b="0" dirty="0"/>
                  <a:t>Again, an agent spends 60% of their working time </a:t>
                </a:r>
                <a:r>
                  <a:rPr lang="en-US" dirty="0"/>
                  <a:t>on calls i.e. an agent spends 60% of 7.5 hours = 4.5 hours on calls per day.</a:t>
                </a:r>
                <a:endParaRPr lang="en-US" b="0" dirty="0"/>
              </a:p>
              <a:p>
                <a:pPr marL="0" indent="0" algn="just">
                  <a:buNone/>
                </a:pPr>
                <a:r>
                  <a:rPr lang="en-US" b="0" dirty="0"/>
                  <a:t>So, total number of agents required to be working now for 90% answering rate</a:t>
                </a:r>
              </a:p>
              <a:p>
                <a:pPr marL="0" indent="0" algn="ctr">
                  <a:buNone/>
                </a:pPr>
                <a:r>
                  <a:rPr lang="en-US" dirty="0"/>
                  <a:t>= 255/4.5 ≈ </a:t>
                </a:r>
                <a:r>
                  <a:rPr lang="en-US" b="1" dirty="0"/>
                  <a:t>57 agents</a:t>
                </a:r>
                <a:r>
                  <a:rPr lang="en-US" dirty="0"/>
                  <a:t>.</a:t>
                </a:r>
                <a:endParaRPr lang="en-US" b="0" dirty="0"/>
              </a:p>
            </p:txBody>
          </p:sp>
        </mc:Choice>
        <mc:Fallback>
          <p:sp>
            <p:nvSpPr>
              <p:cNvPr id="3" name="Content Placeholder 2">
                <a:extLst>
                  <a:ext uri="{FF2B5EF4-FFF2-40B4-BE49-F238E27FC236}">
                    <a16:creationId xmlns:a16="http://schemas.microsoft.com/office/drawing/2014/main" id="{98EF4CBD-09CD-61AF-CC53-817E2BB70B6E}"/>
                  </a:ext>
                </a:extLst>
              </p:cNvPr>
              <p:cNvSpPr>
                <a:spLocks noGrp="1" noRot="1" noChangeAspect="1" noMove="1" noResize="1" noEditPoints="1" noAdjustHandles="1" noChangeArrowheads="1" noChangeShapeType="1" noTextEdit="1"/>
              </p:cNvSpPr>
              <p:nvPr>
                <p:ph idx="1"/>
              </p:nvPr>
            </p:nvSpPr>
            <p:spPr>
              <a:blipFill>
                <a:blip r:embed="rId2"/>
                <a:stretch>
                  <a:fillRect l="-1164" t="-293" r="-1109"/>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CD207EB5-DC1D-A67F-6423-26E70AC2C9EC}"/>
              </a:ext>
            </a:extLst>
          </p:cNvPr>
          <p:cNvSpPr>
            <a:spLocks noGrp="1"/>
          </p:cNvSpPr>
          <p:nvPr>
            <p:ph type="sldNum" sz="quarter" idx="12"/>
          </p:nvPr>
        </p:nvSpPr>
        <p:spPr/>
        <p:txBody>
          <a:bodyPr/>
          <a:lstStyle/>
          <a:p>
            <a:fld id="{8D0AFDD5-844D-364D-8AEC-50CF4D36D55D}" type="slidenum">
              <a:rPr lang="en-US" noProof="0" smtClean="0"/>
              <a:t>12</a:t>
            </a:fld>
            <a:endParaRPr lang="en-US" noProof="0"/>
          </a:p>
        </p:txBody>
      </p:sp>
      <p:sp>
        <p:nvSpPr>
          <p:cNvPr id="5" name="Footer Placeholder 4">
            <a:extLst>
              <a:ext uri="{FF2B5EF4-FFF2-40B4-BE49-F238E27FC236}">
                <a16:creationId xmlns:a16="http://schemas.microsoft.com/office/drawing/2014/main" id="{DC21C50E-6FA8-97D2-51C4-BED9351A5544}"/>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B1A7C58C-C898-5B30-E128-20F917C1E926}"/>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059895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0A66-3B0D-0E0C-95F4-2ECAE6761D6F}"/>
              </a:ext>
            </a:extLst>
          </p:cNvPr>
          <p:cNvSpPr>
            <a:spLocks noGrp="1"/>
          </p:cNvSpPr>
          <p:nvPr>
            <p:ph type="title"/>
          </p:nvPr>
        </p:nvSpPr>
        <p:spPr/>
        <p:txBody>
          <a:bodyPr/>
          <a:lstStyle/>
          <a:p>
            <a:r>
              <a:rPr lang="en-US" sz="4000" dirty="0"/>
              <a:t>3. Day shift manpower planning (Cont.)</a:t>
            </a:r>
            <a:endParaRPr lang="en-IN" sz="4000" dirty="0"/>
          </a:p>
        </p:txBody>
      </p:sp>
      <p:sp>
        <p:nvSpPr>
          <p:cNvPr id="3" name="Content Placeholder 2">
            <a:extLst>
              <a:ext uri="{FF2B5EF4-FFF2-40B4-BE49-F238E27FC236}">
                <a16:creationId xmlns:a16="http://schemas.microsoft.com/office/drawing/2014/main" id="{98EF4CBD-09CD-61AF-CC53-817E2BB70B6E}"/>
              </a:ext>
            </a:extLst>
          </p:cNvPr>
          <p:cNvSpPr>
            <a:spLocks noGrp="1"/>
          </p:cNvSpPr>
          <p:nvPr>
            <p:ph idx="1"/>
          </p:nvPr>
        </p:nvSpPr>
        <p:spPr/>
        <p:txBody>
          <a:bodyPr/>
          <a:lstStyle/>
          <a:p>
            <a:pPr marL="0" indent="0" algn="just">
              <a:buNone/>
            </a:pPr>
            <a:r>
              <a:rPr lang="en-US" dirty="0"/>
              <a:t>The distribution of these 57 agents across the time buckets is shown below. The same information is represented in a graphical format using a column graph in the next slide.</a:t>
            </a:r>
            <a:endParaRPr lang="en-US" b="0" dirty="0"/>
          </a:p>
        </p:txBody>
      </p:sp>
      <p:sp>
        <p:nvSpPr>
          <p:cNvPr id="4" name="Slide Number Placeholder 3">
            <a:extLst>
              <a:ext uri="{FF2B5EF4-FFF2-40B4-BE49-F238E27FC236}">
                <a16:creationId xmlns:a16="http://schemas.microsoft.com/office/drawing/2014/main" id="{CD207EB5-DC1D-A67F-6423-26E70AC2C9EC}"/>
              </a:ext>
            </a:extLst>
          </p:cNvPr>
          <p:cNvSpPr>
            <a:spLocks noGrp="1"/>
          </p:cNvSpPr>
          <p:nvPr>
            <p:ph type="sldNum" sz="quarter" idx="12"/>
          </p:nvPr>
        </p:nvSpPr>
        <p:spPr/>
        <p:txBody>
          <a:bodyPr/>
          <a:lstStyle/>
          <a:p>
            <a:fld id="{8D0AFDD5-844D-364D-8AEC-50CF4D36D55D}" type="slidenum">
              <a:rPr lang="en-US" noProof="0" smtClean="0"/>
              <a:t>13</a:t>
            </a:fld>
            <a:endParaRPr lang="en-US" noProof="0"/>
          </a:p>
        </p:txBody>
      </p:sp>
      <p:sp>
        <p:nvSpPr>
          <p:cNvPr id="5" name="Footer Placeholder 4">
            <a:extLst>
              <a:ext uri="{FF2B5EF4-FFF2-40B4-BE49-F238E27FC236}">
                <a16:creationId xmlns:a16="http://schemas.microsoft.com/office/drawing/2014/main" id="{DC21C50E-6FA8-97D2-51C4-BED9351A5544}"/>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B1A7C58C-C898-5B30-E128-20F917C1E926}"/>
              </a:ext>
            </a:extLst>
          </p:cNvPr>
          <p:cNvSpPr>
            <a:spLocks noGrp="1"/>
          </p:cNvSpPr>
          <p:nvPr>
            <p:ph type="dt" sz="half" idx="10"/>
          </p:nvPr>
        </p:nvSpPr>
        <p:spPr/>
        <p:txBody>
          <a:bodyPr/>
          <a:lstStyle/>
          <a:p>
            <a:r>
              <a:rPr lang="en-US" noProof="0"/>
              <a:t>20XX</a:t>
            </a:r>
          </a:p>
        </p:txBody>
      </p:sp>
      <p:pic>
        <p:nvPicPr>
          <p:cNvPr id="8" name="Picture 7">
            <a:extLst>
              <a:ext uri="{FF2B5EF4-FFF2-40B4-BE49-F238E27FC236}">
                <a16:creationId xmlns:a16="http://schemas.microsoft.com/office/drawing/2014/main" id="{39E34DCE-27BD-0760-967B-6E5C0B9B2772}"/>
              </a:ext>
            </a:extLst>
          </p:cNvPr>
          <p:cNvPicPr>
            <a:picLocks noChangeAspect="1"/>
          </p:cNvPicPr>
          <p:nvPr/>
        </p:nvPicPr>
        <p:blipFill>
          <a:blip r:embed="rId2"/>
          <a:stretch>
            <a:fillRect/>
          </a:stretch>
        </p:blipFill>
        <p:spPr>
          <a:xfrm>
            <a:off x="3441573" y="2986134"/>
            <a:ext cx="5086350" cy="3105150"/>
          </a:xfrm>
          <a:prstGeom prst="rect">
            <a:avLst/>
          </a:prstGeom>
        </p:spPr>
      </p:pic>
    </p:spTree>
    <p:extLst>
      <p:ext uri="{BB962C8B-B14F-4D97-AF65-F5344CB8AC3E}">
        <p14:creationId xmlns:p14="http://schemas.microsoft.com/office/powerpoint/2010/main" val="1921207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0A66-3B0D-0E0C-95F4-2ECAE6761D6F}"/>
              </a:ext>
            </a:extLst>
          </p:cNvPr>
          <p:cNvSpPr>
            <a:spLocks noGrp="1"/>
          </p:cNvSpPr>
          <p:nvPr>
            <p:ph type="title"/>
          </p:nvPr>
        </p:nvSpPr>
        <p:spPr/>
        <p:txBody>
          <a:bodyPr/>
          <a:lstStyle/>
          <a:p>
            <a:r>
              <a:rPr lang="en-US" sz="4000" dirty="0"/>
              <a:t>3. Day shift manpower planning (Cont.)</a:t>
            </a:r>
            <a:endParaRPr lang="en-IN" sz="4000" dirty="0"/>
          </a:p>
        </p:txBody>
      </p:sp>
      <p:pic>
        <p:nvPicPr>
          <p:cNvPr id="9" name="Content Placeholder 8">
            <a:extLst>
              <a:ext uri="{FF2B5EF4-FFF2-40B4-BE49-F238E27FC236}">
                <a16:creationId xmlns:a16="http://schemas.microsoft.com/office/drawing/2014/main" id="{3E1707DF-CFA2-52C2-E80A-2C6C8345622C}"/>
              </a:ext>
            </a:extLst>
          </p:cNvPr>
          <p:cNvPicPr>
            <a:picLocks noGrp="1" noChangeAspect="1"/>
          </p:cNvPicPr>
          <p:nvPr>
            <p:ph idx="1"/>
          </p:nvPr>
        </p:nvPicPr>
        <p:blipFill>
          <a:blip r:embed="rId2"/>
          <a:stretch>
            <a:fillRect/>
          </a:stretch>
        </p:blipFill>
        <p:spPr>
          <a:xfrm>
            <a:off x="2211374" y="1528561"/>
            <a:ext cx="7769251" cy="4817375"/>
          </a:xfrm>
        </p:spPr>
      </p:pic>
      <p:sp>
        <p:nvSpPr>
          <p:cNvPr id="4" name="Slide Number Placeholder 3">
            <a:extLst>
              <a:ext uri="{FF2B5EF4-FFF2-40B4-BE49-F238E27FC236}">
                <a16:creationId xmlns:a16="http://schemas.microsoft.com/office/drawing/2014/main" id="{CD207EB5-DC1D-A67F-6423-26E70AC2C9EC}"/>
              </a:ext>
            </a:extLst>
          </p:cNvPr>
          <p:cNvSpPr>
            <a:spLocks noGrp="1"/>
          </p:cNvSpPr>
          <p:nvPr>
            <p:ph type="sldNum" sz="quarter" idx="12"/>
          </p:nvPr>
        </p:nvSpPr>
        <p:spPr/>
        <p:txBody>
          <a:bodyPr/>
          <a:lstStyle/>
          <a:p>
            <a:fld id="{8D0AFDD5-844D-364D-8AEC-50CF4D36D55D}" type="slidenum">
              <a:rPr lang="en-US" noProof="0" smtClean="0"/>
              <a:t>14</a:t>
            </a:fld>
            <a:endParaRPr lang="en-US" noProof="0"/>
          </a:p>
        </p:txBody>
      </p:sp>
      <p:sp>
        <p:nvSpPr>
          <p:cNvPr id="5" name="Footer Placeholder 4">
            <a:extLst>
              <a:ext uri="{FF2B5EF4-FFF2-40B4-BE49-F238E27FC236}">
                <a16:creationId xmlns:a16="http://schemas.microsoft.com/office/drawing/2014/main" id="{DC21C50E-6FA8-97D2-51C4-BED9351A5544}"/>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B1A7C58C-C898-5B30-E128-20F917C1E926}"/>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72964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A0CDB-AEF9-4152-5CB0-8DA43215F9AA}"/>
              </a:ext>
            </a:extLst>
          </p:cNvPr>
          <p:cNvSpPr>
            <a:spLocks noGrp="1"/>
          </p:cNvSpPr>
          <p:nvPr>
            <p:ph type="title"/>
          </p:nvPr>
        </p:nvSpPr>
        <p:spPr/>
        <p:txBody>
          <a:bodyPr/>
          <a:lstStyle/>
          <a:p>
            <a:r>
              <a:rPr lang="en-US" sz="4400" dirty="0"/>
              <a:t>4. Night shift manpower planning</a:t>
            </a:r>
            <a:endParaRPr lang="en-IN" sz="4400" dirty="0"/>
          </a:p>
        </p:txBody>
      </p:sp>
      <p:sp>
        <p:nvSpPr>
          <p:cNvPr id="3" name="Content Placeholder 2">
            <a:extLst>
              <a:ext uri="{FF2B5EF4-FFF2-40B4-BE49-F238E27FC236}">
                <a16:creationId xmlns:a16="http://schemas.microsoft.com/office/drawing/2014/main" id="{7B5746B8-CD9C-3978-D3E7-D402C105406C}"/>
              </a:ext>
            </a:extLst>
          </p:cNvPr>
          <p:cNvSpPr>
            <a:spLocks noGrp="1"/>
          </p:cNvSpPr>
          <p:nvPr>
            <p:ph idx="1"/>
          </p:nvPr>
        </p:nvSpPr>
        <p:spPr/>
        <p:txBody>
          <a:bodyPr/>
          <a:lstStyle/>
          <a:p>
            <a:pPr marL="0" indent="0">
              <a:buNone/>
            </a:pPr>
            <a:r>
              <a:rPr lang="en-US" dirty="0"/>
              <a:t>The following information was provided for call volume and distribution during the night shift from 9 pm to 9 am:</a:t>
            </a:r>
          </a:p>
          <a:p>
            <a:pPr marL="514350" indent="-514350">
              <a:buAutoNum type="arabicPeriod"/>
            </a:pPr>
            <a:r>
              <a:rPr lang="en-US" dirty="0"/>
              <a:t>For every 100 calls received between 9 am to 9 pm, 30 calls were received between 9 pm to 9 am.</a:t>
            </a:r>
          </a:p>
          <a:p>
            <a:pPr marL="514350" indent="-514350">
              <a:buAutoNum type="arabicPeriod"/>
            </a:pPr>
            <a:r>
              <a:rPr lang="en-US" dirty="0"/>
              <a:t>The call distribution across different time buckets are:</a:t>
            </a:r>
          </a:p>
          <a:p>
            <a:pPr marL="0" indent="0">
              <a:buNone/>
            </a:pPr>
            <a:endParaRPr lang="en-IN" dirty="0"/>
          </a:p>
        </p:txBody>
      </p:sp>
      <p:sp>
        <p:nvSpPr>
          <p:cNvPr id="4" name="Slide Number Placeholder 3">
            <a:extLst>
              <a:ext uri="{FF2B5EF4-FFF2-40B4-BE49-F238E27FC236}">
                <a16:creationId xmlns:a16="http://schemas.microsoft.com/office/drawing/2014/main" id="{771D5169-7815-83FC-4C6F-8576B3D12721}"/>
              </a:ext>
            </a:extLst>
          </p:cNvPr>
          <p:cNvSpPr>
            <a:spLocks noGrp="1"/>
          </p:cNvSpPr>
          <p:nvPr>
            <p:ph type="sldNum" sz="quarter" idx="12"/>
          </p:nvPr>
        </p:nvSpPr>
        <p:spPr/>
        <p:txBody>
          <a:bodyPr/>
          <a:lstStyle/>
          <a:p>
            <a:fld id="{8D0AFDD5-844D-364D-8AEC-50CF4D36D55D}" type="slidenum">
              <a:rPr lang="en-US" noProof="0" smtClean="0"/>
              <a:t>15</a:t>
            </a:fld>
            <a:endParaRPr lang="en-US" noProof="0"/>
          </a:p>
        </p:txBody>
      </p:sp>
      <p:sp>
        <p:nvSpPr>
          <p:cNvPr id="5" name="Footer Placeholder 4">
            <a:extLst>
              <a:ext uri="{FF2B5EF4-FFF2-40B4-BE49-F238E27FC236}">
                <a16:creationId xmlns:a16="http://schemas.microsoft.com/office/drawing/2014/main" id="{8CD81ED2-E991-A812-EB7B-0301D8A28BC0}"/>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216DE897-4D46-95E3-40EB-F78FEA35C858}"/>
              </a:ext>
            </a:extLst>
          </p:cNvPr>
          <p:cNvSpPr>
            <a:spLocks noGrp="1"/>
          </p:cNvSpPr>
          <p:nvPr>
            <p:ph type="dt" sz="half" idx="10"/>
          </p:nvPr>
        </p:nvSpPr>
        <p:spPr/>
        <p:txBody>
          <a:bodyPr/>
          <a:lstStyle/>
          <a:p>
            <a:r>
              <a:rPr lang="en-US" noProof="0"/>
              <a:t>20XX</a:t>
            </a:r>
          </a:p>
        </p:txBody>
      </p:sp>
      <p:pic>
        <p:nvPicPr>
          <p:cNvPr id="2052" name="Picture 4">
            <a:extLst>
              <a:ext uri="{FF2B5EF4-FFF2-40B4-BE49-F238E27FC236}">
                <a16:creationId xmlns:a16="http://schemas.microsoft.com/office/drawing/2014/main" id="{129D5CDF-A819-7D78-0168-49E13638FE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952" y="4139823"/>
            <a:ext cx="10567416" cy="96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742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A0CDB-AEF9-4152-5CB0-8DA43215F9AA}"/>
              </a:ext>
            </a:extLst>
          </p:cNvPr>
          <p:cNvSpPr>
            <a:spLocks noGrp="1"/>
          </p:cNvSpPr>
          <p:nvPr>
            <p:ph type="title"/>
          </p:nvPr>
        </p:nvSpPr>
        <p:spPr/>
        <p:txBody>
          <a:bodyPr/>
          <a:lstStyle/>
          <a:p>
            <a:r>
              <a:rPr lang="en-US" sz="3600" dirty="0"/>
              <a:t>4. Night shift manpower planning (Cont.)</a:t>
            </a:r>
            <a:endParaRPr lang="en-IN" sz="36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B5746B8-CD9C-3978-D3E7-D402C105406C}"/>
                  </a:ext>
                </a:extLst>
              </p:cNvPr>
              <p:cNvSpPr>
                <a:spLocks noGrp="1"/>
              </p:cNvSpPr>
              <p:nvPr>
                <p:ph idx="1"/>
              </p:nvPr>
            </p:nvSpPr>
            <p:spPr/>
            <p:txBody>
              <a:bodyPr/>
              <a:lstStyle/>
              <a:p>
                <a:pPr marL="0" indent="0" algn="just">
                  <a:buNone/>
                </a:pPr>
                <a:r>
                  <a:rPr lang="en-US" dirty="0"/>
                  <a:t>The requirements state that the answering rate for the night shift has to be 90%.</a:t>
                </a:r>
              </a:p>
              <a:p>
                <a:pPr marL="0" indent="0" algn="just">
                  <a:buNone/>
                </a:pPr>
                <a:r>
                  <a:rPr lang="en-US" dirty="0"/>
                  <a:t>Now, for 100 daytime calls, there are 30 nighttime calls. Hence, for 5130 daytime calls, there are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5130∗30</m:t>
                        </m:r>
                      </m:num>
                      <m:den>
                        <m:r>
                          <a:rPr lang="en-US" b="0" i="1" smtClean="0">
                            <a:latin typeface="Cambria Math" panose="02040503050406030204" pitchFamily="18" charset="0"/>
                          </a:rPr>
                          <m:t>100</m:t>
                        </m:r>
                      </m:den>
                    </m:f>
                  </m:oMath>
                </a14:m>
                <a:r>
                  <a:rPr lang="en-US" b="0" dirty="0"/>
                  <a:t> = </a:t>
                </a:r>
                <a:r>
                  <a:rPr lang="en-US" b="1" dirty="0"/>
                  <a:t>1539 nighttime calls</a:t>
                </a:r>
                <a:r>
                  <a:rPr lang="en-US" b="0" dirty="0"/>
                  <a:t>.</a:t>
                </a:r>
              </a:p>
              <a:p>
                <a:pPr marL="0" indent="0" algn="just">
                  <a:buNone/>
                </a:pPr>
                <a:r>
                  <a:rPr lang="en-IN" b="0" dirty="0"/>
                  <a:t>Therefore, time required to answer 90% (0.9) of the incoming calls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1539∗198.6∗0.9</m:t>
                        </m:r>
                      </m:num>
                      <m:den>
                        <m:r>
                          <a:rPr lang="en-US" b="0" i="1" smtClean="0">
                            <a:latin typeface="Cambria Math" panose="02040503050406030204" pitchFamily="18" charset="0"/>
                          </a:rPr>
                          <m:t>3600</m:t>
                        </m:r>
                      </m:den>
                    </m:f>
                  </m:oMath>
                </a14:m>
                <a:r>
                  <a:rPr lang="en-US" b="0" dirty="0"/>
                  <a:t> = </a:t>
                </a:r>
                <a:r>
                  <a:rPr lang="en-US" b="1" dirty="0"/>
                  <a:t>76 seconds</a:t>
                </a:r>
                <a:r>
                  <a:rPr lang="en-US" b="0" dirty="0"/>
                  <a:t>.</a:t>
                </a:r>
              </a:p>
              <a:p>
                <a:pPr marL="0" indent="0" algn="just">
                  <a:buNone/>
                </a:pPr>
                <a:r>
                  <a:rPr lang="en-US" dirty="0"/>
                  <a:t>And </a:t>
                </a:r>
                <a:r>
                  <a:rPr lang="en-US" b="1" dirty="0"/>
                  <a:t>additional agents </a:t>
                </a:r>
                <a:r>
                  <a:rPr lang="en-US" dirty="0"/>
                  <a:t>required for night shift = 76/4.5 = </a:t>
                </a:r>
                <a:r>
                  <a:rPr lang="en-US" b="1" dirty="0"/>
                  <a:t>17 agents</a:t>
                </a:r>
                <a:r>
                  <a:rPr lang="en-US" dirty="0"/>
                  <a:t>.</a:t>
                </a:r>
                <a:endParaRPr lang="en-US" b="0" dirty="0"/>
              </a:p>
              <a:p>
                <a:pPr marL="0" indent="0" algn="just">
                  <a:buNone/>
                </a:pPr>
                <a:r>
                  <a:rPr lang="en-US" b="0" dirty="0"/>
                  <a:t>Hence, </a:t>
                </a:r>
                <a:r>
                  <a:rPr lang="en-US" b="1" dirty="0"/>
                  <a:t>total number of agents required </a:t>
                </a:r>
                <a:r>
                  <a:rPr lang="en-US" b="0" dirty="0"/>
                  <a:t>= 57</a:t>
                </a:r>
                <a:r>
                  <a:rPr lang="en-US" dirty="0"/>
                  <a:t>+17 = </a:t>
                </a:r>
                <a:r>
                  <a:rPr lang="en-US" b="1" dirty="0"/>
                  <a:t>74 agents</a:t>
                </a:r>
                <a:r>
                  <a:rPr lang="en-US" dirty="0"/>
                  <a:t>.</a:t>
                </a:r>
                <a:endParaRPr lang="en-US" b="0" dirty="0"/>
              </a:p>
            </p:txBody>
          </p:sp>
        </mc:Choice>
        <mc:Fallback>
          <p:sp>
            <p:nvSpPr>
              <p:cNvPr id="3" name="Content Placeholder 2">
                <a:extLst>
                  <a:ext uri="{FF2B5EF4-FFF2-40B4-BE49-F238E27FC236}">
                    <a16:creationId xmlns:a16="http://schemas.microsoft.com/office/drawing/2014/main" id="{7B5746B8-CD9C-3978-D3E7-D402C105406C}"/>
                  </a:ext>
                </a:extLst>
              </p:cNvPr>
              <p:cNvSpPr>
                <a:spLocks noGrp="1" noRot="1" noChangeAspect="1" noMove="1" noResize="1" noEditPoints="1" noAdjustHandles="1" noChangeArrowheads="1" noChangeShapeType="1" noTextEdit="1"/>
              </p:cNvSpPr>
              <p:nvPr>
                <p:ph idx="1"/>
              </p:nvPr>
            </p:nvSpPr>
            <p:spPr>
              <a:blipFill>
                <a:blip r:embed="rId2"/>
                <a:stretch>
                  <a:fillRect l="-1164" t="-2343" r="-1109"/>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771D5169-7815-83FC-4C6F-8576B3D12721}"/>
              </a:ext>
            </a:extLst>
          </p:cNvPr>
          <p:cNvSpPr>
            <a:spLocks noGrp="1"/>
          </p:cNvSpPr>
          <p:nvPr>
            <p:ph type="sldNum" sz="quarter" idx="12"/>
          </p:nvPr>
        </p:nvSpPr>
        <p:spPr/>
        <p:txBody>
          <a:bodyPr/>
          <a:lstStyle/>
          <a:p>
            <a:fld id="{8D0AFDD5-844D-364D-8AEC-50CF4D36D55D}" type="slidenum">
              <a:rPr lang="en-US" noProof="0" smtClean="0"/>
              <a:t>16</a:t>
            </a:fld>
            <a:endParaRPr lang="en-US" noProof="0"/>
          </a:p>
        </p:txBody>
      </p:sp>
      <p:sp>
        <p:nvSpPr>
          <p:cNvPr id="5" name="Footer Placeholder 4">
            <a:extLst>
              <a:ext uri="{FF2B5EF4-FFF2-40B4-BE49-F238E27FC236}">
                <a16:creationId xmlns:a16="http://schemas.microsoft.com/office/drawing/2014/main" id="{8CD81ED2-E991-A812-EB7B-0301D8A28BC0}"/>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216DE897-4D46-95E3-40EB-F78FEA35C858}"/>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2395408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A0CDB-AEF9-4152-5CB0-8DA43215F9AA}"/>
              </a:ext>
            </a:extLst>
          </p:cNvPr>
          <p:cNvSpPr>
            <a:spLocks noGrp="1"/>
          </p:cNvSpPr>
          <p:nvPr>
            <p:ph type="title"/>
          </p:nvPr>
        </p:nvSpPr>
        <p:spPr/>
        <p:txBody>
          <a:bodyPr/>
          <a:lstStyle/>
          <a:p>
            <a:r>
              <a:rPr lang="en-US" sz="3600" dirty="0"/>
              <a:t>4. Night shift manpower planning (Cont.)</a:t>
            </a:r>
            <a:endParaRPr lang="en-IN" sz="3600" dirty="0"/>
          </a:p>
        </p:txBody>
      </p:sp>
      <p:sp>
        <p:nvSpPr>
          <p:cNvPr id="3" name="Content Placeholder 2">
            <a:extLst>
              <a:ext uri="{FF2B5EF4-FFF2-40B4-BE49-F238E27FC236}">
                <a16:creationId xmlns:a16="http://schemas.microsoft.com/office/drawing/2014/main" id="{7B5746B8-CD9C-3978-D3E7-D402C105406C}"/>
              </a:ext>
            </a:extLst>
          </p:cNvPr>
          <p:cNvSpPr>
            <a:spLocks noGrp="1"/>
          </p:cNvSpPr>
          <p:nvPr>
            <p:ph idx="1"/>
          </p:nvPr>
        </p:nvSpPr>
        <p:spPr/>
        <p:txBody>
          <a:bodyPr/>
          <a:lstStyle/>
          <a:p>
            <a:pPr marL="0" indent="0" algn="just">
              <a:buNone/>
            </a:pPr>
            <a:r>
              <a:rPr lang="en-US" dirty="0"/>
              <a:t>The distribution of these 17 agents across the time buckets is shown below. The same information is represented in a graphical format using a column graph in the next slide.</a:t>
            </a:r>
          </a:p>
          <a:p>
            <a:pPr marL="0" indent="0" algn="just">
              <a:buNone/>
            </a:pPr>
            <a:endParaRPr lang="en-US" b="0" dirty="0"/>
          </a:p>
        </p:txBody>
      </p:sp>
      <p:sp>
        <p:nvSpPr>
          <p:cNvPr id="4" name="Slide Number Placeholder 3">
            <a:extLst>
              <a:ext uri="{FF2B5EF4-FFF2-40B4-BE49-F238E27FC236}">
                <a16:creationId xmlns:a16="http://schemas.microsoft.com/office/drawing/2014/main" id="{771D5169-7815-83FC-4C6F-8576B3D12721}"/>
              </a:ext>
            </a:extLst>
          </p:cNvPr>
          <p:cNvSpPr>
            <a:spLocks noGrp="1"/>
          </p:cNvSpPr>
          <p:nvPr>
            <p:ph type="sldNum" sz="quarter" idx="12"/>
          </p:nvPr>
        </p:nvSpPr>
        <p:spPr/>
        <p:txBody>
          <a:bodyPr/>
          <a:lstStyle/>
          <a:p>
            <a:fld id="{8D0AFDD5-844D-364D-8AEC-50CF4D36D55D}" type="slidenum">
              <a:rPr lang="en-US" noProof="0" smtClean="0"/>
              <a:t>17</a:t>
            </a:fld>
            <a:endParaRPr lang="en-US" noProof="0"/>
          </a:p>
        </p:txBody>
      </p:sp>
      <p:sp>
        <p:nvSpPr>
          <p:cNvPr id="5" name="Footer Placeholder 4">
            <a:extLst>
              <a:ext uri="{FF2B5EF4-FFF2-40B4-BE49-F238E27FC236}">
                <a16:creationId xmlns:a16="http://schemas.microsoft.com/office/drawing/2014/main" id="{8CD81ED2-E991-A812-EB7B-0301D8A28BC0}"/>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216DE897-4D46-95E3-40EB-F78FEA35C858}"/>
              </a:ext>
            </a:extLst>
          </p:cNvPr>
          <p:cNvSpPr>
            <a:spLocks noGrp="1"/>
          </p:cNvSpPr>
          <p:nvPr>
            <p:ph type="dt" sz="half" idx="10"/>
          </p:nvPr>
        </p:nvSpPr>
        <p:spPr/>
        <p:txBody>
          <a:bodyPr/>
          <a:lstStyle/>
          <a:p>
            <a:r>
              <a:rPr lang="en-US" noProof="0"/>
              <a:t>20XX</a:t>
            </a:r>
          </a:p>
        </p:txBody>
      </p:sp>
      <p:pic>
        <p:nvPicPr>
          <p:cNvPr id="8" name="Picture 7">
            <a:extLst>
              <a:ext uri="{FF2B5EF4-FFF2-40B4-BE49-F238E27FC236}">
                <a16:creationId xmlns:a16="http://schemas.microsoft.com/office/drawing/2014/main" id="{1D37DA87-83DC-F91F-9773-374866CD0526}"/>
              </a:ext>
            </a:extLst>
          </p:cNvPr>
          <p:cNvPicPr>
            <a:picLocks noChangeAspect="1"/>
          </p:cNvPicPr>
          <p:nvPr/>
        </p:nvPicPr>
        <p:blipFill>
          <a:blip r:embed="rId2"/>
          <a:stretch>
            <a:fillRect/>
          </a:stretch>
        </p:blipFill>
        <p:spPr>
          <a:xfrm>
            <a:off x="2802962" y="2936124"/>
            <a:ext cx="6586075" cy="3409812"/>
          </a:xfrm>
          <a:prstGeom prst="rect">
            <a:avLst/>
          </a:prstGeom>
        </p:spPr>
      </p:pic>
    </p:spTree>
    <p:extLst>
      <p:ext uri="{BB962C8B-B14F-4D97-AF65-F5344CB8AC3E}">
        <p14:creationId xmlns:p14="http://schemas.microsoft.com/office/powerpoint/2010/main" val="1091098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A0CDB-AEF9-4152-5CB0-8DA43215F9AA}"/>
              </a:ext>
            </a:extLst>
          </p:cNvPr>
          <p:cNvSpPr>
            <a:spLocks noGrp="1"/>
          </p:cNvSpPr>
          <p:nvPr>
            <p:ph type="title"/>
          </p:nvPr>
        </p:nvSpPr>
        <p:spPr/>
        <p:txBody>
          <a:bodyPr/>
          <a:lstStyle/>
          <a:p>
            <a:r>
              <a:rPr lang="en-US" sz="3600" dirty="0"/>
              <a:t>4. Night shift manpower planning (Cont.)</a:t>
            </a:r>
            <a:endParaRPr lang="en-IN" sz="3600" dirty="0"/>
          </a:p>
        </p:txBody>
      </p:sp>
      <p:pic>
        <p:nvPicPr>
          <p:cNvPr id="9" name="Content Placeholder 8">
            <a:extLst>
              <a:ext uri="{FF2B5EF4-FFF2-40B4-BE49-F238E27FC236}">
                <a16:creationId xmlns:a16="http://schemas.microsoft.com/office/drawing/2014/main" id="{F588A67B-1D45-8F97-8D05-8222BB9CC2E5}"/>
              </a:ext>
            </a:extLst>
          </p:cNvPr>
          <p:cNvPicPr>
            <a:picLocks noGrp="1" noChangeAspect="1"/>
          </p:cNvPicPr>
          <p:nvPr>
            <p:ph idx="1"/>
          </p:nvPr>
        </p:nvPicPr>
        <p:blipFill>
          <a:blip r:embed="rId2"/>
          <a:stretch>
            <a:fillRect/>
          </a:stretch>
        </p:blipFill>
        <p:spPr>
          <a:xfrm>
            <a:off x="2359770" y="1527048"/>
            <a:ext cx="7472460" cy="4818888"/>
          </a:xfrm>
        </p:spPr>
      </p:pic>
      <p:sp>
        <p:nvSpPr>
          <p:cNvPr id="4" name="Slide Number Placeholder 3">
            <a:extLst>
              <a:ext uri="{FF2B5EF4-FFF2-40B4-BE49-F238E27FC236}">
                <a16:creationId xmlns:a16="http://schemas.microsoft.com/office/drawing/2014/main" id="{771D5169-7815-83FC-4C6F-8576B3D12721}"/>
              </a:ext>
            </a:extLst>
          </p:cNvPr>
          <p:cNvSpPr>
            <a:spLocks noGrp="1"/>
          </p:cNvSpPr>
          <p:nvPr>
            <p:ph type="sldNum" sz="quarter" idx="12"/>
          </p:nvPr>
        </p:nvSpPr>
        <p:spPr/>
        <p:txBody>
          <a:bodyPr/>
          <a:lstStyle/>
          <a:p>
            <a:fld id="{8D0AFDD5-844D-364D-8AEC-50CF4D36D55D}" type="slidenum">
              <a:rPr lang="en-US" noProof="0" smtClean="0"/>
              <a:t>18</a:t>
            </a:fld>
            <a:endParaRPr lang="en-US" noProof="0"/>
          </a:p>
        </p:txBody>
      </p:sp>
      <p:sp>
        <p:nvSpPr>
          <p:cNvPr id="5" name="Footer Placeholder 4">
            <a:extLst>
              <a:ext uri="{FF2B5EF4-FFF2-40B4-BE49-F238E27FC236}">
                <a16:creationId xmlns:a16="http://schemas.microsoft.com/office/drawing/2014/main" id="{8CD81ED2-E991-A812-EB7B-0301D8A28BC0}"/>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216DE897-4D46-95E3-40EB-F78FEA35C858}"/>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958997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A0CDB-AEF9-4152-5CB0-8DA43215F9AA}"/>
              </a:ext>
            </a:extLst>
          </p:cNvPr>
          <p:cNvSpPr>
            <a:spLocks noGrp="1"/>
          </p:cNvSpPr>
          <p:nvPr>
            <p:ph type="title"/>
          </p:nvPr>
        </p:nvSpPr>
        <p:spPr/>
        <p:txBody>
          <a:bodyPr/>
          <a:lstStyle/>
          <a:p>
            <a:r>
              <a:rPr lang="en-US" sz="3600" dirty="0"/>
              <a:t>4. Night shift manpower planning (Cont.)</a:t>
            </a:r>
            <a:endParaRPr lang="en-IN" sz="3600" dirty="0"/>
          </a:p>
        </p:txBody>
      </p:sp>
      <p:sp>
        <p:nvSpPr>
          <p:cNvPr id="4" name="Slide Number Placeholder 3">
            <a:extLst>
              <a:ext uri="{FF2B5EF4-FFF2-40B4-BE49-F238E27FC236}">
                <a16:creationId xmlns:a16="http://schemas.microsoft.com/office/drawing/2014/main" id="{771D5169-7815-83FC-4C6F-8576B3D12721}"/>
              </a:ext>
            </a:extLst>
          </p:cNvPr>
          <p:cNvSpPr>
            <a:spLocks noGrp="1"/>
          </p:cNvSpPr>
          <p:nvPr>
            <p:ph type="sldNum" sz="quarter" idx="12"/>
          </p:nvPr>
        </p:nvSpPr>
        <p:spPr/>
        <p:txBody>
          <a:bodyPr/>
          <a:lstStyle/>
          <a:p>
            <a:fld id="{8D0AFDD5-844D-364D-8AEC-50CF4D36D55D}" type="slidenum">
              <a:rPr lang="en-US" noProof="0" smtClean="0"/>
              <a:t>19</a:t>
            </a:fld>
            <a:endParaRPr lang="en-US" noProof="0"/>
          </a:p>
        </p:txBody>
      </p:sp>
      <p:sp>
        <p:nvSpPr>
          <p:cNvPr id="5" name="Footer Placeholder 4">
            <a:extLst>
              <a:ext uri="{FF2B5EF4-FFF2-40B4-BE49-F238E27FC236}">
                <a16:creationId xmlns:a16="http://schemas.microsoft.com/office/drawing/2014/main" id="{8CD81ED2-E991-A812-EB7B-0301D8A28BC0}"/>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216DE897-4D46-95E3-40EB-F78FEA35C858}"/>
              </a:ext>
            </a:extLst>
          </p:cNvPr>
          <p:cNvSpPr>
            <a:spLocks noGrp="1"/>
          </p:cNvSpPr>
          <p:nvPr>
            <p:ph type="dt" sz="half" idx="10"/>
          </p:nvPr>
        </p:nvSpPr>
        <p:spPr/>
        <p:txBody>
          <a:bodyPr/>
          <a:lstStyle/>
          <a:p>
            <a:r>
              <a:rPr lang="en-US" noProof="0"/>
              <a:t>20XX</a:t>
            </a:r>
          </a:p>
        </p:txBody>
      </p:sp>
      <p:sp>
        <p:nvSpPr>
          <p:cNvPr id="7" name="Content Placeholder 6">
            <a:extLst>
              <a:ext uri="{FF2B5EF4-FFF2-40B4-BE49-F238E27FC236}">
                <a16:creationId xmlns:a16="http://schemas.microsoft.com/office/drawing/2014/main" id="{D08FA970-D0B5-8412-5567-994EEEB2DC7D}"/>
              </a:ext>
            </a:extLst>
          </p:cNvPr>
          <p:cNvSpPr>
            <a:spLocks noGrp="1"/>
          </p:cNvSpPr>
          <p:nvPr>
            <p:ph idx="1"/>
          </p:nvPr>
        </p:nvSpPr>
        <p:spPr/>
        <p:txBody>
          <a:bodyPr/>
          <a:lstStyle/>
          <a:p>
            <a:pPr marL="0" indent="0" algn="just">
              <a:buNone/>
            </a:pPr>
            <a:r>
              <a:rPr lang="en-US" sz="2400" dirty="0"/>
              <a:t>The previous table shows the distribution of the nighttime calls to ensure a 90% answering rate. However, since there are only 17 agents during the night shift, they must be distributed in such a way that their time buckets overlap to ensure continuous call coverage.</a:t>
            </a:r>
          </a:p>
          <a:p>
            <a:pPr marL="0" indent="0" algn="just">
              <a:buNone/>
            </a:pPr>
            <a:r>
              <a:rPr lang="en-US" sz="2400" dirty="0"/>
              <a:t>Hence, it is suggested that the agents who work in the 19_20 and 20_21 time buckets should continue working into the 21_22 and 22_23 time buckets as well.</a:t>
            </a:r>
          </a:p>
          <a:p>
            <a:pPr marL="0" indent="0" algn="just">
              <a:buNone/>
            </a:pPr>
            <a:r>
              <a:rPr lang="en-US" sz="2400" dirty="0"/>
              <a:t>Similarly, agents who work during the 9_10 and 10_11 time buckets can be asked to work during the 7_8 and 8_9 time buckets as well.</a:t>
            </a:r>
          </a:p>
          <a:p>
            <a:pPr marL="0" indent="0" algn="just">
              <a:buNone/>
            </a:pPr>
            <a:r>
              <a:rPr lang="en-US" sz="2400" dirty="0"/>
              <a:t>Finally, the agents who work in the time buckets 1_2, 2_3, 3_4, and 4_5 can be asked to work in the time buckets 6_7, 7_8, and 8_9 as well.</a:t>
            </a:r>
          </a:p>
          <a:p>
            <a:pPr marL="0" indent="0" algn="just">
              <a:buNone/>
            </a:pPr>
            <a:r>
              <a:rPr lang="en-US" sz="2400" dirty="0"/>
              <a:t>Together, these steps should ensure an answering rate of 90%.</a:t>
            </a:r>
            <a:endParaRPr lang="en-IN" sz="2400" dirty="0"/>
          </a:p>
        </p:txBody>
      </p:sp>
    </p:spTree>
    <p:extLst>
      <p:ext uri="{BB962C8B-B14F-4D97-AF65-F5344CB8AC3E}">
        <p14:creationId xmlns:p14="http://schemas.microsoft.com/office/powerpoint/2010/main" val="1323089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A95D-A666-359F-12D0-307613178A4C}"/>
              </a:ext>
            </a:extLst>
          </p:cNvPr>
          <p:cNvSpPr>
            <a:spLocks noGrp="1"/>
          </p:cNvSpPr>
          <p:nvPr>
            <p:ph type="title"/>
          </p:nvPr>
        </p:nvSpPr>
        <p:spPr/>
        <p:txBody>
          <a:bodyPr/>
          <a:lstStyle/>
          <a:p>
            <a:r>
              <a:rPr lang="en-US" dirty="0"/>
              <a:t>Project Description</a:t>
            </a:r>
            <a:endParaRPr lang="en-IN" dirty="0"/>
          </a:p>
        </p:txBody>
      </p:sp>
      <p:sp>
        <p:nvSpPr>
          <p:cNvPr id="3" name="Content Placeholder 2">
            <a:extLst>
              <a:ext uri="{FF2B5EF4-FFF2-40B4-BE49-F238E27FC236}">
                <a16:creationId xmlns:a16="http://schemas.microsoft.com/office/drawing/2014/main" id="{EF5F3D0E-996C-BE21-2A63-190F8203A1BF}"/>
              </a:ext>
            </a:extLst>
          </p:cNvPr>
          <p:cNvSpPr>
            <a:spLocks noGrp="1"/>
          </p:cNvSpPr>
          <p:nvPr>
            <p:ph idx="1"/>
          </p:nvPr>
        </p:nvSpPr>
        <p:spPr/>
        <p:txBody>
          <a:bodyPr/>
          <a:lstStyle/>
          <a:p>
            <a:pPr marL="0" indent="0" algn="just">
              <a:buNone/>
            </a:pPr>
            <a:r>
              <a:rPr lang="en-US" dirty="0"/>
              <a:t>Customer experience (CX) plays a crucial role in the operations of any business. By analyzing this CX, businesses can derive insights and understand the opinions of their customers. This, in turn, helps them plan out their future journey.</a:t>
            </a:r>
          </a:p>
          <a:p>
            <a:pPr marL="0" indent="0" algn="just">
              <a:buNone/>
            </a:pPr>
            <a:r>
              <a:rPr lang="en-US" dirty="0"/>
              <a:t>One of the key roles in the CX team is that of customer service representatives or call center agents. They are instrumental in providing support to customers through various media, like call, email, etc. Hence, improving their working significantly impacts CX for a business.</a:t>
            </a:r>
          </a:p>
          <a:p>
            <a:pPr marL="0" indent="0" algn="just">
              <a:buNone/>
            </a:pPr>
            <a:r>
              <a:rPr lang="en-US" dirty="0"/>
              <a:t>In this project, I perform the role of a data analyst for a company named ABC. In my role, I provide various insights that lead to efficient manpower planning. This is essential to improving ABC’s CX standards and turning leads into customers and profit.</a:t>
            </a:r>
            <a:endParaRPr lang="en-IN" dirty="0"/>
          </a:p>
        </p:txBody>
      </p:sp>
      <p:sp>
        <p:nvSpPr>
          <p:cNvPr id="4" name="Slide Number Placeholder 3">
            <a:extLst>
              <a:ext uri="{FF2B5EF4-FFF2-40B4-BE49-F238E27FC236}">
                <a16:creationId xmlns:a16="http://schemas.microsoft.com/office/drawing/2014/main" id="{61670275-C6F1-1AAD-056E-817480CDE289}"/>
              </a:ext>
            </a:extLst>
          </p:cNvPr>
          <p:cNvSpPr>
            <a:spLocks noGrp="1"/>
          </p:cNvSpPr>
          <p:nvPr>
            <p:ph type="sldNum" sz="quarter" idx="12"/>
          </p:nvPr>
        </p:nvSpPr>
        <p:spPr/>
        <p:txBody>
          <a:bodyPr/>
          <a:lstStyle/>
          <a:p>
            <a:fld id="{8D0AFDD5-844D-364D-8AEC-50CF4D36D55D}" type="slidenum">
              <a:rPr lang="en-US" noProof="0" smtClean="0"/>
              <a:t>2</a:t>
            </a:fld>
            <a:endParaRPr lang="en-US" noProof="0"/>
          </a:p>
        </p:txBody>
      </p:sp>
      <p:sp>
        <p:nvSpPr>
          <p:cNvPr id="5" name="Footer Placeholder 4">
            <a:extLst>
              <a:ext uri="{FF2B5EF4-FFF2-40B4-BE49-F238E27FC236}">
                <a16:creationId xmlns:a16="http://schemas.microsoft.com/office/drawing/2014/main" id="{4C6DFE0A-5206-3330-6F96-2E4D5E583450}"/>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216E199E-EA69-EECB-171F-B787B01A8A9A}"/>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595936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D3203-8480-81DC-872C-98B47AF341A1}"/>
              </a:ext>
            </a:extLst>
          </p:cNvPr>
          <p:cNvSpPr>
            <a:spLocks noGrp="1"/>
          </p:cNvSpPr>
          <p:nvPr>
            <p:ph type="title"/>
          </p:nvPr>
        </p:nvSpPr>
        <p:spPr/>
        <p:txBody>
          <a:bodyPr/>
          <a:lstStyle/>
          <a:p>
            <a:r>
              <a:rPr lang="en-US" dirty="0"/>
              <a:t>Result</a:t>
            </a:r>
            <a:endParaRPr lang="en-IN" dirty="0"/>
          </a:p>
        </p:txBody>
      </p:sp>
      <p:sp>
        <p:nvSpPr>
          <p:cNvPr id="3" name="Content Placeholder 2">
            <a:extLst>
              <a:ext uri="{FF2B5EF4-FFF2-40B4-BE49-F238E27FC236}">
                <a16:creationId xmlns:a16="http://schemas.microsoft.com/office/drawing/2014/main" id="{81B7C5DF-8E27-3979-ACAE-2499742477D1}"/>
              </a:ext>
            </a:extLst>
          </p:cNvPr>
          <p:cNvSpPr>
            <a:spLocks noGrp="1"/>
          </p:cNvSpPr>
          <p:nvPr>
            <p:ph idx="1"/>
          </p:nvPr>
        </p:nvSpPr>
        <p:spPr/>
        <p:txBody>
          <a:bodyPr/>
          <a:lstStyle/>
          <a:p>
            <a:pPr marL="0" indent="0" algn="just">
              <a:buNone/>
            </a:pPr>
            <a:r>
              <a:rPr lang="en-US" sz="2400" dirty="0"/>
              <a:t>Based on the insights obtained from the dataset, it can be seen that:</a:t>
            </a:r>
          </a:p>
          <a:p>
            <a:pPr marL="514350" indent="-514350" algn="just">
              <a:buAutoNum type="arabicPeriod"/>
            </a:pPr>
            <a:r>
              <a:rPr lang="en-US" sz="2400" dirty="0"/>
              <a:t>The longest average call duration is 203.41 seconds, observed between 7 pm and 8 pm.</a:t>
            </a:r>
          </a:p>
          <a:p>
            <a:pPr marL="514350" indent="-514350" algn="just">
              <a:buAutoNum type="arabicPeriod"/>
            </a:pPr>
            <a:r>
              <a:rPr lang="en-US" sz="2400" dirty="0"/>
              <a:t>The highest number of calls are received between 11 am to 12 pm (14626 calls), which means this timeframe should be highly and efficiently manned.</a:t>
            </a:r>
          </a:p>
          <a:p>
            <a:pPr marL="514350" indent="-514350" algn="just">
              <a:buAutoNum type="arabicPeriod"/>
            </a:pPr>
            <a:r>
              <a:rPr lang="en-US" sz="2400" dirty="0"/>
              <a:t>A total of 74 agents (57 daytime and 17 nighttime) are required to ensure a 90% answering rate for all calls.</a:t>
            </a:r>
          </a:p>
        </p:txBody>
      </p:sp>
      <p:sp>
        <p:nvSpPr>
          <p:cNvPr id="4" name="Slide Number Placeholder 3">
            <a:extLst>
              <a:ext uri="{FF2B5EF4-FFF2-40B4-BE49-F238E27FC236}">
                <a16:creationId xmlns:a16="http://schemas.microsoft.com/office/drawing/2014/main" id="{5C6F4062-3ED7-231F-09C9-67E0134A2D3C}"/>
              </a:ext>
            </a:extLst>
          </p:cNvPr>
          <p:cNvSpPr>
            <a:spLocks noGrp="1"/>
          </p:cNvSpPr>
          <p:nvPr>
            <p:ph type="sldNum" sz="quarter" idx="12"/>
          </p:nvPr>
        </p:nvSpPr>
        <p:spPr/>
        <p:txBody>
          <a:bodyPr/>
          <a:lstStyle/>
          <a:p>
            <a:fld id="{8D0AFDD5-844D-364D-8AEC-50CF4D36D55D}" type="slidenum">
              <a:rPr lang="en-US" noProof="0" smtClean="0"/>
              <a:t>20</a:t>
            </a:fld>
            <a:endParaRPr lang="en-US" noProof="0"/>
          </a:p>
        </p:txBody>
      </p:sp>
      <p:sp>
        <p:nvSpPr>
          <p:cNvPr id="5" name="Footer Placeholder 4">
            <a:extLst>
              <a:ext uri="{FF2B5EF4-FFF2-40B4-BE49-F238E27FC236}">
                <a16:creationId xmlns:a16="http://schemas.microsoft.com/office/drawing/2014/main" id="{D1E210CB-E92B-A66C-F5E4-F74B3398179E}"/>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3142C748-89BB-01B9-092D-0214867B1984}"/>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575166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D3203-8480-81DC-872C-98B47AF341A1}"/>
              </a:ext>
            </a:extLst>
          </p:cNvPr>
          <p:cNvSpPr>
            <a:spLocks noGrp="1"/>
          </p:cNvSpPr>
          <p:nvPr>
            <p:ph type="title"/>
          </p:nvPr>
        </p:nvSpPr>
        <p:spPr/>
        <p:txBody>
          <a:bodyPr/>
          <a:lstStyle/>
          <a:p>
            <a:r>
              <a:rPr lang="en-US" dirty="0"/>
              <a:t>Result (Cont.)</a:t>
            </a:r>
            <a:endParaRPr lang="en-IN" dirty="0"/>
          </a:p>
        </p:txBody>
      </p:sp>
      <p:sp>
        <p:nvSpPr>
          <p:cNvPr id="3" name="Content Placeholder 2">
            <a:extLst>
              <a:ext uri="{FF2B5EF4-FFF2-40B4-BE49-F238E27FC236}">
                <a16:creationId xmlns:a16="http://schemas.microsoft.com/office/drawing/2014/main" id="{81B7C5DF-8E27-3979-ACAE-2499742477D1}"/>
              </a:ext>
            </a:extLst>
          </p:cNvPr>
          <p:cNvSpPr>
            <a:spLocks noGrp="1"/>
          </p:cNvSpPr>
          <p:nvPr>
            <p:ph idx="1"/>
          </p:nvPr>
        </p:nvSpPr>
        <p:spPr/>
        <p:txBody>
          <a:bodyPr/>
          <a:lstStyle/>
          <a:p>
            <a:pPr marL="0" indent="0" algn="just">
              <a:buNone/>
            </a:pPr>
            <a:r>
              <a:rPr lang="en-US" sz="2400" dirty="0"/>
              <a:t>This project has been crucial in helping me understand how business planning is greatly impacted by customer experience. In turn, I could understand how customer experience is dependent on proper support call handling. Hence, businesses should focus more on the training and development of customer service representatives if they are to provide efficient support to the customer, retain the loyalties of existing customers, and attract new customers.</a:t>
            </a:r>
          </a:p>
          <a:p>
            <a:pPr marL="0" indent="0" algn="just">
              <a:buNone/>
            </a:pPr>
            <a:endParaRPr lang="en-US" sz="2400" dirty="0"/>
          </a:p>
          <a:p>
            <a:pPr marL="0" indent="0" algn="just">
              <a:buNone/>
            </a:pPr>
            <a:r>
              <a:rPr lang="en-US" sz="2400" dirty="0"/>
              <a:t>The full dataset can be found </a:t>
            </a:r>
            <a:r>
              <a:rPr lang="en-US" sz="2400" dirty="0">
                <a:hlinkClick r:id="rId2"/>
              </a:rPr>
              <a:t>here</a:t>
            </a:r>
            <a:r>
              <a:rPr lang="en-US" sz="2400" dirty="0"/>
              <a:t>.</a:t>
            </a:r>
          </a:p>
        </p:txBody>
      </p:sp>
      <p:sp>
        <p:nvSpPr>
          <p:cNvPr id="4" name="Slide Number Placeholder 3">
            <a:extLst>
              <a:ext uri="{FF2B5EF4-FFF2-40B4-BE49-F238E27FC236}">
                <a16:creationId xmlns:a16="http://schemas.microsoft.com/office/drawing/2014/main" id="{5C6F4062-3ED7-231F-09C9-67E0134A2D3C}"/>
              </a:ext>
            </a:extLst>
          </p:cNvPr>
          <p:cNvSpPr>
            <a:spLocks noGrp="1"/>
          </p:cNvSpPr>
          <p:nvPr>
            <p:ph type="sldNum" sz="quarter" idx="12"/>
          </p:nvPr>
        </p:nvSpPr>
        <p:spPr/>
        <p:txBody>
          <a:bodyPr/>
          <a:lstStyle/>
          <a:p>
            <a:fld id="{8D0AFDD5-844D-364D-8AEC-50CF4D36D55D}" type="slidenum">
              <a:rPr lang="en-US" noProof="0" smtClean="0"/>
              <a:t>21</a:t>
            </a:fld>
            <a:endParaRPr lang="en-US" noProof="0"/>
          </a:p>
        </p:txBody>
      </p:sp>
      <p:sp>
        <p:nvSpPr>
          <p:cNvPr id="5" name="Footer Placeholder 4">
            <a:extLst>
              <a:ext uri="{FF2B5EF4-FFF2-40B4-BE49-F238E27FC236}">
                <a16:creationId xmlns:a16="http://schemas.microsoft.com/office/drawing/2014/main" id="{D1E210CB-E92B-A66C-F5E4-F74B3398179E}"/>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3142C748-89BB-01B9-092D-0214867B1984}"/>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2691276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A95D-A666-359F-12D0-307613178A4C}"/>
              </a:ext>
            </a:extLst>
          </p:cNvPr>
          <p:cNvSpPr>
            <a:spLocks noGrp="1"/>
          </p:cNvSpPr>
          <p:nvPr>
            <p:ph type="title"/>
          </p:nvPr>
        </p:nvSpPr>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EF5F3D0E-996C-BE21-2A63-190F8203A1BF}"/>
              </a:ext>
            </a:extLst>
          </p:cNvPr>
          <p:cNvSpPr>
            <a:spLocks noGrp="1"/>
          </p:cNvSpPr>
          <p:nvPr>
            <p:ph idx="1"/>
          </p:nvPr>
        </p:nvSpPr>
        <p:spPr/>
        <p:txBody>
          <a:bodyPr/>
          <a:lstStyle/>
          <a:p>
            <a:pPr marL="0" indent="0" algn="just">
              <a:buNone/>
            </a:pPr>
            <a:r>
              <a:rPr lang="en-US" dirty="0"/>
              <a:t>This project begins by first obtaining a sample dataset of call center agents and their work. This dataset carries information for almost 1,18,000 calls, with parameters such as agent ID, queue time, call duration, call status, etc.</a:t>
            </a:r>
          </a:p>
          <a:p>
            <a:pPr marL="0" indent="0" algn="just">
              <a:buNone/>
            </a:pPr>
            <a:r>
              <a:rPr lang="en-US" dirty="0"/>
              <a:t>This data is then cleaned before being used, and outliers are noted to ensure all data points are taken into consideration. For better clarity, data is represented in a tabular form and a chart form wherever possible.</a:t>
            </a:r>
          </a:p>
          <a:p>
            <a:pPr marL="0" indent="0" algn="just">
              <a:buNone/>
            </a:pPr>
            <a:endParaRPr lang="en-IN" dirty="0"/>
          </a:p>
        </p:txBody>
      </p:sp>
      <p:sp>
        <p:nvSpPr>
          <p:cNvPr id="4" name="Slide Number Placeholder 3">
            <a:extLst>
              <a:ext uri="{FF2B5EF4-FFF2-40B4-BE49-F238E27FC236}">
                <a16:creationId xmlns:a16="http://schemas.microsoft.com/office/drawing/2014/main" id="{61670275-C6F1-1AAD-056E-817480CDE289}"/>
              </a:ext>
            </a:extLst>
          </p:cNvPr>
          <p:cNvSpPr>
            <a:spLocks noGrp="1"/>
          </p:cNvSpPr>
          <p:nvPr>
            <p:ph type="sldNum" sz="quarter" idx="12"/>
          </p:nvPr>
        </p:nvSpPr>
        <p:spPr/>
        <p:txBody>
          <a:bodyPr/>
          <a:lstStyle/>
          <a:p>
            <a:fld id="{8D0AFDD5-844D-364D-8AEC-50CF4D36D55D}" type="slidenum">
              <a:rPr lang="en-US" noProof="0" smtClean="0"/>
              <a:t>3</a:t>
            </a:fld>
            <a:endParaRPr lang="en-US" noProof="0"/>
          </a:p>
        </p:txBody>
      </p:sp>
      <p:sp>
        <p:nvSpPr>
          <p:cNvPr id="5" name="Footer Placeholder 4">
            <a:extLst>
              <a:ext uri="{FF2B5EF4-FFF2-40B4-BE49-F238E27FC236}">
                <a16:creationId xmlns:a16="http://schemas.microsoft.com/office/drawing/2014/main" id="{4C6DFE0A-5206-3330-6F96-2E4D5E583450}"/>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216E199E-EA69-EECB-171F-B787B01A8A9A}"/>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503597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A95D-A666-359F-12D0-307613178A4C}"/>
              </a:ext>
            </a:extLst>
          </p:cNvPr>
          <p:cNvSpPr>
            <a:spLocks noGrp="1"/>
          </p:cNvSpPr>
          <p:nvPr>
            <p:ph type="title"/>
          </p:nvPr>
        </p:nvSpPr>
        <p:spPr/>
        <p:txBody>
          <a:bodyPr/>
          <a:lstStyle/>
          <a:p>
            <a:r>
              <a:rPr lang="en-US" dirty="0"/>
              <a:t>Tech-Stack Used</a:t>
            </a:r>
            <a:endParaRPr lang="en-IN" dirty="0"/>
          </a:p>
        </p:txBody>
      </p:sp>
      <p:sp>
        <p:nvSpPr>
          <p:cNvPr id="3" name="Content Placeholder 2">
            <a:extLst>
              <a:ext uri="{FF2B5EF4-FFF2-40B4-BE49-F238E27FC236}">
                <a16:creationId xmlns:a16="http://schemas.microsoft.com/office/drawing/2014/main" id="{EF5F3D0E-996C-BE21-2A63-190F8203A1BF}"/>
              </a:ext>
            </a:extLst>
          </p:cNvPr>
          <p:cNvSpPr>
            <a:spLocks noGrp="1"/>
          </p:cNvSpPr>
          <p:nvPr>
            <p:ph idx="1"/>
          </p:nvPr>
        </p:nvSpPr>
        <p:spPr/>
        <p:txBody>
          <a:bodyPr/>
          <a:lstStyle/>
          <a:p>
            <a:pPr marL="0" indent="0" algn="just">
              <a:buNone/>
            </a:pPr>
            <a:r>
              <a:rPr lang="en-US" dirty="0"/>
              <a:t>In the execution of this project, the following software was used:</a:t>
            </a:r>
          </a:p>
          <a:p>
            <a:pPr marL="0" indent="0" algn="just">
              <a:buNone/>
            </a:pPr>
            <a:r>
              <a:rPr lang="en-US" dirty="0"/>
              <a:t>1. Microsoft Excel 2019 v2307</a:t>
            </a:r>
          </a:p>
          <a:p>
            <a:pPr marL="0" indent="0" algn="just">
              <a:buNone/>
            </a:pPr>
            <a:r>
              <a:rPr lang="en-US" dirty="0">
                <a:sym typeface="Wingdings" panose="05000000000000000000" pitchFamily="2" charset="2"/>
              </a:rPr>
              <a:t></a:t>
            </a:r>
            <a:r>
              <a:rPr lang="en-US" dirty="0"/>
              <a:t> It was used to understand the data, which was in XLSX format, clean it, filter it, obtain results from it, and display the same in tabular and chart forms.</a:t>
            </a:r>
          </a:p>
        </p:txBody>
      </p:sp>
      <p:sp>
        <p:nvSpPr>
          <p:cNvPr id="4" name="Slide Number Placeholder 3">
            <a:extLst>
              <a:ext uri="{FF2B5EF4-FFF2-40B4-BE49-F238E27FC236}">
                <a16:creationId xmlns:a16="http://schemas.microsoft.com/office/drawing/2014/main" id="{61670275-C6F1-1AAD-056E-817480CDE289}"/>
              </a:ext>
            </a:extLst>
          </p:cNvPr>
          <p:cNvSpPr>
            <a:spLocks noGrp="1"/>
          </p:cNvSpPr>
          <p:nvPr>
            <p:ph type="sldNum" sz="quarter" idx="12"/>
          </p:nvPr>
        </p:nvSpPr>
        <p:spPr/>
        <p:txBody>
          <a:bodyPr/>
          <a:lstStyle/>
          <a:p>
            <a:fld id="{8D0AFDD5-844D-364D-8AEC-50CF4D36D55D}" type="slidenum">
              <a:rPr lang="en-US" noProof="0" smtClean="0"/>
              <a:t>4</a:t>
            </a:fld>
            <a:endParaRPr lang="en-US" noProof="0"/>
          </a:p>
        </p:txBody>
      </p:sp>
      <p:sp>
        <p:nvSpPr>
          <p:cNvPr id="5" name="Footer Placeholder 4">
            <a:extLst>
              <a:ext uri="{FF2B5EF4-FFF2-40B4-BE49-F238E27FC236}">
                <a16:creationId xmlns:a16="http://schemas.microsoft.com/office/drawing/2014/main" id="{4C6DFE0A-5206-3330-6F96-2E4D5E583450}"/>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216E199E-EA69-EECB-171F-B787B01A8A9A}"/>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658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A95D-A666-359F-12D0-307613178A4C}"/>
              </a:ext>
            </a:extLst>
          </p:cNvPr>
          <p:cNvSpPr>
            <a:spLocks noGrp="1"/>
          </p:cNvSpPr>
          <p:nvPr>
            <p:ph type="title"/>
          </p:nvPr>
        </p:nvSpPr>
        <p:spPr/>
        <p:txBody>
          <a:bodyPr/>
          <a:lstStyle/>
          <a:p>
            <a:r>
              <a:rPr lang="en-US" dirty="0"/>
              <a:t>Insights</a:t>
            </a:r>
            <a:endParaRPr lang="en-IN" dirty="0"/>
          </a:p>
        </p:txBody>
      </p:sp>
      <p:sp>
        <p:nvSpPr>
          <p:cNvPr id="3" name="Content Placeholder 2">
            <a:extLst>
              <a:ext uri="{FF2B5EF4-FFF2-40B4-BE49-F238E27FC236}">
                <a16:creationId xmlns:a16="http://schemas.microsoft.com/office/drawing/2014/main" id="{EF5F3D0E-996C-BE21-2A63-190F8203A1BF}"/>
              </a:ext>
            </a:extLst>
          </p:cNvPr>
          <p:cNvSpPr>
            <a:spLocks noGrp="1"/>
          </p:cNvSpPr>
          <p:nvPr>
            <p:ph idx="1"/>
          </p:nvPr>
        </p:nvSpPr>
        <p:spPr/>
        <p:txBody>
          <a:bodyPr/>
          <a:lstStyle/>
          <a:p>
            <a:pPr marL="0" indent="0" algn="just">
              <a:buNone/>
            </a:pPr>
            <a:r>
              <a:rPr lang="en-US" dirty="0"/>
              <a:t>Over the following slides, I will try to obtain insights on:</a:t>
            </a:r>
          </a:p>
          <a:p>
            <a:pPr marL="514350" indent="-514350" algn="just">
              <a:buAutoNum type="arabicPeriod"/>
            </a:pPr>
            <a:r>
              <a:rPr lang="en-US" dirty="0"/>
              <a:t>Average call duration</a:t>
            </a:r>
          </a:p>
          <a:p>
            <a:pPr marL="514350" indent="-514350" algn="just">
              <a:buAutoNum type="arabicPeriod"/>
            </a:pPr>
            <a:r>
              <a:rPr lang="en-US" dirty="0"/>
              <a:t>Call volume analysis</a:t>
            </a:r>
          </a:p>
          <a:p>
            <a:pPr marL="514350" indent="-514350" algn="just">
              <a:buAutoNum type="arabicPeriod"/>
            </a:pPr>
            <a:r>
              <a:rPr lang="en-US" dirty="0"/>
              <a:t>Day shift manpower planning</a:t>
            </a:r>
          </a:p>
          <a:p>
            <a:pPr marL="514350" indent="-514350" algn="just">
              <a:buAutoNum type="arabicPeriod"/>
            </a:pPr>
            <a:r>
              <a:rPr lang="en-US" dirty="0"/>
              <a:t>Night shift manpower planning</a:t>
            </a:r>
          </a:p>
        </p:txBody>
      </p:sp>
      <p:sp>
        <p:nvSpPr>
          <p:cNvPr id="4" name="Slide Number Placeholder 3">
            <a:extLst>
              <a:ext uri="{FF2B5EF4-FFF2-40B4-BE49-F238E27FC236}">
                <a16:creationId xmlns:a16="http://schemas.microsoft.com/office/drawing/2014/main" id="{61670275-C6F1-1AAD-056E-817480CDE289}"/>
              </a:ext>
            </a:extLst>
          </p:cNvPr>
          <p:cNvSpPr>
            <a:spLocks noGrp="1"/>
          </p:cNvSpPr>
          <p:nvPr>
            <p:ph type="sldNum" sz="quarter" idx="12"/>
          </p:nvPr>
        </p:nvSpPr>
        <p:spPr/>
        <p:txBody>
          <a:bodyPr/>
          <a:lstStyle/>
          <a:p>
            <a:fld id="{8D0AFDD5-844D-364D-8AEC-50CF4D36D55D}" type="slidenum">
              <a:rPr lang="en-US" noProof="0" smtClean="0"/>
              <a:t>5</a:t>
            </a:fld>
            <a:endParaRPr lang="en-US" noProof="0"/>
          </a:p>
        </p:txBody>
      </p:sp>
      <p:sp>
        <p:nvSpPr>
          <p:cNvPr id="5" name="Footer Placeholder 4">
            <a:extLst>
              <a:ext uri="{FF2B5EF4-FFF2-40B4-BE49-F238E27FC236}">
                <a16:creationId xmlns:a16="http://schemas.microsoft.com/office/drawing/2014/main" id="{4C6DFE0A-5206-3330-6F96-2E4D5E583450}"/>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216E199E-EA69-EECB-171F-B787B01A8A9A}"/>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2003647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0023B50-8AA8-E88A-DEAB-EA7450070A04}"/>
              </a:ext>
            </a:extLst>
          </p:cNvPr>
          <p:cNvSpPr>
            <a:spLocks noGrp="1"/>
          </p:cNvSpPr>
          <p:nvPr>
            <p:ph type="title"/>
          </p:nvPr>
        </p:nvSpPr>
        <p:spPr/>
        <p:txBody>
          <a:bodyPr/>
          <a:lstStyle/>
          <a:p>
            <a:r>
              <a:rPr lang="en-US" dirty="0"/>
              <a:t>1. Average call duration</a:t>
            </a:r>
            <a:endParaRPr lang="en-IN" dirty="0"/>
          </a:p>
        </p:txBody>
      </p:sp>
      <p:sp>
        <p:nvSpPr>
          <p:cNvPr id="10" name="Content Placeholder 9">
            <a:extLst>
              <a:ext uri="{FF2B5EF4-FFF2-40B4-BE49-F238E27FC236}">
                <a16:creationId xmlns:a16="http://schemas.microsoft.com/office/drawing/2014/main" id="{1EA4A981-E9EB-4889-4A29-59E3FE6DDC8C}"/>
              </a:ext>
            </a:extLst>
          </p:cNvPr>
          <p:cNvSpPr>
            <a:spLocks noGrp="1"/>
          </p:cNvSpPr>
          <p:nvPr>
            <p:ph idx="1"/>
          </p:nvPr>
        </p:nvSpPr>
        <p:spPr>
          <a:xfrm>
            <a:off x="484632" y="1810512"/>
            <a:ext cx="5611368" cy="4160520"/>
          </a:xfrm>
        </p:spPr>
        <p:txBody>
          <a:bodyPr/>
          <a:lstStyle/>
          <a:p>
            <a:pPr marL="0" indent="0" algn="just">
              <a:buNone/>
            </a:pPr>
            <a:r>
              <a:rPr lang="en-US" dirty="0"/>
              <a:t>The pivot table on the right shows the average call duration in seconds for each time bucket. It was observed that </a:t>
            </a:r>
            <a:r>
              <a:rPr lang="en-US" b="1" dirty="0"/>
              <a:t>bucket 19_20</a:t>
            </a:r>
            <a:r>
              <a:rPr lang="en-US" dirty="0"/>
              <a:t> i.e. </a:t>
            </a:r>
            <a:r>
              <a:rPr lang="en-US" b="1" dirty="0"/>
              <a:t>from 7 pm to 8 pm </a:t>
            </a:r>
            <a:r>
              <a:rPr lang="en-US" dirty="0"/>
              <a:t>saw the </a:t>
            </a:r>
            <a:r>
              <a:rPr lang="en-US" b="1" dirty="0"/>
              <a:t>longest average call duration at 203.41 seconds</a:t>
            </a:r>
            <a:r>
              <a:rPr lang="en-US" dirty="0"/>
              <a:t>.</a:t>
            </a:r>
          </a:p>
          <a:p>
            <a:pPr marL="0" indent="0" algn="just">
              <a:buNone/>
            </a:pPr>
            <a:r>
              <a:rPr lang="en-US" dirty="0"/>
              <a:t>This information has been shown in the next slide in the form of a column graph for better visual representation.</a:t>
            </a:r>
            <a:endParaRPr lang="en-IN" dirty="0"/>
          </a:p>
        </p:txBody>
      </p:sp>
      <p:sp>
        <p:nvSpPr>
          <p:cNvPr id="5" name="Slide Number Placeholder 4">
            <a:extLst>
              <a:ext uri="{FF2B5EF4-FFF2-40B4-BE49-F238E27FC236}">
                <a16:creationId xmlns:a16="http://schemas.microsoft.com/office/drawing/2014/main" id="{1D4DB0A2-CC7D-1167-356D-015B8FAC46B1}"/>
              </a:ext>
            </a:extLst>
          </p:cNvPr>
          <p:cNvSpPr>
            <a:spLocks noGrp="1"/>
          </p:cNvSpPr>
          <p:nvPr>
            <p:ph type="sldNum" sz="quarter" idx="12"/>
          </p:nvPr>
        </p:nvSpPr>
        <p:spPr/>
        <p:txBody>
          <a:bodyPr/>
          <a:lstStyle/>
          <a:p>
            <a:fld id="{8D0AFDD5-844D-364D-8AEC-50CF4D36D55D}" type="slidenum">
              <a:rPr lang="en-US" noProof="0" smtClean="0"/>
              <a:pPr/>
              <a:t>6</a:t>
            </a:fld>
            <a:endParaRPr lang="en-US" noProof="0"/>
          </a:p>
        </p:txBody>
      </p:sp>
      <p:pic>
        <p:nvPicPr>
          <p:cNvPr id="11" name="Content Placeholder 11">
            <a:extLst>
              <a:ext uri="{FF2B5EF4-FFF2-40B4-BE49-F238E27FC236}">
                <a16:creationId xmlns:a16="http://schemas.microsoft.com/office/drawing/2014/main" id="{BEFB6816-3699-1A5B-FA90-84521E5E4341}"/>
              </a:ext>
            </a:extLst>
          </p:cNvPr>
          <p:cNvPicPr>
            <a:picLocks noChangeAspect="1"/>
          </p:cNvPicPr>
          <p:nvPr/>
        </p:nvPicPr>
        <p:blipFill>
          <a:blip r:embed="rId2"/>
          <a:stretch>
            <a:fillRect/>
          </a:stretch>
        </p:blipFill>
        <p:spPr>
          <a:xfrm>
            <a:off x="7170326" y="1810512"/>
            <a:ext cx="3881722" cy="4160520"/>
          </a:xfrm>
          <a:prstGeom prst="rect">
            <a:avLst/>
          </a:prstGeom>
        </p:spPr>
      </p:pic>
    </p:spTree>
    <p:extLst>
      <p:ext uri="{BB962C8B-B14F-4D97-AF65-F5344CB8AC3E}">
        <p14:creationId xmlns:p14="http://schemas.microsoft.com/office/powerpoint/2010/main" val="1985878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C5EB3-D37B-A5EE-6E5F-987467104AAC}"/>
              </a:ext>
            </a:extLst>
          </p:cNvPr>
          <p:cNvSpPr>
            <a:spLocks noGrp="1"/>
          </p:cNvSpPr>
          <p:nvPr>
            <p:ph type="title"/>
          </p:nvPr>
        </p:nvSpPr>
        <p:spPr/>
        <p:txBody>
          <a:bodyPr/>
          <a:lstStyle/>
          <a:p>
            <a:r>
              <a:rPr lang="en-US" sz="4800" dirty="0"/>
              <a:t>1. Average call duration (Cont.)</a:t>
            </a:r>
            <a:endParaRPr lang="en-IN" sz="4800" dirty="0"/>
          </a:p>
        </p:txBody>
      </p:sp>
      <p:sp>
        <p:nvSpPr>
          <p:cNvPr id="4" name="Slide Number Placeholder 3">
            <a:extLst>
              <a:ext uri="{FF2B5EF4-FFF2-40B4-BE49-F238E27FC236}">
                <a16:creationId xmlns:a16="http://schemas.microsoft.com/office/drawing/2014/main" id="{851F6B9A-C277-AC12-B8D8-50D841E9325D}"/>
              </a:ext>
            </a:extLst>
          </p:cNvPr>
          <p:cNvSpPr>
            <a:spLocks noGrp="1"/>
          </p:cNvSpPr>
          <p:nvPr>
            <p:ph type="sldNum" sz="quarter" idx="12"/>
          </p:nvPr>
        </p:nvSpPr>
        <p:spPr/>
        <p:txBody>
          <a:bodyPr/>
          <a:lstStyle/>
          <a:p>
            <a:fld id="{8D0AFDD5-844D-364D-8AEC-50CF4D36D55D}" type="slidenum">
              <a:rPr lang="en-US" noProof="0" smtClean="0"/>
              <a:t>7</a:t>
            </a:fld>
            <a:endParaRPr lang="en-US" noProof="0"/>
          </a:p>
        </p:txBody>
      </p:sp>
      <p:sp>
        <p:nvSpPr>
          <p:cNvPr id="5" name="Footer Placeholder 4">
            <a:extLst>
              <a:ext uri="{FF2B5EF4-FFF2-40B4-BE49-F238E27FC236}">
                <a16:creationId xmlns:a16="http://schemas.microsoft.com/office/drawing/2014/main" id="{18481B08-0289-12A6-9042-120BDBA9B987}"/>
              </a:ext>
            </a:extLst>
          </p:cNvPr>
          <p:cNvSpPr>
            <a:spLocks noGrp="1"/>
          </p:cNvSpPr>
          <p:nvPr>
            <p:ph type="ftr" sz="quarter" idx="11"/>
          </p:nvPr>
        </p:nvSpPr>
        <p:spPr/>
        <p:txBody>
          <a:bodyPr/>
          <a:lstStyle/>
          <a:p>
            <a:r>
              <a:rPr lang="en-US" noProof="0" dirty="0"/>
              <a:t>Presentation title</a:t>
            </a:r>
          </a:p>
        </p:txBody>
      </p:sp>
      <p:sp>
        <p:nvSpPr>
          <p:cNvPr id="6" name="Date Placeholder 5">
            <a:extLst>
              <a:ext uri="{FF2B5EF4-FFF2-40B4-BE49-F238E27FC236}">
                <a16:creationId xmlns:a16="http://schemas.microsoft.com/office/drawing/2014/main" id="{7DEB00E8-CFD3-E055-8A58-26E809701F2F}"/>
              </a:ext>
            </a:extLst>
          </p:cNvPr>
          <p:cNvSpPr>
            <a:spLocks noGrp="1"/>
          </p:cNvSpPr>
          <p:nvPr>
            <p:ph type="dt" sz="half" idx="10"/>
          </p:nvPr>
        </p:nvSpPr>
        <p:spPr/>
        <p:txBody>
          <a:bodyPr/>
          <a:lstStyle/>
          <a:p>
            <a:r>
              <a:rPr lang="en-US" noProof="0"/>
              <a:t>20XX</a:t>
            </a:r>
          </a:p>
        </p:txBody>
      </p:sp>
      <p:pic>
        <p:nvPicPr>
          <p:cNvPr id="7" name="Content Placeholder 13">
            <a:extLst>
              <a:ext uri="{FF2B5EF4-FFF2-40B4-BE49-F238E27FC236}">
                <a16:creationId xmlns:a16="http://schemas.microsoft.com/office/drawing/2014/main" id="{2440FF70-F457-EFB6-D426-5AF317468C69}"/>
              </a:ext>
            </a:extLst>
          </p:cNvPr>
          <p:cNvPicPr>
            <a:picLocks noGrp="1" noChangeAspect="1"/>
          </p:cNvPicPr>
          <p:nvPr>
            <p:ph idx="1"/>
          </p:nvPr>
        </p:nvPicPr>
        <p:blipFill>
          <a:blip r:embed="rId2"/>
          <a:stretch>
            <a:fillRect/>
          </a:stretch>
        </p:blipFill>
        <p:spPr>
          <a:xfrm>
            <a:off x="2102750" y="1532287"/>
            <a:ext cx="7986499" cy="4868617"/>
          </a:xfrm>
        </p:spPr>
      </p:pic>
    </p:spTree>
    <p:extLst>
      <p:ext uri="{BB962C8B-B14F-4D97-AF65-F5344CB8AC3E}">
        <p14:creationId xmlns:p14="http://schemas.microsoft.com/office/powerpoint/2010/main" val="3875363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4713E-6153-B2CE-5BC0-19713090407D}"/>
              </a:ext>
            </a:extLst>
          </p:cNvPr>
          <p:cNvSpPr>
            <a:spLocks noGrp="1"/>
          </p:cNvSpPr>
          <p:nvPr>
            <p:ph type="title"/>
          </p:nvPr>
        </p:nvSpPr>
        <p:spPr/>
        <p:txBody>
          <a:bodyPr/>
          <a:lstStyle/>
          <a:p>
            <a:r>
              <a:rPr lang="en-US" dirty="0"/>
              <a:t>2. Call volume analysis</a:t>
            </a:r>
            <a:endParaRPr lang="en-IN" dirty="0"/>
          </a:p>
        </p:txBody>
      </p:sp>
      <p:sp>
        <p:nvSpPr>
          <p:cNvPr id="3" name="Content Placeholder 2">
            <a:extLst>
              <a:ext uri="{FF2B5EF4-FFF2-40B4-BE49-F238E27FC236}">
                <a16:creationId xmlns:a16="http://schemas.microsoft.com/office/drawing/2014/main" id="{CC989105-FC65-A5EB-9B8B-3B992FAA43B9}"/>
              </a:ext>
            </a:extLst>
          </p:cNvPr>
          <p:cNvSpPr>
            <a:spLocks noGrp="1"/>
          </p:cNvSpPr>
          <p:nvPr>
            <p:ph idx="1"/>
          </p:nvPr>
        </p:nvSpPr>
        <p:spPr>
          <a:xfrm>
            <a:off x="484632" y="1810512"/>
            <a:ext cx="5611368" cy="4160520"/>
          </a:xfrm>
        </p:spPr>
        <p:txBody>
          <a:bodyPr/>
          <a:lstStyle/>
          <a:p>
            <a:pPr marL="0" indent="0" algn="just">
              <a:buNone/>
            </a:pPr>
            <a:r>
              <a:rPr lang="en-US" dirty="0"/>
              <a:t>The pivot table on the right shows the total number of calls received in each time bucket. It was observed that </a:t>
            </a:r>
            <a:r>
              <a:rPr lang="en-US" b="1" dirty="0"/>
              <a:t>bucket 11_12</a:t>
            </a:r>
            <a:r>
              <a:rPr lang="en-US" dirty="0"/>
              <a:t> i.e. </a:t>
            </a:r>
            <a:r>
              <a:rPr lang="en-US" b="1" dirty="0"/>
              <a:t>from 11 am to 12 pm </a:t>
            </a:r>
            <a:r>
              <a:rPr lang="en-US" dirty="0"/>
              <a:t>received the </a:t>
            </a:r>
            <a:r>
              <a:rPr lang="en-US" b="1" dirty="0"/>
              <a:t>highest number of calls at 14626 calls</a:t>
            </a:r>
            <a:r>
              <a:rPr lang="en-US" dirty="0"/>
              <a:t>.</a:t>
            </a:r>
          </a:p>
          <a:p>
            <a:pPr marL="0" indent="0" algn="just">
              <a:buNone/>
            </a:pPr>
            <a:r>
              <a:rPr lang="en-US" dirty="0"/>
              <a:t>This information has been shown in the next slide in the form of a column graph for better visual representation.</a:t>
            </a:r>
            <a:endParaRPr lang="en-IN" dirty="0"/>
          </a:p>
        </p:txBody>
      </p:sp>
      <p:sp>
        <p:nvSpPr>
          <p:cNvPr id="4" name="Slide Number Placeholder 3">
            <a:extLst>
              <a:ext uri="{FF2B5EF4-FFF2-40B4-BE49-F238E27FC236}">
                <a16:creationId xmlns:a16="http://schemas.microsoft.com/office/drawing/2014/main" id="{36CC9CEE-67B8-FA1E-07BF-F322C9887361}"/>
              </a:ext>
            </a:extLst>
          </p:cNvPr>
          <p:cNvSpPr>
            <a:spLocks noGrp="1"/>
          </p:cNvSpPr>
          <p:nvPr>
            <p:ph type="sldNum" sz="quarter" idx="12"/>
          </p:nvPr>
        </p:nvSpPr>
        <p:spPr/>
        <p:txBody>
          <a:bodyPr/>
          <a:lstStyle/>
          <a:p>
            <a:fld id="{8D0AFDD5-844D-364D-8AEC-50CF4D36D55D}" type="slidenum">
              <a:rPr lang="en-US" noProof="0" smtClean="0"/>
              <a:t>8</a:t>
            </a:fld>
            <a:endParaRPr lang="en-US" noProof="0"/>
          </a:p>
        </p:txBody>
      </p:sp>
      <p:sp>
        <p:nvSpPr>
          <p:cNvPr id="5" name="Footer Placeholder 4">
            <a:extLst>
              <a:ext uri="{FF2B5EF4-FFF2-40B4-BE49-F238E27FC236}">
                <a16:creationId xmlns:a16="http://schemas.microsoft.com/office/drawing/2014/main" id="{F6F8B3B1-6BED-27BB-32BB-B053C4CB3EFB}"/>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247D16E6-B720-7814-B21F-268EB71AC663}"/>
              </a:ext>
            </a:extLst>
          </p:cNvPr>
          <p:cNvSpPr>
            <a:spLocks noGrp="1"/>
          </p:cNvSpPr>
          <p:nvPr>
            <p:ph type="dt" sz="half" idx="10"/>
          </p:nvPr>
        </p:nvSpPr>
        <p:spPr/>
        <p:txBody>
          <a:bodyPr/>
          <a:lstStyle/>
          <a:p>
            <a:r>
              <a:rPr lang="en-US" noProof="0"/>
              <a:t>20XX</a:t>
            </a:r>
          </a:p>
        </p:txBody>
      </p:sp>
      <p:pic>
        <p:nvPicPr>
          <p:cNvPr id="8" name="Picture 7">
            <a:extLst>
              <a:ext uri="{FF2B5EF4-FFF2-40B4-BE49-F238E27FC236}">
                <a16:creationId xmlns:a16="http://schemas.microsoft.com/office/drawing/2014/main" id="{3B3CB94D-D2C3-2175-EF8F-4A61E263D79C}"/>
              </a:ext>
            </a:extLst>
          </p:cNvPr>
          <p:cNvPicPr>
            <a:picLocks noChangeAspect="1"/>
          </p:cNvPicPr>
          <p:nvPr/>
        </p:nvPicPr>
        <p:blipFill>
          <a:blip r:embed="rId2"/>
          <a:stretch>
            <a:fillRect/>
          </a:stretch>
        </p:blipFill>
        <p:spPr>
          <a:xfrm>
            <a:off x="7036382" y="1635142"/>
            <a:ext cx="3927540" cy="4555454"/>
          </a:xfrm>
          <a:prstGeom prst="rect">
            <a:avLst/>
          </a:prstGeom>
        </p:spPr>
      </p:pic>
    </p:spTree>
    <p:extLst>
      <p:ext uri="{BB962C8B-B14F-4D97-AF65-F5344CB8AC3E}">
        <p14:creationId xmlns:p14="http://schemas.microsoft.com/office/powerpoint/2010/main" val="2235742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8B746-11A0-AC1C-C3E2-F5CE4581D274}"/>
              </a:ext>
            </a:extLst>
          </p:cNvPr>
          <p:cNvSpPr>
            <a:spLocks noGrp="1"/>
          </p:cNvSpPr>
          <p:nvPr>
            <p:ph type="title"/>
          </p:nvPr>
        </p:nvSpPr>
        <p:spPr/>
        <p:txBody>
          <a:bodyPr/>
          <a:lstStyle/>
          <a:p>
            <a:r>
              <a:rPr lang="en-US" sz="4800" dirty="0"/>
              <a:t>2. Call volume analysis (Cont.)</a:t>
            </a:r>
            <a:endParaRPr lang="en-IN" sz="4800" dirty="0"/>
          </a:p>
        </p:txBody>
      </p:sp>
      <p:pic>
        <p:nvPicPr>
          <p:cNvPr id="8" name="Content Placeholder 7">
            <a:extLst>
              <a:ext uri="{FF2B5EF4-FFF2-40B4-BE49-F238E27FC236}">
                <a16:creationId xmlns:a16="http://schemas.microsoft.com/office/drawing/2014/main" id="{CC1182B7-273C-3E1A-95A0-33FB98244A49}"/>
              </a:ext>
            </a:extLst>
          </p:cNvPr>
          <p:cNvPicPr>
            <a:picLocks noGrp="1" noChangeAspect="1"/>
          </p:cNvPicPr>
          <p:nvPr>
            <p:ph idx="1"/>
          </p:nvPr>
        </p:nvPicPr>
        <p:blipFill>
          <a:blip r:embed="rId2"/>
          <a:stretch>
            <a:fillRect/>
          </a:stretch>
        </p:blipFill>
        <p:spPr>
          <a:xfrm>
            <a:off x="2364709" y="1527048"/>
            <a:ext cx="7462582" cy="4818888"/>
          </a:xfrm>
        </p:spPr>
      </p:pic>
      <p:sp>
        <p:nvSpPr>
          <p:cNvPr id="4" name="Slide Number Placeholder 3">
            <a:extLst>
              <a:ext uri="{FF2B5EF4-FFF2-40B4-BE49-F238E27FC236}">
                <a16:creationId xmlns:a16="http://schemas.microsoft.com/office/drawing/2014/main" id="{DF5FABBB-C432-3611-9E15-9994B446F839}"/>
              </a:ext>
            </a:extLst>
          </p:cNvPr>
          <p:cNvSpPr>
            <a:spLocks noGrp="1"/>
          </p:cNvSpPr>
          <p:nvPr>
            <p:ph type="sldNum" sz="quarter" idx="12"/>
          </p:nvPr>
        </p:nvSpPr>
        <p:spPr/>
        <p:txBody>
          <a:bodyPr/>
          <a:lstStyle/>
          <a:p>
            <a:fld id="{8D0AFDD5-844D-364D-8AEC-50CF4D36D55D}" type="slidenum">
              <a:rPr lang="en-US" noProof="0" smtClean="0"/>
              <a:t>9</a:t>
            </a:fld>
            <a:endParaRPr lang="en-US" noProof="0"/>
          </a:p>
        </p:txBody>
      </p:sp>
      <p:sp>
        <p:nvSpPr>
          <p:cNvPr id="5" name="Footer Placeholder 4">
            <a:extLst>
              <a:ext uri="{FF2B5EF4-FFF2-40B4-BE49-F238E27FC236}">
                <a16:creationId xmlns:a16="http://schemas.microsoft.com/office/drawing/2014/main" id="{C8992693-05A6-F03D-2266-E207D19DE72D}"/>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6BBF4D93-1066-CD56-9CE7-29585D54D026}"/>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536163245"/>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{07566CFF-A90B-4B5E-A2BB-848D4D77877B}tf11429527_win32</Template>
  <TotalTime>192</TotalTime>
  <Words>1468</Words>
  <Application>Microsoft Office PowerPoint</Application>
  <PresentationFormat>Widescreen</PresentationFormat>
  <Paragraphs>134</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Cambria Math</vt:lpstr>
      <vt:lpstr>Century Gothic</vt:lpstr>
      <vt:lpstr>Karla</vt:lpstr>
      <vt:lpstr>Univers Condensed Light</vt:lpstr>
      <vt:lpstr>Office Theme</vt:lpstr>
      <vt:lpstr>ABC Call Volume Trend Analysis  trainity Project#8</vt:lpstr>
      <vt:lpstr>Project Description</vt:lpstr>
      <vt:lpstr>Approach</vt:lpstr>
      <vt:lpstr>Tech-Stack Used</vt:lpstr>
      <vt:lpstr>Insights</vt:lpstr>
      <vt:lpstr>1. Average call duration</vt:lpstr>
      <vt:lpstr>1. Average call duration (Cont.)</vt:lpstr>
      <vt:lpstr>2. Call volume analysis</vt:lpstr>
      <vt:lpstr>2. Call volume analysis (Cont.)</vt:lpstr>
      <vt:lpstr>3. Day shift manpower planning</vt:lpstr>
      <vt:lpstr>3. Day shift manpower planning (Cont.)</vt:lpstr>
      <vt:lpstr>3. Day shift manpower planning (Cont.)</vt:lpstr>
      <vt:lpstr>3. Day shift manpower planning (Cont.)</vt:lpstr>
      <vt:lpstr>3. Day shift manpower planning (Cont.)</vt:lpstr>
      <vt:lpstr>4. Night shift manpower planning</vt:lpstr>
      <vt:lpstr>4. Night shift manpower planning (Cont.)</vt:lpstr>
      <vt:lpstr>4. Night shift manpower planning (Cont.)</vt:lpstr>
      <vt:lpstr>4. Night shift manpower planning (Cont.)</vt:lpstr>
      <vt:lpstr>4. Night shift manpower planning (Cont.)</vt:lpstr>
      <vt:lpstr>Result</vt:lpstr>
      <vt:lpstr>Result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Anurag Changmai</dc:creator>
  <cp:lastModifiedBy>Anurag Changmai</cp:lastModifiedBy>
  <cp:revision>7</cp:revision>
  <dcterms:created xsi:type="dcterms:W3CDTF">2023-09-09T14:15:10Z</dcterms:created>
  <dcterms:modified xsi:type="dcterms:W3CDTF">2023-09-09T17:27:32Z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