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1"/>
  </p:notesMasterIdLst>
  <p:sldIdLst>
    <p:sldId id="278" r:id="rId5"/>
    <p:sldId id="279" r:id="rId6"/>
    <p:sldId id="280" r:id="rId7"/>
    <p:sldId id="281" r:id="rId8"/>
    <p:sldId id="282" r:id="rId9"/>
    <p:sldId id="283" r:id="rId10"/>
    <p:sldId id="285" r:id="rId11"/>
    <p:sldId id="284" r:id="rId12"/>
    <p:sldId id="287" r:id="rId13"/>
    <p:sldId id="289" r:id="rId14"/>
    <p:sldId id="290" r:id="rId15"/>
    <p:sldId id="291" r:id="rId16"/>
    <p:sldId id="292" r:id="rId17"/>
    <p:sldId id="293" r:id="rId18"/>
    <p:sldId id="288" r:id="rId19"/>
    <p:sldId id="294" r:id="rId20"/>
    <p:sldId id="295" r:id="rId21"/>
    <p:sldId id="296" r:id="rId22"/>
    <p:sldId id="297" r:id="rId23"/>
    <p:sldId id="299" r:id="rId24"/>
    <p:sldId id="298"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2" r:id="rId47"/>
    <p:sldId id="321" r:id="rId48"/>
    <p:sldId id="323" r:id="rId49"/>
    <p:sldId id="32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google.com/spreadsheets/d/1wsWPc_juZaH9H09X0wDk0vu-VhV9I3LI/edit?usp=sharing&amp;ouid=106108386338254268126&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207420"/>
            <a:ext cx="3485073" cy="2673544"/>
          </a:xfrm>
        </p:spPr>
        <p:txBody>
          <a:bodyPr>
            <a:normAutofit/>
          </a:bodyPr>
          <a:lstStyle/>
          <a:p>
            <a:pPr algn="l"/>
            <a:r>
              <a:rPr lang="en-US" sz="4000" dirty="0"/>
              <a:t>Bank Loan Case Study</a:t>
            </a:r>
            <a:br>
              <a:rPr lang="en-US" sz="4000" dirty="0"/>
            </a:br>
            <a:br>
              <a:rPr lang="en-US" sz="2400" dirty="0"/>
            </a:br>
            <a:r>
              <a:rPr lang="en-US" sz="3100" dirty="0" err="1">
                <a:solidFill>
                  <a:schemeClr val="accent1">
                    <a:lumMod val="60000"/>
                    <a:lumOff val="40000"/>
                  </a:schemeClr>
                </a:solidFill>
              </a:rPr>
              <a:t>trainity</a:t>
            </a:r>
            <a:br>
              <a:rPr lang="en-US" sz="3100" dirty="0"/>
            </a:br>
            <a:r>
              <a:rPr lang="en-US" sz="3100" dirty="0"/>
              <a:t>Project#6</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992550"/>
            <a:ext cx="3485072" cy="1279583"/>
          </a:xfrm>
        </p:spPr>
        <p:txBody>
          <a:bodyPr>
            <a:normAutofit fontScale="92500" lnSpcReduction="20000"/>
          </a:bodyPr>
          <a:lstStyle/>
          <a:p>
            <a:pPr algn="l"/>
            <a:r>
              <a:rPr lang="en-US" sz="2000" i="1" dirty="0"/>
              <a:t>By:</a:t>
            </a:r>
          </a:p>
          <a:p>
            <a:pPr algn="l"/>
            <a:r>
              <a:rPr lang="en-US" sz="2300" dirty="0"/>
              <a:t>Anurag Changmai</a:t>
            </a:r>
          </a:p>
          <a:p>
            <a:pPr algn="l"/>
            <a:r>
              <a:rPr lang="en-US" sz="2300" dirty="0"/>
              <a:t>Data Analytics Trainee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F274-FACD-70BA-903F-69338882000A}"/>
              </a:ext>
            </a:extLst>
          </p:cNvPr>
          <p:cNvSpPr>
            <a:spLocks noGrp="1"/>
          </p:cNvSpPr>
          <p:nvPr>
            <p:ph type="title"/>
          </p:nvPr>
        </p:nvSpPr>
        <p:spPr/>
        <p:txBody>
          <a:bodyPr/>
          <a:lstStyle/>
          <a:p>
            <a:r>
              <a:rPr lang="en-US" dirty="0"/>
              <a:t>Dealing with missing data (Cont.)</a:t>
            </a:r>
            <a:endParaRPr lang="en-IN" dirty="0"/>
          </a:p>
        </p:txBody>
      </p:sp>
      <p:sp>
        <p:nvSpPr>
          <p:cNvPr id="3" name="Content Placeholder 2">
            <a:extLst>
              <a:ext uri="{FF2B5EF4-FFF2-40B4-BE49-F238E27FC236}">
                <a16:creationId xmlns:a16="http://schemas.microsoft.com/office/drawing/2014/main" id="{D97422ED-8233-E653-62CC-4CC1C2D3E80D}"/>
              </a:ext>
            </a:extLst>
          </p:cNvPr>
          <p:cNvSpPr>
            <a:spLocks noGrp="1"/>
          </p:cNvSpPr>
          <p:nvPr>
            <p:ph idx="1"/>
          </p:nvPr>
        </p:nvSpPr>
        <p:spPr/>
        <p:txBody>
          <a:bodyPr/>
          <a:lstStyle/>
          <a:p>
            <a:pPr marL="36900" indent="0" algn="just">
              <a:buNone/>
            </a:pPr>
            <a:r>
              <a:rPr lang="en-US" dirty="0"/>
              <a:t>For NAME_TYPE_SUITE and OCCUPATION_TYPE, I replaced the blanks with the most recurring value. To find this value, I obtained the counts of different values in each category and plotted them for visual representation, as shown in the subsequent slides. The value with the highest recurrence was then used to fill the blanks.</a:t>
            </a:r>
          </a:p>
          <a:p>
            <a:pPr marL="36900" indent="0" algn="just">
              <a:buNone/>
            </a:pPr>
            <a:r>
              <a:rPr lang="en-US" dirty="0"/>
              <a:t>The count of blanks for both categories is given below:</a:t>
            </a:r>
            <a:endParaRPr lang="en-IN" dirty="0"/>
          </a:p>
        </p:txBody>
      </p:sp>
      <p:pic>
        <p:nvPicPr>
          <p:cNvPr id="10" name="Picture 9">
            <a:extLst>
              <a:ext uri="{FF2B5EF4-FFF2-40B4-BE49-F238E27FC236}">
                <a16:creationId xmlns:a16="http://schemas.microsoft.com/office/drawing/2014/main" id="{6A619F8B-88FC-F6AB-281B-E9B7485B0312}"/>
              </a:ext>
            </a:extLst>
          </p:cNvPr>
          <p:cNvPicPr>
            <a:picLocks noChangeAspect="1"/>
          </p:cNvPicPr>
          <p:nvPr/>
        </p:nvPicPr>
        <p:blipFill>
          <a:blip r:embed="rId2"/>
          <a:stretch>
            <a:fillRect/>
          </a:stretch>
        </p:blipFill>
        <p:spPr>
          <a:xfrm>
            <a:off x="2761741" y="4573958"/>
            <a:ext cx="3036768" cy="850295"/>
          </a:xfrm>
          <a:prstGeom prst="rect">
            <a:avLst/>
          </a:prstGeom>
        </p:spPr>
      </p:pic>
      <p:pic>
        <p:nvPicPr>
          <p:cNvPr id="12" name="Picture 11">
            <a:extLst>
              <a:ext uri="{FF2B5EF4-FFF2-40B4-BE49-F238E27FC236}">
                <a16:creationId xmlns:a16="http://schemas.microsoft.com/office/drawing/2014/main" id="{24C1D5B0-0F1B-5AA8-35A3-1E7B798A9CA5}"/>
              </a:ext>
            </a:extLst>
          </p:cNvPr>
          <p:cNvPicPr>
            <a:picLocks noChangeAspect="1"/>
          </p:cNvPicPr>
          <p:nvPr/>
        </p:nvPicPr>
        <p:blipFill>
          <a:blip r:embed="rId3"/>
          <a:stretch>
            <a:fillRect/>
          </a:stretch>
        </p:blipFill>
        <p:spPr>
          <a:xfrm>
            <a:off x="6393492" y="4573960"/>
            <a:ext cx="3054124" cy="850296"/>
          </a:xfrm>
          <a:prstGeom prst="rect">
            <a:avLst/>
          </a:prstGeom>
        </p:spPr>
      </p:pic>
    </p:spTree>
    <p:extLst>
      <p:ext uri="{BB962C8B-B14F-4D97-AF65-F5344CB8AC3E}">
        <p14:creationId xmlns:p14="http://schemas.microsoft.com/office/powerpoint/2010/main" val="363969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3C6A-75A6-4128-D2A7-DE5B4F2D0CC8}"/>
              </a:ext>
            </a:extLst>
          </p:cNvPr>
          <p:cNvSpPr>
            <a:spLocks noGrp="1"/>
          </p:cNvSpPr>
          <p:nvPr>
            <p:ph type="title"/>
          </p:nvPr>
        </p:nvSpPr>
        <p:spPr/>
        <p:txBody>
          <a:bodyPr/>
          <a:lstStyle/>
          <a:p>
            <a:r>
              <a:rPr lang="en-US" dirty="0"/>
              <a:t>Dealing with missing data (Cont.)</a:t>
            </a:r>
            <a:endParaRPr lang="en-IN" dirty="0"/>
          </a:p>
        </p:txBody>
      </p:sp>
      <p:pic>
        <p:nvPicPr>
          <p:cNvPr id="6" name="Content Placeholder 5">
            <a:extLst>
              <a:ext uri="{FF2B5EF4-FFF2-40B4-BE49-F238E27FC236}">
                <a16:creationId xmlns:a16="http://schemas.microsoft.com/office/drawing/2014/main" id="{B8A224E6-7079-01A1-F1F1-79858C8927C7}"/>
              </a:ext>
            </a:extLst>
          </p:cNvPr>
          <p:cNvPicPr>
            <a:picLocks noGrp="1" noChangeAspect="1"/>
          </p:cNvPicPr>
          <p:nvPr>
            <p:ph sz="half" idx="1"/>
          </p:nvPr>
        </p:nvPicPr>
        <p:blipFill>
          <a:blip r:embed="rId2"/>
          <a:stretch>
            <a:fillRect/>
          </a:stretch>
        </p:blipFill>
        <p:spPr>
          <a:xfrm>
            <a:off x="924443" y="3895147"/>
            <a:ext cx="3391733" cy="2353253"/>
          </a:xfrm>
        </p:spPr>
      </p:pic>
      <p:pic>
        <p:nvPicPr>
          <p:cNvPr id="8" name="Content Placeholder 7">
            <a:extLst>
              <a:ext uri="{FF2B5EF4-FFF2-40B4-BE49-F238E27FC236}">
                <a16:creationId xmlns:a16="http://schemas.microsoft.com/office/drawing/2014/main" id="{E4F7D13A-466F-691B-9819-28EA3777BE71}"/>
              </a:ext>
            </a:extLst>
          </p:cNvPr>
          <p:cNvPicPr>
            <a:picLocks noGrp="1" noChangeAspect="1"/>
          </p:cNvPicPr>
          <p:nvPr>
            <p:ph sz="half" idx="2"/>
          </p:nvPr>
        </p:nvPicPr>
        <p:blipFill>
          <a:blip r:embed="rId3"/>
          <a:stretch>
            <a:fillRect/>
          </a:stretch>
        </p:blipFill>
        <p:spPr>
          <a:xfrm>
            <a:off x="4669654" y="1869657"/>
            <a:ext cx="6597903" cy="4378743"/>
          </a:xfrm>
        </p:spPr>
      </p:pic>
      <p:sp>
        <p:nvSpPr>
          <p:cNvPr id="9" name="TextBox 8">
            <a:extLst>
              <a:ext uri="{FF2B5EF4-FFF2-40B4-BE49-F238E27FC236}">
                <a16:creationId xmlns:a16="http://schemas.microsoft.com/office/drawing/2014/main" id="{1A8CDF87-790E-F04F-633F-BB466BA0475E}"/>
              </a:ext>
            </a:extLst>
          </p:cNvPr>
          <p:cNvSpPr txBox="1"/>
          <p:nvPr/>
        </p:nvSpPr>
        <p:spPr>
          <a:xfrm>
            <a:off x="924443" y="1869657"/>
            <a:ext cx="3391733" cy="2031325"/>
          </a:xfrm>
          <a:prstGeom prst="rect">
            <a:avLst/>
          </a:prstGeom>
          <a:noFill/>
        </p:spPr>
        <p:txBody>
          <a:bodyPr wrap="square" rtlCol="0">
            <a:spAutoFit/>
          </a:bodyPr>
          <a:lstStyle/>
          <a:p>
            <a:pPr algn="just"/>
            <a:r>
              <a:rPr lang="en-US" dirty="0"/>
              <a:t>The pivot table below shows the count of all values, including blanks, in NAME_TYPE_SUITE, which is visually represented in the column graph on the right. The value ‘Unaccompanied’ has the highest recurrence.</a:t>
            </a:r>
            <a:endParaRPr lang="en-IN" dirty="0"/>
          </a:p>
        </p:txBody>
      </p:sp>
    </p:spTree>
    <p:extLst>
      <p:ext uri="{BB962C8B-B14F-4D97-AF65-F5344CB8AC3E}">
        <p14:creationId xmlns:p14="http://schemas.microsoft.com/office/powerpoint/2010/main" val="278905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3C6A-75A6-4128-D2A7-DE5B4F2D0CC8}"/>
              </a:ext>
            </a:extLst>
          </p:cNvPr>
          <p:cNvSpPr>
            <a:spLocks noGrp="1"/>
          </p:cNvSpPr>
          <p:nvPr>
            <p:ph type="title"/>
          </p:nvPr>
        </p:nvSpPr>
        <p:spPr/>
        <p:txBody>
          <a:bodyPr/>
          <a:lstStyle/>
          <a:p>
            <a:r>
              <a:rPr lang="en-US" dirty="0"/>
              <a:t>Dealing with missing data (Cont.)</a:t>
            </a:r>
            <a:endParaRPr lang="en-IN" dirty="0"/>
          </a:p>
        </p:txBody>
      </p:sp>
      <p:pic>
        <p:nvPicPr>
          <p:cNvPr id="6" name="Content Placeholder 5">
            <a:extLst>
              <a:ext uri="{FF2B5EF4-FFF2-40B4-BE49-F238E27FC236}">
                <a16:creationId xmlns:a16="http://schemas.microsoft.com/office/drawing/2014/main" id="{B8A224E6-7079-01A1-F1F1-79858C8927C7}"/>
              </a:ext>
            </a:extLst>
          </p:cNvPr>
          <p:cNvPicPr>
            <a:picLocks noGrp="1" noChangeAspect="1"/>
          </p:cNvPicPr>
          <p:nvPr>
            <p:ph sz="half" idx="1"/>
          </p:nvPr>
        </p:nvPicPr>
        <p:blipFill>
          <a:blip r:embed="rId2"/>
          <a:srcRect/>
          <a:stretch/>
        </p:blipFill>
        <p:spPr>
          <a:xfrm>
            <a:off x="924443" y="3895147"/>
            <a:ext cx="3391733" cy="2353253"/>
          </a:xfrm>
        </p:spPr>
      </p:pic>
      <p:pic>
        <p:nvPicPr>
          <p:cNvPr id="8" name="Content Placeholder 7">
            <a:extLst>
              <a:ext uri="{FF2B5EF4-FFF2-40B4-BE49-F238E27FC236}">
                <a16:creationId xmlns:a16="http://schemas.microsoft.com/office/drawing/2014/main" id="{E4F7D13A-466F-691B-9819-28EA3777BE71}"/>
              </a:ext>
            </a:extLst>
          </p:cNvPr>
          <p:cNvPicPr>
            <a:picLocks noGrp="1" noChangeAspect="1"/>
          </p:cNvPicPr>
          <p:nvPr>
            <p:ph sz="half" idx="2"/>
          </p:nvPr>
        </p:nvPicPr>
        <p:blipFill>
          <a:blip r:embed="rId3"/>
          <a:srcRect/>
          <a:stretch/>
        </p:blipFill>
        <p:spPr>
          <a:xfrm>
            <a:off x="4669654" y="1869657"/>
            <a:ext cx="6597903" cy="4378743"/>
          </a:xfrm>
        </p:spPr>
      </p:pic>
      <p:sp>
        <p:nvSpPr>
          <p:cNvPr id="9" name="TextBox 8">
            <a:extLst>
              <a:ext uri="{FF2B5EF4-FFF2-40B4-BE49-F238E27FC236}">
                <a16:creationId xmlns:a16="http://schemas.microsoft.com/office/drawing/2014/main" id="{1A8CDF87-790E-F04F-633F-BB466BA0475E}"/>
              </a:ext>
            </a:extLst>
          </p:cNvPr>
          <p:cNvSpPr txBox="1"/>
          <p:nvPr/>
        </p:nvSpPr>
        <p:spPr>
          <a:xfrm>
            <a:off x="924443" y="1869657"/>
            <a:ext cx="3391733" cy="2031325"/>
          </a:xfrm>
          <a:prstGeom prst="rect">
            <a:avLst/>
          </a:prstGeom>
          <a:noFill/>
        </p:spPr>
        <p:txBody>
          <a:bodyPr wrap="square" rtlCol="0">
            <a:spAutoFit/>
          </a:bodyPr>
          <a:lstStyle/>
          <a:p>
            <a:pPr algn="just"/>
            <a:r>
              <a:rPr lang="en-US" dirty="0"/>
              <a:t>The pivot table below shows the count of all values, without blanks, in NAME_TYPE_SUITE, which is visually represented in the column graph on the right. The blanks were replaced with the value ‘Unaccompanied’.</a:t>
            </a:r>
            <a:endParaRPr lang="en-IN" dirty="0"/>
          </a:p>
        </p:txBody>
      </p:sp>
    </p:spTree>
    <p:extLst>
      <p:ext uri="{BB962C8B-B14F-4D97-AF65-F5344CB8AC3E}">
        <p14:creationId xmlns:p14="http://schemas.microsoft.com/office/powerpoint/2010/main" val="37445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3C6A-75A6-4128-D2A7-DE5B4F2D0CC8}"/>
              </a:ext>
            </a:extLst>
          </p:cNvPr>
          <p:cNvSpPr>
            <a:spLocks noGrp="1"/>
          </p:cNvSpPr>
          <p:nvPr>
            <p:ph type="title"/>
          </p:nvPr>
        </p:nvSpPr>
        <p:spPr>
          <a:xfrm>
            <a:off x="913795" y="135522"/>
            <a:ext cx="10353762" cy="1261872"/>
          </a:xfrm>
        </p:spPr>
        <p:txBody>
          <a:bodyPr/>
          <a:lstStyle/>
          <a:p>
            <a:r>
              <a:rPr lang="en-US" dirty="0"/>
              <a:t>Dealing with missing data (Cont.)</a:t>
            </a:r>
            <a:endParaRPr lang="en-IN" dirty="0"/>
          </a:p>
        </p:txBody>
      </p:sp>
      <p:pic>
        <p:nvPicPr>
          <p:cNvPr id="6" name="Content Placeholder 5">
            <a:extLst>
              <a:ext uri="{FF2B5EF4-FFF2-40B4-BE49-F238E27FC236}">
                <a16:creationId xmlns:a16="http://schemas.microsoft.com/office/drawing/2014/main" id="{B8A224E6-7079-01A1-F1F1-79858C8927C7}"/>
              </a:ext>
            </a:extLst>
          </p:cNvPr>
          <p:cNvPicPr>
            <a:picLocks noGrp="1" noChangeAspect="1"/>
          </p:cNvPicPr>
          <p:nvPr>
            <p:ph sz="half" idx="1"/>
          </p:nvPr>
        </p:nvPicPr>
        <p:blipFill>
          <a:blip r:embed="rId2"/>
          <a:srcRect/>
          <a:stretch/>
        </p:blipFill>
        <p:spPr>
          <a:xfrm>
            <a:off x="924443" y="3348800"/>
            <a:ext cx="3391733" cy="3228074"/>
          </a:xfrm>
        </p:spPr>
      </p:pic>
      <p:pic>
        <p:nvPicPr>
          <p:cNvPr id="8" name="Content Placeholder 7">
            <a:extLst>
              <a:ext uri="{FF2B5EF4-FFF2-40B4-BE49-F238E27FC236}">
                <a16:creationId xmlns:a16="http://schemas.microsoft.com/office/drawing/2014/main" id="{E4F7D13A-466F-691B-9819-28EA3777BE71}"/>
              </a:ext>
            </a:extLst>
          </p:cNvPr>
          <p:cNvPicPr>
            <a:picLocks noGrp="1" noChangeAspect="1"/>
          </p:cNvPicPr>
          <p:nvPr>
            <p:ph sz="half" idx="2"/>
          </p:nvPr>
        </p:nvPicPr>
        <p:blipFill>
          <a:blip r:embed="rId3"/>
          <a:srcRect/>
          <a:stretch/>
        </p:blipFill>
        <p:spPr>
          <a:xfrm>
            <a:off x="4669654" y="1869657"/>
            <a:ext cx="6597903" cy="4378743"/>
          </a:xfrm>
        </p:spPr>
      </p:pic>
      <p:sp>
        <p:nvSpPr>
          <p:cNvPr id="9" name="TextBox 8">
            <a:extLst>
              <a:ext uri="{FF2B5EF4-FFF2-40B4-BE49-F238E27FC236}">
                <a16:creationId xmlns:a16="http://schemas.microsoft.com/office/drawing/2014/main" id="{1A8CDF87-790E-F04F-633F-BB466BA0475E}"/>
              </a:ext>
            </a:extLst>
          </p:cNvPr>
          <p:cNvSpPr txBox="1"/>
          <p:nvPr/>
        </p:nvSpPr>
        <p:spPr>
          <a:xfrm>
            <a:off x="924443" y="1317475"/>
            <a:ext cx="3391733" cy="2031325"/>
          </a:xfrm>
          <a:prstGeom prst="rect">
            <a:avLst/>
          </a:prstGeom>
          <a:noFill/>
        </p:spPr>
        <p:txBody>
          <a:bodyPr wrap="square" rtlCol="0">
            <a:spAutoFit/>
          </a:bodyPr>
          <a:lstStyle/>
          <a:p>
            <a:pPr algn="just"/>
            <a:r>
              <a:rPr lang="en-US" dirty="0"/>
              <a:t>The pivot table below shows the count of all values, including blanks, in OCCUPATION_TYPE, which is visually represented in the column graph on the right. The value ‘Laborers’ has the highest recurrence.</a:t>
            </a:r>
            <a:endParaRPr lang="en-IN" dirty="0"/>
          </a:p>
        </p:txBody>
      </p:sp>
    </p:spTree>
    <p:extLst>
      <p:ext uri="{BB962C8B-B14F-4D97-AF65-F5344CB8AC3E}">
        <p14:creationId xmlns:p14="http://schemas.microsoft.com/office/powerpoint/2010/main" val="381762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3C6A-75A6-4128-D2A7-DE5B4F2D0CC8}"/>
              </a:ext>
            </a:extLst>
          </p:cNvPr>
          <p:cNvSpPr>
            <a:spLocks noGrp="1"/>
          </p:cNvSpPr>
          <p:nvPr>
            <p:ph type="title"/>
          </p:nvPr>
        </p:nvSpPr>
        <p:spPr>
          <a:xfrm>
            <a:off x="924443" y="142062"/>
            <a:ext cx="10353762" cy="1261872"/>
          </a:xfrm>
        </p:spPr>
        <p:txBody>
          <a:bodyPr/>
          <a:lstStyle/>
          <a:p>
            <a:r>
              <a:rPr lang="en-US" dirty="0"/>
              <a:t>Dealing with missing data (Cont.)</a:t>
            </a:r>
            <a:endParaRPr lang="en-IN" dirty="0"/>
          </a:p>
        </p:txBody>
      </p:sp>
      <p:pic>
        <p:nvPicPr>
          <p:cNvPr id="6" name="Content Placeholder 5">
            <a:extLst>
              <a:ext uri="{FF2B5EF4-FFF2-40B4-BE49-F238E27FC236}">
                <a16:creationId xmlns:a16="http://schemas.microsoft.com/office/drawing/2014/main" id="{B8A224E6-7079-01A1-F1F1-79858C8927C7}"/>
              </a:ext>
            </a:extLst>
          </p:cNvPr>
          <p:cNvPicPr>
            <a:picLocks noGrp="1" noChangeAspect="1"/>
          </p:cNvPicPr>
          <p:nvPr>
            <p:ph sz="half" idx="1"/>
          </p:nvPr>
        </p:nvPicPr>
        <p:blipFill>
          <a:blip r:embed="rId2"/>
          <a:srcRect/>
          <a:stretch/>
        </p:blipFill>
        <p:spPr>
          <a:xfrm>
            <a:off x="924443" y="3020326"/>
            <a:ext cx="3391733" cy="3478128"/>
          </a:xfrm>
        </p:spPr>
      </p:pic>
      <p:pic>
        <p:nvPicPr>
          <p:cNvPr id="8" name="Content Placeholder 7">
            <a:extLst>
              <a:ext uri="{FF2B5EF4-FFF2-40B4-BE49-F238E27FC236}">
                <a16:creationId xmlns:a16="http://schemas.microsoft.com/office/drawing/2014/main" id="{E4F7D13A-466F-691B-9819-28EA3777BE71}"/>
              </a:ext>
            </a:extLst>
          </p:cNvPr>
          <p:cNvPicPr>
            <a:picLocks noGrp="1" noChangeAspect="1"/>
          </p:cNvPicPr>
          <p:nvPr>
            <p:ph sz="half" idx="2"/>
          </p:nvPr>
        </p:nvPicPr>
        <p:blipFill>
          <a:blip r:embed="rId3"/>
          <a:srcRect/>
          <a:stretch/>
        </p:blipFill>
        <p:spPr>
          <a:xfrm>
            <a:off x="4669654" y="1869657"/>
            <a:ext cx="6597903" cy="4378743"/>
          </a:xfrm>
        </p:spPr>
      </p:pic>
      <p:sp>
        <p:nvSpPr>
          <p:cNvPr id="9" name="TextBox 8">
            <a:extLst>
              <a:ext uri="{FF2B5EF4-FFF2-40B4-BE49-F238E27FC236}">
                <a16:creationId xmlns:a16="http://schemas.microsoft.com/office/drawing/2014/main" id="{1A8CDF87-790E-F04F-633F-BB466BA0475E}"/>
              </a:ext>
            </a:extLst>
          </p:cNvPr>
          <p:cNvSpPr txBox="1"/>
          <p:nvPr/>
        </p:nvSpPr>
        <p:spPr>
          <a:xfrm>
            <a:off x="924443" y="989001"/>
            <a:ext cx="3391733" cy="2031325"/>
          </a:xfrm>
          <a:prstGeom prst="rect">
            <a:avLst/>
          </a:prstGeom>
          <a:noFill/>
        </p:spPr>
        <p:txBody>
          <a:bodyPr wrap="square" rtlCol="0">
            <a:spAutoFit/>
          </a:bodyPr>
          <a:lstStyle/>
          <a:p>
            <a:pPr algn="just"/>
            <a:r>
              <a:rPr lang="en-US" dirty="0"/>
              <a:t>The pivot table below shows the count of all values, without blanks, in OCCUPATION_TYPE, which is visually represented in the column graph on the right. The blanks were replaced with the value ‘Laborers’.</a:t>
            </a:r>
            <a:endParaRPr lang="en-IN" dirty="0"/>
          </a:p>
        </p:txBody>
      </p:sp>
    </p:spTree>
    <p:extLst>
      <p:ext uri="{BB962C8B-B14F-4D97-AF65-F5344CB8AC3E}">
        <p14:creationId xmlns:p14="http://schemas.microsoft.com/office/powerpoint/2010/main" val="85213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CC8-5D5A-C9C8-8DB0-DA20D1E7457A}"/>
              </a:ext>
            </a:extLst>
          </p:cNvPr>
          <p:cNvSpPr>
            <a:spLocks noGrp="1"/>
          </p:cNvSpPr>
          <p:nvPr>
            <p:ph type="title"/>
          </p:nvPr>
        </p:nvSpPr>
        <p:spPr>
          <a:xfrm>
            <a:off x="914400" y="201227"/>
            <a:ext cx="10353762" cy="1261872"/>
          </a:xfrm>
        </p:spPr>
        <p:txBody>
          <a:bodyPr/>
          <a:lstStyle/>
          <a:p>
            <a:r>
              <a:rPr lang="en-US" dirty="0"/>
              <a:t>Handling outliers</a:t>
            </a:r>
            <a:endParaRPr lang="en-IN" dirty="0"/>
          </a:p>
        </p:txBody>
      </p:sp>
      <p:pic>
        <p:nvPicPr>
          <p:cNvPr id="6" name="Content Placeholder 5">
            <a:extLst>
              <a:ext uri="{FF2B5EF4-FFF2-40B4-BE49-F238E27FC236}">
                <a16:creationId xmlns:a16="http://schemas.microsoft.com/office/drawing/2014/main" id="{31569BA9-7EC2-6EA0-ECAF-F7CB4D035DE2}"/>
              </a:ext>
            </a:extLst>
          </p:cNvPr>
          <p:cNvPicPr>
            <a:picLocks noGrp="1" noChangeAspect="1"/>
          </p:cNvPicPr>
          <p:nvPr>
            <p:ph sz="half" idx="1"/>
          </p:nvPr>
        </p:nvPicPr>
        <p:blipFill>
          <a:blip r:embed="rId2"/>
          <a:stretch>
            <a:fillRect/>
          </a:stretch>
        </p:blipFill>
        <p:spPr>
          <a:xfrm>
            <a:off x="914400" y="1463099"/>
            <a:ext cx="6292052" cy="4449430"/>
          </a:xfrm>
        </p:spPr>
      </p:pic>
      <p:pic>
        <p:nvPicPr>
          <p:cNvPr id="8" name="Content Placeholder 7">
            <a:extLst>
              <a:ext uri="{FF2B5EF4-FFF2-40B4-BE49-F238E27FC236}">
                <a16:creationId xmlns:a16="http://schemas.microsoft.com/office/drawing/2014/main" id="{9034575A-8A13-FB8A-A6BD-3F4D240F7BF0}"/>
              </a:ext>
            </a:extLst>
          </p:cNvPr>
          <p:cNvPicPr>
            <a:picLocks noGrp="1" noChangeAspect="1"/>
          </p:cNvPicPr>
          <p:nvPr>
            <p:ph sz="half" idx="2"/>
          </p:nvPr>
        </p:nvPicPr>
        <p:blipFill>
          <a:blip r:embed="rId3"/>
          <a:stretch>
            <a:fillRect/>
          </a:stretch>
        </p:blipFill>
        <p:spPr>
          <a:xfrm>
            <a:off x="7750205" y="2410731"/>
            <a:ext cx="2752079" cy="2036538"/>
          </a:xfrm>
        </p:spPr>
      </p:pic>
      <p:sp>
        <p:nvSpPr>
          <p:cNvPr id="9" name="TextBox 8">
            <a:extLst>
              <a:ext uri="{FF2B5EF4-FFF2-40B4-BE49-F238E27FC236}">
                <a16:creationId xmlns:a16="http://schemas.microsoft.com/office/drawing/2014/main" id="{92ACF490-4DFC-A7E1-067C-98A3B3A67C66}"/>
              </a:ext>
            </a:extLst>
          </p:cNvPr>
          <p:cNvSpPr txBox="1"/>
          <p:nvPr/>
        </p:nvSpPr>
        <p:spPr>
          <a:xfrm>
            <a:off x="923838" y="5912529"/>
            <a:ext cx="10353762" cy="646331"/>
          </a:xfrm>
          <a:prstGeom prst="rect">
            <a:avLst/>
          </a:prstGeom>
          <a:noFill/>
        </p:spPr>
        <p:txBody>
          <a:bodyPr wrap="square" rtlCol="0">
            <a:spAutoFit/>
          </a:bodyPr>
          <a:lstStyle/>
          <a:p>
            <a:pPr algn="ctr"/>
            <a:r>
              <a:rPr lang="en-US" dirty="0"/>
              <a:t>Outliers were first found in the AMT_ANNUITY field. However, these outliers were not removed as the loan amount varies from person to person, which in turn varies the annuity amount.</a:t>
            </a:r>
            <a:endParaRPr lang="en-IN" dirty="0"/>
          </a:p>
        </p:txBody>
      </p:sp>
    </p:spTree>
    <p:extLst>
      <p:ext uri="{BB962C8B-B14F-4D97-AF65-F5344CB8AC3E}">
        <p14:creationId xmlns:p14="http://schemas.microsoft.com/office/powerpoint/2010/main" val="9773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CC8-5D5A-C9C8-8DB0-DA20D1E7457A}"/>
              </a:ext>
            </a:extLst>
          </p:cNvPr>
          <p:cNvSpPr>
            <a:spLocks noGrp="1"/>
          </p:cNvSpPr>
          <p:nvPr>
            <p:ph type="title"/>
          </p:nvPr>
        </p:nvSpPr>
        <p:spPr>
          <a:xfrm>
            <a:off x="914400" y="201227"/>
            <a:ext cx="10353762" cy="1261872"/>
          </a:xfrm>
        </p:spPr>
        <p:txBody>
          <a:bodyPr/>
          <a:lstStyle/>
          <a:p>
            <a:r>
              <a:rPr lang="en-US" dirty="0"/>
              <a:t>Handling outliers (Cont.)</a:t>
            </a:r>
            <a:endParaRPr lang="en-IN" dirty="0"/>
          </a:p>
        </p:txBody>
      </p:sp>
      <p:pic>
        <p:nvPicPr>
          <p:cNvPr id="6" name="Content Placeholder 5">
            <a:extLst>
              <a:ext uri="{FF2B5EF4-FFF2-40B4-BE49-F238E27FC236}">
                <a16:creationId xmlns:a16="http://schemas.microsoft.com/office/drawing/2014/main" id="{31569BA9-7EC2-6EA0-ECAF-F7CB4D035DE2}"/>
              </a:ext>
            </a:extLst>
          </p:cNvPr>
          <p:cNvPicPr>
            <a:picLocks noGrp="1" noChangeAspect="1"/>
          </p:cNvPicPr>
          <p:nvPr>
            <p:ph sz="half" idx="1"/>
          </p:nvPr>
        </p:nvPicPr>
        <p:blipFill>
          <a:blip r:embed="rId2"/>
          <a:srcRect/>
          <a:stretch/>
        </p:blipFill>
        <p:spPr>
          <a:xfrm>
            <a:off x="914400" y="1463099"/>
            <a:ext cx="6292052" cy="4449430"/>
          </a:xfrm>
        </p:spPr>
      </p:pic>
      <p:pic>
        <p:nvPicPr>
          <p:cNvPr id="8" name="Content Placeholder 7">
            <a:extLst>
              <a:ext uri="{FF2B5EF4-FFF2-40B4-BE49-F238E27FC236}">
                <a16:creationId xmlns:a16="http://schemas.microsoft.com/office/drawing/2014/main" id="{9034575A-8A13-FB8A-A6BD-3F4D240F7BF0}"/>
              </a:ext>
            </a:extLst>
          </p:cNvPr>
          <p:cNvPicPr>
            <a:picLocks noGrp="1" noChangeAspect="1"/>
          </p:cNvPicPr>
          <p:nvPr>
            <p:ph sz="half" idx="2"/>
          </p:nvPr>
        </p:nvPicPr>
        <p:blipFill>
          <a:blip r:embed="rId3"/>
          <a:srcRect/>
          <a:stretch/>
        </p:blipFill>
        <p:spPr>
          <a:xfrm>
            <a:off x="7750205" y="2410731"/>
            <a:ext cx="2752079" cy="2036538"/>
          </a:xfrm>
        </p:spPr>
      </p:pic>
      <p:sp>
        <p:nvSpPr>
          <p:cNvPr id="9" name="TextBox 8">
            <a:extLst>
              <a:ext uri="{FF2B5EF4-FFF2-40B4-BE49-F238E27FC236}">
                <a16:creationId xmlns:a16="http://schemas.microsoft.com/office/drawing/2014/main" id="{92ACF490-4DFC-A7E1-067C-98A3B3A67C66}"/>
              </a:ext>
            </a:extLst>
          </p:cNvPr>
          <p:cNvSpPr txBox="1"/>
          <p:nvPr/>
        </p:nvSpPr>
        <p:spPr>
          <a:xfrm>
            <a:off x="923838" y="5912529"/>
            <a:ext cx="10353762" cy="646331"/>
          </a:xfrm>
          <a:prstGeom prst="rect">
            <a:avLst/>
          </a:prstGeom>
          <a:noFill/>
        </p:spPr>
        <p:txBody>
          <a:bodyPr wrap="square" rtlCol="0">
            <a:spAutoFit/>
          </a:bodyPr>
          <a:lstStyle/>
          <a:p>
            <a:pPr algn="ctr"/>
            <a:r>
              <a:rPr lang="en-US" dirty="0"/>
              <a:t>Outliers were then found in the AMT_CREDIT field. These outliers also were not removed as the loan amount varies from person to person.</a:t>
            </a:r>
            <a:endParaRPr lang="en-IN" dirty="0"/>
          </a:p>
        </p:txBody>
      </p:sp>
    </p:spTree>
    <p:extLst>
      <p:ext uri="{BB962C8B-B14F-4D97-AF65-F5344CB8AC3E}">
        <p14:creationId xmlns:p14="http://schemas.microsoft.com/office/powerpoint/2010/main" val="378241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CC8-5D5A-C9C8-8DB0-DA20D1E7457A}"/>
              </a:ext>
            </a:extLst>
          </p:cNvPr>
          <p:cNvSpPr>
            <a:spLocks noGrp="1"/>
          </p:cNvSpPr>
          <p:nvPr>
            <p:ph type="title"/>
          </p:nvPr>
        </p:nvSpPr>
        <p:spPr>
          <a:xfrm>
            <a:off x="914400" y="201227"/>
            <a:ext cx="10353762" cy="1261872"/>
          </a:xfrm>
        </p:spPr>
        <p:txBody>
          <a:bodyPr/>
          <a:lstStyle/>
          <a:p>
            <a:r>
              <a:rPr lang="en-US" dirty="0"/>
              <a:t>Handling outliers (Cont.)</a:t>
            </a:r>
            <a:endParaRPr lang="en-IN" dirty="0"/>
          </a:p>
        </p:txBody>
      </p:sp>
      <p:pic>
        <p:nvPicPr>
          <p:cNvPr id="6" name="Content Placeholder 5">
            <a:extLst>
              <a:ext uri="{FF2B5EF4-FFF2-40B4-BE49-F238E27FC236}">
                <a16:creationId xmlns:a16="http://schemas.microsoft.com/office/drawing/2014/main" id="{31569BA9-7EC2-6EA0-ECAF-F7CB4D035DE2}"/>
              </a:ext>
            </a:extLst>
          </p:cNvPr>
          <p:cNvPicPr>
            <a:picLocks noGrp="1" noChangeAspect="1"/>
          </p:cNvPicPr>
          <p:nvPr>
            <p:ph sz="half" idx="1"/>
          </p:nvPr>
        </p:nvPicPr>
        <p:blipFill>
          <a:blip r:embed="rId2"/>
          <a:srcRect/>
          <a:stretch/>
        </p:blipFill>
        <p:spPr>
          <a:xfrm>
            <a:off x="914400" y="1463099"/>
            <a:ext cx="6292052" cy="4449430"/>
          </a:xfrm>
        </p:spPr>
      </p:pic>
      <p:pic>
        <p:nvPicPr>
          <p:cNvPr id="8" name="Content Placeholder 7">
            <a:extLst>
              <a:ext uri="{FF2B5EF4-FFF2-40B4-BE49-F238E27FC236}">
                <a16:creationId xmlns:a16="http://schemas.microsoft.com/office/drawing/2014/main" id="{9034575A-8A13-FB8A-A6BD-3F4D240F7BF0}"/>
              </a:ext>
            </a:extLst>
          </p:cNvPr>
          <p:cNvPicPr>
            <a:picLocks noGrp="1" noChangeAspect="1"/>
          </p:cNvPicPr>
          <p:nvPr>
            <p:ph sz="half" idx="2"/>
          </p:nvPr>
        </p:nvPicPr>
        <p:blipFill>
          <a:blip r:embed="rId3"/>
          <a:srcRect/>
          <a:stretch/>
        </p:blipFill>
        <p:spPr>
          <a:xfrm>
            <a:off x="7750205" y="2410731"/>
            <a:ext cx="2752079" cy="2036538"/>
          </a:xfrm>
        </p:spPr>
      </p:pic>
      <p:sp>
        <p:nvSpPr>
          <p:cNvPr id="9" name="TextBox 8">
            <a:extLst>
              <a:ext uri="{FF2B5EF4-FFF2-40B4-BE49-F238E27FC236}">
                <a16:creationId xmlns:a16="http://schemas.microsoft.com/office/drawing/2014/main" id="{92ACF490-4DFC-A7E1-067C-98A3B3A67C66}"/>
              </a:ext>
            </a:extLst>
          </p:cNvPr>
          <p:cNvSpPr txBox="1"/>
          <p:nvPr/>
        </p:nvSpPr>
        <p:spPr>
          <a:xfrm>
            <a:off x="923838" y="5912529"/>
            <a:ext cx="10353762" cy="646331"/>
          </a:xfrm>
          <a:prstGeom prst="rect">
            <a:avLst/>
          </a:prstGeom>
          <a:noFill/>
        </p:spPr>
        <p:txBody>
          <a:bodyPr wrap="square" rtlCol="0">
            <a:spAutoFit/>
          </a:bodyPr>
          <a:lstStyle/>
          <a:p>
            <a:pPr algn="ctr"/>
            <a:r>
              <a:rPr lang="en-US" dirty="0"/>
              <a:t>Next, outliers were found in the AMT_INCOME_TOTAL field. These outliers also were not removed as the income varies from person to person.</a:t>
            </a:r>
            <a:endParaRPr lang="en-IN" dirty="0"/>
          </a:p>
        </p:txBody>
      </p:sp>
    </p:spTree>
    <p:extLst>
      <p:ext uri="{BB962C8B-B14F-4D97-AF65-F5344CB8AC3E}">
        <p14:creationId xmlns:p14="http://schemas.microsoft.com/office/powerpoint/2010/main" val="252870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CC8-5D5A-C9C8-8DB0-DA20D1E7457A}"/>
              </a:ext>
            </a:extLst>
          </p:cNvPr>
          <p:cNvSpPr>
            <a:spLocks noGrp="1"/>
          </p:cNvSpPr>
          <p:nvPr>
            <p:ph type="title"/>
          </p:nvPr>
        </p:nvSpPr>
        <p:spPr>
          <a:xfrm>
            <a:off x="914400" y="201227"/>
            <a:ext cx="10353762" cy="1261872"/>
          </a:xfrm>
        </p:spPr>
        <p:txBody>
          <a:bodyPr/>
          <a:lstStyle/>
          <a:p>
            <a:r>
              <a:rPr lang="en-US" dirty="0"/>
              <a:t>Handling outliers (Cont.)</a:t>
            </a:r>
            <a:endParaRPr lang="en-IN" dirty="0"/>
          </a:p>
        </p:txBody>
      </p:sp>
      <p:pic>
        <p:nvPicPr>
          <p:cNvPr id="6" name="Content Placeholder 5">
            <a:extLst>
              <a:ext uri="{FF2B5EF4-FFF2-40B4-BE49-F238E27FC236}">
                <a16:creationId xmlns:a16="http://schemas.microsoft.com/office/drawing/2014/main" id="{31569BA9-7EC2-6EA0-ECAF-F7CB4D035DE2}"/>
              </a:ext>
            </a:extLst>
          </p:cNvPr>
          <p:cNvPicPr>
            <a:picLocks noGrp="1" noChangeAspect="1"/>
          </p:cNvPicPr>
          <p:nvPr>
            <p:ph sz="half" idx="1"/>
          </p:nvPr>
        </p:nvPicPr>
        <p:blipFill>
          <a:blip r:embed="rId2"/>
          <a:srcRect/>
          <a:stretch/>
        </p:blipFill>
        <p:spPr>
          <a:xfrm>
            <a:off x="914400" y="1463099"/>
            <a:ext cx="6292052" cy="4449430"/>
          </a:xfrm>
        </p:spPr>
      </p:pic>
      <p:pic>
        <p:nvPicPr>
          <p:cNvPr id="8" name="Content Placeholder 7">
            <a:extLst>
              <a:ext uri="{FF2B5EF4-FFF2-40B4-BE49-F238E27FC236}">
                <a16:creationId xmlns:a16="http://schemas.microsoft.com/office/drawing/2014/main" id="{9034575A-8A13-FB8A-A6BD-3F4D240F7BF0}"/>
              </a:ext>
            </a:extLst>
          </p:cNvPr>
          <p:cNvPicPr>
            <a:picLocks noGrp="1" noChangeAspect="1"/>
          </p:cNvPicPr>
          <p:nvPr>
            <p:ph sz="half" idx="2"/>
          </p:nvPr>
        </p:nvPicPr>
        <p:blipFill>
          <a:blip r:embed="rId3"/>
          <a:srcRect/>
          <a:stretch/>
        </p:blipFill>
        <p:spPr>
          <a:xfrm>
            <a:off x="7750205" y="2410731"/>
            <a:ext cx="2752079" cy="2036538"/>
          </a:xfrm>
        </p:spPr>
      </p:pic>
      <p:sp>
        <p:nvSpPr>
          <p:cNvPr id="9" name="TextBox 8">
            <a:extLst>
              <a:ext uri="{FF2B5EF4-FFF2-40B4-BE49-F238E27FC236}">
                <a16:creationId xmlns:a16="http://schemas.microsoft.com/office/drawing/2014/main" id="{92ACF490-4DFC-A7E1-067C-98A3B3A67C66}"/>
              </a:ext>
            </a:extLst>
          </p:cNvPr>
          <p:cNvSpPr txBox="1"/>
          <p:nvPr/>
        </p:nvSpPr>
        <p:spPr>
          <a:xfrm>
            <a:off x="923838" y="5912529"/>
            <a:ext cx="10353762" cy="646331"/>
          </a:xfrm>
          <a:prstGeom prst="rect">
            <a:avLst/>
          </a:prstGeom>
          <a:noFill/>
        </p:spPr>
        <p:txBody>
          <a:bodyPr wrap="square" rtlCol="0">
            <a:spAutoFit/>
          </a:bodyPr>
          <a:lstStyle/>
          <a:p>
            <a:pPr algn="ctr"/>
            <a:r>
              <a:rPr lang="en-US" dirty="0"/>
              <a:t>Finally, outliers were found in the YEARS_EMPLOYED field. These outliers had to be removed as the no. of years a person has been employed for could not be 1000.67.</a:t>
            </a:r>
            <a:endParaRPr lang="en-IN" dirty="0"/>
          </a:p>
        </p:txBody>
      </p:sp>
    </p:spTree>
    <p:extLst>
      <p:ext uri="{BB962C8B-B14F-4D97-AF65-F5344CB8AC3E}">
        <p14:creationId xmlns:p14="http://schemas.microsoft.com/office/powerpoint/2010/main" val="202420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CC8-5D5A-C9C8-8DB0-DA20D1E7457A}"/>
              </a:ext>
            </a:extLst>
          </p:cNvPr>
          <p:cNvSpPr>
            <a:spLocks noGrp="1"/>
          </p:cNvSpPr>
          <p:nvPr>
            <p:ph type="title"/>
          </p:nvPr>
        </p:nvSpPr>
        <p:spPr>
          <a:xfrm>
            <a:off x="914400" y="201227"/>
            <a:ext cx="10353762" cy="1261872"/>
          </a:xfrm>
        </p:spPr>
        <p:txBody>
          <a:bodyPr/>
          <a:lstStyle/>
          <a:p>
            <a:r>
              <a:rPr lang="en-US" dirty="0"/>
              <a:t>Handling outliers (Cont.)</a:t>
            </a:r>
            <a:endParaRPr lang="en-IN" dirty="0"/>
          </a:p>
        </p:txBody>
      </p:sp>
      <p:pic>
        <p:nvPicPr>
          <p:cNvPr id="6" name="Content Placeholder 5">
            <a:extLst>
              <a:ext uri="{FF2B5EF4-FFF2-40B4-BE49-F238E27FC236}">
                <a16:creationId xmlns:a16="http://schemas.microsoft.com/office/drawing/2014/main" id="{31569BA9-7EC2-6EA0-ECAF-F7CB4D035DE2}"/>
              </a:ext>
            </a:extLst>
          </p:cNvPr>
          <p:cNvPicPr>
            <a:picLocks noGrp="1" noChangeAspect="1"/>
          </p:cNvPicPr>
          <p:nvPr>
            <p:ph sz="half" idx="1"/>
          </p:nvPr>
        </p:nvPicPr>
        <p:blipFill>
          <a:blip r:embed="rId2"/>
          <a:srcRect/>
          <a:stretch/>
        </p:blipFill>
        <p:spPr>
          <a:xfrm>
            <a:off x="914400" y="1463099"/>
            <a:ext cx="6292052" cy="4449430"/>
          </a:xfrm>
        </p:spPr>
      </p:pic>
      <p:pic>
        <p:nvPicPr>
          <p:cNvPr id="8" name="Content Placeholder 7">
            <a:extLst>
              <a:ext uri="{FF2B5EF4-FFF2-40B4-BE49-F238E27FC236}">
                <a16:creationId xmlns:a16="http://schemas.microsoft.com/office/drawing/2014/main" id="{9034575A-8A13-FB8A-A6BD-3F4D240F7BF0}"/>
              </a:ext>
            </a:extLst>
          </p:cNvPr>
          <p:cNvPicPr>
            <a:picLocks noGrp="1" noChangeAspect="1"/>
          </p:cNvPicPr>
          <p:nvPr>
            <p:ph sz="half" idx="2"/>
          </p:nvPr>
        </p:nvPicPr>
        <p:blipFill>
          <a:blip r:embed="rId3"/>
          <a:srcRect/>
          <a:stretch/>
        </p:blipFill>
        <p:spPr>
          <a:xfrm>
            <a:off x="7767960" y="3427126"/>
            <a:ext cx="2752079" cy="2036538"/>
          </a:xfrm>
        </p:spPr>
      </p:pic>
      <p:sp>
        <p:nvSpPr>
          <p:cNvPr id="9" name="TextBox 8">
            <a:extLst>
              <a:ext uri="{FF2B5EF4-FFF2-40B4-BE49-F238E27FC236}">
                <a16:creationId xmlns:a16="http://schemas.microsoft.com/office/drawing/2014/main" id="{92ACF490-4DFC-A7E1-067C-98A3B3A67C66}"/>
              </a:ext>
            </a:extLst>
          </p:cNvPr>
          <p:cNvSpPr txBox="1"/>
          <p:nvPr/>
        </p:nvSpPr>
        <p:spPr>
          <a:xfrm>
            <a:off x="923838" y="5912529"/>
            <a:ext cx="10353762" cy="646331"/>
          </a:xfrm>
          <a:prstGeom prst="rect">
            <a:avLst/>
          </a:prstGeom>
          <a:noFill/>
        </p:spPr>
        <p:txBody>
          <a:bodyPr wrap="square" rtlCol="0">
            <a:spAutoFit/>
          </a:bodyPr>
          <a:lstStyle/>
          <a:p>
            <a:pPr algn="ctr"/>
            <a:r>
              <a:rPr lang="en-US" dirty="0"/>
              <a:t>To remove the outlier, I took the median value, which was 6.07 years, and replaced all outlying values with this number. The final distribution is seen above.</a:t>
            </a:r>
            <a:endParaRPr lang="en-IN" dirty="0"/>
          </a:p>
        </p:txBody>
      </p:sp>
      <p:pic>
        <p:nvPicPr>
          <p:cNvPr id="4" name="Picture 3">
            <a:extLst>
              <a:ext uri="{FF2B5EF4-FFF2-40B4-BE49-F238E27FC236}">
                <a16:creationId xmlns:a16="http://schemas.microsoft.com/office/drawing/2014/main" id="{05889676-08F4-F60E-A90F-0287DFCFB1E8}"/>
              </a:ext>
            </a:extLst>
          </p:cNvPr>
          <p:cNvPicPr>
            <a:picLocks noChangeAspect="1"/>
          </p:cNvPicPr>
          <p:nvPr/>
        </p:nvPicPr>
        <p:blipFill>
          <a:blip r:embed="rId4"/>
          <a:stretch>
            <a:fillRect/>
          </a:stretch>
        </p:blipFill>
        <p:spPr>
          <a:xfrm>
            <a:off x="7767960" y="2157114"/>
            <a:ext cx="2752079" cy="821148"/>
          </a:xfrm>
          <a:prstGeom prst="rect">
            <a:avLst/>
          </a:prstGeom>
        </p:spPr>
      </p:pic>
    </p:spTree>
    <p:extLst>
      <p:ext uri="{BB962C8B-B14F-4D97-AF65-F5344CB8AC3E}">
        <p14:creationId xmlns:p14="http://schemas.microsoft.com/office/powerpoint/2010/main" val="35769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726B-A3E8-1FA3-7AB9-BE1C8E4536B8}"/>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C60FFC98-2C96-A3D5-BD17-C10ED7202916}"/>
              </a:ext>
            </a:extLst>
          </p:cNvPr>
          <p:cNvSpPr>
            <a:spLocks noGrp="1"/>
          </p:cNvSpPr>
          <p:nvPr>
            <p:ph idx="1"/>
          </p:nvPr>
        </p:nvSpPr>
        <p:spPr/>
        <p:txBody>
          <a:bodyPr/>
          <a:lstStyle/>
          <a:p>
            <a:pPr marL="36900" indent="0" algn="just">
              <a:buNone/>
            </a:pPr>
            <a:r>
              <a:rPr lang="en-US" dirty="0"/>
              <a:t>Providing lines of credit is important among the many functions a bank serves. Banks use various instruments to do so, of which loans are some of the most significant. Extending loans is based on multiple conditions, but an implicit trust in the lender’s ability to lend and the </a:t>
            </a:r>
            <a:r>
              <a:rPr lang="en-US" dirty="0" err="1"/>
              <a:t>lendee’s</a:t>
            </a:r>
            <a:r>
              <a:rPr lang="en-US" dirty="0"/>
              <a:t> ability to repay is primary.</a:t>
            </a:r>
          </a:p>
          <a:p>
            <a:pPr marL="36900" indent="0" algn="just">
              <a:buNone/>
            </a:pPr>
            <a:r>
              <a:rPr lang="en-US" dirty="0"/>
              <a:t>In this project, I analyze a sample dataset of bank loan applications. In doing so, I try to derive insights into applicant behavior and characteristics, and their correlation to the success of their applications. The aim is to understand what type of applicant has a higher chance of receiving loan approval, and, in turn, is the sign of a profitable relationship for the bank.</a:t>
            </a:r>
            <a:endParaRPr lang="en-IN" dirty="0"/>
          </a:p>
        </p:txBody>
      </p:sp>
    </p:spTree>
    <p:extLst>
      <p:ext uri="{BB962C8B-B14F-4D97-AF65-F5344CB8AC3E}">
        <p14:creationId xmlns:p14="http://schemas.microsoft.com/office/powerpoint/2010/main" val="314972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4D2-C392-ECE4-CBBF-9C78C1309FBE}"/>
              </a:ext>
            </a:extLst>
          </p:cNvPr>
          <p:cNvSpPr>
            <a:spLocks noGrp="1"/>
          </p:cNvSpPr>
          <p:nvPr>
            <p:ph type="title"/>
          </p:nvPr>
        </p:nvSpPr>
        <p:spPr/>
        <p:txBody>
          <a:bodyPr/>
          <a:lstStyle/>
          <a:p>
            <a:r>
              <a:rPr lang="en-US" dirty="0"/>
              <a:t>Analyzing data imbalance</a:t>
            </a:r>
            <a:endParaRPr lang="en-IN" dirty="0"/>
          </a:p>
        </p:txBody>
      </p:sp>
      <p:sp>
        <p:nvSpPr>
          <p:cNvPr id="3" name="Content Placeholder 2">
            <a:extLst>
              <a:ext uri="{FF2B5EF4-FFF2-40B4-BE49-F238E27FC236}">
                <a16:creationId xmlns:a16="http://schemas.microsoft.com/office/drawing/2014/main" id="{7441A951-5315-9AC1-E0B7-052564BC6ADD}"/>
              </a:ext>
            </a:extLst>
          </p:cNvPr>
          <p:cNvSpPr>
            <a:spLocks noGrp="1"/>
          </p:cNvSpPr>
          <p:nvPr>
            <p:ph idx="1"/>
          </p:nvPr>
        </p:nvSpPr>
        <p:spPr/>
        <p:txBody>
          <a:bodyPr/>
          <a:lstStyle/>
          <a:p>
            <a:pPr marL="36900" indent="0" algn="just">
              <a:buNone/>
            </a:pPr>
            <a:r>
              <a:rPr lang="en-US" dirty="0"/>
              <a:t>Data imbalance occurs when the sample data contains a disproportionate ratio of samples in each class/field. It is a frequent occurrence in data derived from the real world. However, it can affect the accuracy of the resultant information, which is why identifying it is essential in analyzing any dataset.</a:t>
            </a:r>
          </a:p>
          <a:p>
            <a:pPr marL="36900" indent="0" algn="just">
              <a:buNone/>
            </a:pPr>
            <a:r>
              <a:rPr lang="en-US" dirty="0"/>
              <a:t>In the following slides, the data imbalance seen in my dataset is shown graphically to better understand the amount of skew in certain fields.</a:t>
            </a:r>
            <a:endParaRPr lang="en-IN" dirty="0"/>
          </a:p>
        </p:txBody>
      </p:sp>
    </p:spTree>
    <p:extLst>
      <p:ext uri="{BB962C8B-B14F-4D97-AF65-F5344CB8AC3E}">
        <p14:creationId xmlns:p14="http://schemas.microsoft.com/office/powerpoint/2010/main" val="227915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05E-3300-FDBF-FB9F-6E5CC8CD33AF}"/>
              </a:ext>
            </a:extLst>
          </p:cNvPr>
          <p:cNvSpPr>
            <a:spLocks noGrp="1"/>
          </p:cNvSpPr>
          <p:nvPr>
            <p:ph type="title"/>
          </p:nvPr>
        </p:nvSpPr>
        <p:spPr/>
        <p:txBody>
          <a:bodyPr/>
          <a:lstStyle/>
          <a:p>
            <a:r>
              <a:rPr lang="en-US" dirty="0"/>
              <a:t>Analyzing data imbalance (Cont.)</a:t>
            </a:r>
            <a:endParaRPr lang="en-IN" dirty="0"/>
          </a:p>
        </p:txBody>
      </p:sp>
      <p:pic>
        <p:nvPicPr>
          <p:cNvPr id="6" name="Content Placeholder 5">
            <a:extLst>
              <a:ext uri="{FF2B5EF4-FFF2-40B4-BE49-F238E27FC236}">
                <a16:creationId xmlns:a16="http://schemas.microsoft.com/office/drawing/2014/main" id="{399AD157-C141-0C77-C1D3-29333A0C1898}"/>
              </a:ext>
            </a:extLst>
          </p:cNvPr>
          <p:cNvPicPr>
            <a:picLocks noGrp="1" noChangeAspect="1"/>
          </p:cNvPicPr>
          <p:nvPr>
            <p:ph sz="half" idx="1"/>
          </p:nvPr>
        </p:nvPicPr>
        <p:blipFill>
          <a:blip r:embed="rId2"/>
          <a:stretch>
            <a:fillRect/>
          </a:stretch>
        </p:blipFill>
        <p:spPr>
          <a:xfrm>
            <a:off x="914400" y="2286159"/>
            <a:ext cx="4856163" cy="3203257"/>
          </a:xfrm>
        </p:spPr>
      </p:pic>
      <p:pic>
        <p:nvPicPr>
          <p:cNvPr id="8" name="Content Placeholder 7">
            <a:extLst>
              <a:ext uri="{FF2B5EF4-FFF2-40B4-BE49-F238E27FC236}">
                <a16:creationId xmlns:a16="http://schemas.microsoft.com/office/drawing/2014/main" id="{CEF61317-99DD-63AA-A763-5E1D83E23A87}"/>
              </a:ext>
            </a:extLst>
          </p:cNvPr>
          <p:cNvPicPr>
            <a:picLocks noGrp="1" noChangeAspect="1"/>
          </p:cNvPicPr>
          <p:nvPr>
            <p:ph sz="half" idx="2"/>
          </p:nvPr>
        </p:nvPicPr>
        <p:blipFill>
          <a:blip r:embed="rId3"/>
          <a:stretch>
            <a:fillRect/>
          </a:stretch>
        </p:blipFill>
        <p:spPr>
          <a:xfrm>
            <a:off x="7019925" y="3440112"/>
            <a:ext cx="3638550" cy="895350"/>
          </a:xfrm>
        </p:spPr>
      </p:pic>
      <p:sp>
        <p:nvSpPr>
          <p:cNvPr id="10" name="TextBox 9">
            <a:extLst>
              <a:ext uri="{FF2B5EF4-FFF2-40B4-BE49-F238E27FC236}">
                <a16:creationId xmlns:a16="http://schemas.microsoft.com/office/drawing/2014/main" id="{2661B299-742C-BCDF-4CB6-F7EF7ECB43F8}"/>
              </a:ext>
            </a:extLst>
          </p:cNvPr>
          <p:cNvSpPr txBox="1"/>
          <p:nvPr/>
        </p:nvSpPr>
        <p:spPr>
          <a:xfrm>
            <a:off x="913795" y="5726097"/>
            <a:ext cx="9744680" cy="923330"/>
          </a:xfrm>
          <a:prstGeom prst="rect">
            <a:avLst/>
          </a:prstGeom>
          <a:noFill/>
        </p:spPr>
        <p:txBody>
          <a:bodyPr wrap="square" rtlCol="0">
            <a:spAutoFit/>
          </a:bodyPr>
          <a:lstStyle/>
          <a:p>
            <a:pPr algn="just"/>
            <a:r>
              <a:rPr lang="en-US" dirty="0"/>
              <a:t>The above pie chart shows the TARGET field, which represents the approval status of loan applications. Here, only 8% of applications are in the ‘1’ category, which means rejected. This means, 92% of the loan applications are approved (‘0’ category). </a:t>
            </a:r>
            <a:endParaRPr lang="en-IN" dirty="0"/>
          </a:p>
        </p:txBody>
      </p:sp>
    </p:spTree>
    <p:extLst>
      <p:ext uri="{BB962C8B-B14F-4D97-AF65-F5344CB8AC3E}">
        <p14:creationId xmlns:p14="http://schemas.microsoft.com/office/powerpoint/2010/main" val="181040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05E-3300-FDBF-FB9F-6E5CC8CD33AF}"/>
              </a:ext>
            </a:extLst>
          </p:cNvPr>
          <p:cNvSpPr>
            <a:spLocks noGrp="1"/>
          </p:cNvSpPr>
          <p:nvPr>
            <p:ph type="title"/>
          </p:nvPr>
        </p:nvSpPr>
        <p:spPr/>
        <p:txBody>
          <a:bodyPr/>
          <a:lstStyle/>
          <a:p>
            <a:r>
              <a:rPr lang="en-US" dirty="0"/>
              <a:t>Analyzing data imbalance (Cont.)</a:t>
            </a:r>
            <a:endParaRPr lang="en-IN" dirty="0"/>
          </a:p>
        </p:txBody>
      </p:sp>
      <p:sp>
        <p:nvSpPr>
          <p:cNvPr id="10" name="TextBox 9">
            <a:extLst>
              <a:ext uri="{FF2B5EF4-FFF2-40B4-BE49-F238E27FC236}">
                <a16:creationId xmlns:a16="http://schemas.microsoft.com/office/drawing/2014/main" id="{2661B299-742C-BCDF-4CB6-F7EF7ECB43F8}"/>
              </a:ext>
            </a:extLst>
          </p:cNvPr>
          <p:cNvSpPr txBox="1"/>
          <p:nvPr/>
        </p:nvSpPr>
        <p:spPr>
          <a:xfrm>
            <a:off x="913795" y="5726097"/>
            <a:ext cx="9744680" cy="646331"/>
          </a:xfrm>
          <a:prstGeom prst="rect">
            <a:avLst/>
          </a:prstGeom>
          <a:noFill/>
        </p:spPr>
        <p:txBody>
          <a:bodyPr wrap="square" rtlCol="0">
            <a:spAutoFit/>
          </a:bodyPr>
          <a:lstStyle/>
          <a:p>
            <a:pPr algn="just"/>
            <a:r>
              <a:rPr lang="en-US" dirty="0"/>
              <a:t>The above pie chart shows the CODE_GENDER field, which represents the gender of loan applicants. Here, only 34% of applicants are Male, while 66% are Female.</a:t>
            </a:r>
            <a:endParaRPr lang="en-IN" dirty="0"/>
          </a:p>
        </p:txBody>
      </p:sp>
      <p:pic>
        <p:nvPicPr>
          <p:cNvPr id="11" name="Content Placeholder 10">
            <a:extLst>
              <a:ext uri="{FF2B5EF4-FFF2-40B4-BE49-F238E27FC236}">
                <a16:creationId xmlns:a16="http://schemas.microsoft.com/office/drawing/2014/main" id="{04BD9581-915F-6135-5869-107BDD7C0E84}"/>
              </a:ext>
            </a:extLst>
          </p:cNvPr>
          <p:cNvPicPr>
            <a:picLocks noGrp="1" noChangeAspect="1"/>
          </p:cNvPicPr>
          <p:nvPr>
            <p:ph sz="half" idx="1"/>
          </p:nvPr>
        </p:nvPicPr>
        <p:blipFill>
          <a:blip r:embed="rId2"/>
          <a:stretch>
            <a:fillRect/>
          </a:stretch>
        </p:blipFill>
        <p:spPr>
          <a:xfrm>
            <a:off x="914400" y="2081752"/>
            <a:ext cx="4856163" cy="3612071"/>
          </a:xfrm>
        </p:spPr>
      </p:pic>
      <p:pic>
        <p:nvPicPr>
          <p:cNvPr id="15" name="Content Placeholder 14">
            <a:extLst>
              <a:ext uri="{FF2B5EF4-FFF2-40B4-BE49-F238E27FC236}">
                <a16:creationId xmlns:a16="http://schemas.microsoft.com/office/drawing/2014/main" id="{5159AC4C-1DDF-9008-876E-9C23F6421A99}"/>
              </a:ext>
            </a:extLst>
          </p:cNvPr>
          <p:cNvPicPr>
            <a:picLocks noGrp="1" noChangeAspect="1"/>
          </p:cNvPicPr>
          <p:nvPr>
            <p:ph sz="half" idx="2"/>
          </p:nvPr>
        </p:nvPicPr>
        <p:blipFill>
          <a:blip r:embed="rId3"/>
          <a:stretch>
            <a:fillRect/>
          </a:stretch>
        </p:blipFill>
        <p:spPr>
          <a:xfrm>
            <a:off x="7034212" y="3316287"/>
            <a:ext cx="3609975" cy="1143000"/>
          </a:xfrm>
        </p:spPr>
      </p:pic>
    </p:spTree>
    <p:extLst>
      <p:ext uri="{BB962C8B-B14F-4D97-AF65-F5344CB8AC3E}">
        <p14:creationId xmlns:p14="http://schemas.microsoft.com/office/powerpoint/2010/main" val="144357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05E-3300-FDBF-FB9F-6E5CC8CD33AF}"/>
              </a:ext>
            </a:extLst>
          </p:cNvPr>
          <p:cNvSpPr>
            <a:spLocks noGrp="1"/>
          </p:cNvSpPr>
          <p:nvPr>
            <p:ph type="title"/>
          </p:nvPr>
        </p:nvSpPr>
        <p:spPr/>
        <p:txBody>
          <a:bodyPr/>
          <a:lstStyle/>
          <a:p>
            <a:r>
              <a:rPr lang="en-US" dirty="0"/>
              <a:t>Analyzing data imbalance (Cont.)</a:t>
            </a:r>
            <a:endParaRPr lang="en-IN" dirty="0"/>
          </a:p>
        </p:txBody>
      </p:sp>
      <p:sp>
        <p:nvSpPr>
          <p:cNvPr id="10" name="TextBox 9">
            <a:extLst>
              <a:ext uri="{FF2B5EF4-FFF2-40B4-BE49-F238E27FC236}">
                <a16:creationId xmlns:a16="http://schemas.microsoft.com/office/drawing/2014/main" id="{2661B299-742C-BCDF-4CB6-F7EF7ECB43F8}"/>
              </a:ext>
            </a:extLst>
          </p:cNvPr>
          <p:cNvSpPr txBox="1"/>
          <p:nvPr/>
        </p:nvSpPr>
        <p:spPr>
          <a:xfrm>
            <a:off x="913795" y="5726097"/>
            <a:ext cx="9744680" cy="646331"/>
          </a:xfrm>
          <a:prstGeom prst="rect">
            <a:avLst/>
          </a:prstGeom>
          <a:noFill/>
        </p:spPr>
        <p:txBody>
          <a:bodyPr wrap="square" rtlCol="0">
            <a:spAutoFit/>
          </a:bodyPr>
          <a:lstStyle/>
          <a:p>
            <a:pPr algn="just"/>
            <a:r>
              <a:rPr lang="en-US" dirty="0"/>
              <a:t>The above pie chart shows the NAME_CONTRACT_TYPE field, which represents the type of loans requested. Here, only 9% of applications are for Revolving loans, while 91% are for Cash loans.</a:t>
            </a:r>
            <a:endParaRPr lang="en-IN" dirty="0"/>
          </a:p>
        </p:txBody>
      </p:sp>
      <p:pic>
        <p:nvPicPr>
          <p:cNvPr id="6" name="Content Placeholder 5">
            <a:extLst>
              <a:ext uri="{FF2B5EF4-FFF2-40B4-BE49-F238E27FC236}">
                <a16:creationId xmlns:a16="http://schemas.microsoft.com/office/drawing/2014/main" id="{A34BB58C-BE48-FB6C-4198-A552942DB674}"/>
              </a:ext>
            </a:extLst>
          </p:cNvPr>
          <p:cNvPicPr>
            <a:picLocks noGrp="1" noChangeAspect="1"/>
          </p:cNvPicPr>
          <p:nvPr>
            <p:ph sz="half" idx="1"/>
          </p:nvPr>
        </p:nvPicPr>
        <p:blipFill>
          <a:blip r:embed="rId2"/>
          <a:stretch>
            <a:fillRect/>
          </a:stretch>
        </p:blipFill>
        <p:spPr>
          <a:xfrm>
            <a:off x="922342" y="2076450"/>
            <a:ext cx="4840279" cy="3622675"/>
          </a:xfrm>
        </p:spPr>
      </p:pic>
      <p:pic>
        <p:nvPicPr>
          <p:cNvPr id="12" name="Content Placeholder 11">
            <a:extLst>
              <a:ext uri="{FF2B5EF4-FFF2-40B4-BE49-F238E27FC236}">
                <a16:creationId xmlns:a16="http://schemas.microsoft.com/office/drawing/2014/main" id="{8AD28CD6-2905-7154-93A7-D9E9DF990FD4}"/>
              </a:ext>
            </a:extLst>
          </p:cNvPr>
          <p:cNvPicPr>
            <a:picLocks noGrp="1" noChangeAspect="1"/>
          </p:cNvPicPr>
          <p:nvPr>
            <p:ph sz="half" idx="2"/>
          </p:nvPr>
        </p:nvPicPr>
        <p:blipFill>
          <a:blip r:embed="rId3"/>
          <a:stretch>
            <a:fillRect/>
          </a:stretch>
        </p:blipFill>
        <p:spPr>
          <a:xfrm>
            <a:off x="7034212" y="3449637"/>
            <a:ext cx="3609975" cy="876300"/>
          </a:xfrm>
        </p:spPr>
      </p:pic>
    </p:spTree>
    <p:extLst>
      <p:ext uri="{BB962C8B-B14F-4D97-AF65-F5344CB8AC3E}">
        <p14:creationId xmlns:p14="http://schemas.microsoft.com/office/powerpoint/2010/main" val="5449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05E-3300-FDBF-FB9F-6E5CC8CD33AF}"/>
              </a:ext>
            </a:extLst>
          </p:cNvPr>
          <p:cNvSpPr>
            <a:spLocks noGrp="1"/>
          </p:cNvSpPr>
          <p:nvPr>
            <p:ph type="title"/>
          </p:nvPr>
        </p:nvSpPr>
        <p:spPr/>
        <p:txBody>
          <a:bodyPr/>
          <a:lstStyle/>
          <a:p>
            <a:r>
              <a:rPr lang="en-US" dirty="0"/>
              <a:t>Analyzing data imbalance (Cont.)</a:t>
            </a:r>
            <a:endParaRPr lang="en-IN" dirty="0"/>
          </a:p>
        </p:txBody>
      </p:sp>
      <p:sp>
        <p:nvSpPr>
          <p:cNvPr id="10" name="TextBox 9">
            <a:extLst>
              <a:ext uri="{FF2B5EF4-FFF2-40B4-BE49-F238E27FC236}">
                <a16:creationId xmlns:a16="http://schemas.microsoft.com/office/drawing/2014/main" id="{2661B299-742C-BCDF-4CB6-F7EF7ECB43F8}"/>
              </a:ext>
            </a:extLst>
          </p:cNvPr>
          <p:cNvSpPr txBox="1"/>
          <p:nvPr/>
        </p:nvSpPr>
        <p:spPr>
          <a:xfrm>
            <a:off x="913795" y="5726097"/>
            <a:ext cx="9744680" cy="646331"/>
          </a:xfrm>
          <a:prstGeom prst="rect">
            <a:avLst/>
          </a:prstGeom>
          <a:noFill/>
        </p:spPr>
        <p:txBody>
          <a:bodyPr wrap="square" rtlCol="0">
            <a:spAutoFit/>
          </a:bodyPr>
          <a:lstStyle/>
          <a:p>
            <a:pPr algn="just"/>
            <a:r>
              <a:rPr lang="en-US" dirty="0"/>
              <a:t>The above pie chart shows the FLAG_OWN_CAR field, which represents car owners among the loan applicants. Here, only 34% of the applicants owned a car, while the remaining 66% did not.</a:t>
            </a:r>
            <a:endParaRPr lang="en-IN" dirty="0"/>
          </a:p>
        </p:txBody>
      </p:sp>
      <p:pic>
        <p:nvPicPr>
          <p:cNvPr id="7" name="Content Placeholder 6">
            <a:extLst>
              <a:ext uri="{FF2B5EF4-FFF2-40B4-BE49-F238E27FC236}">
                <a16:creationId xmlns:a16="http://schemas.microsoft.com/office/drawing/2014/main" id="{FD99B9ED-443C-B88D-9F32-D2BFA41EFC1C}"/>
              </a:ext>
            </a:extLst>
          </p:cNvPr>
          <p:cNvPicPr>
            <a:picLocks noGrp="1" noChangeAspect="1"/>
          </p:cNvPicPr>
          <p:nvPr>
            <p:ph sz="half" idx="1"/>
          </p:nvPr>
        </p:nvPicPr>
        <p:blipFill>
          <a:blip r:embed="rId2"/>
          <a:stretch>
            <a:fillRect/>
          </a:stretch>
        </p:blipFill>
        <p:spPr>
          <a:xfrm>
            <a:off x="914400" y="2137029"/>
            <a:ext cx="4856163" cy="3501517"/>
          </a:xfrm>
        </p:spPr>
      </p:pic>
      <p:pic>
        <p:nvPicPr>
          <p:cNvPr id="13" name="Content Placeholder 12">
            <a:extLst>
              <a:ext uri="{FF2B5EF4-FFF2-40B4-BE49-F238E27FC236}">
                <a16:creationId xmlns:a16="http://schemas.microsoft.com/office/drawing/2014/main" id="{F0AB33FD-CE2B-709E-9608-65E3C6A9562B}"/>
              </a:ext>
            </a:extLst>
          </p:cNvPr>
          <p:cNvPicPr>
            <a:picLocks noGrp="1" noChangeAspect="1"/>
          </p:cNvPicPr>
          <p:nvPr>
            <p:ph sz="half" idx="2"/>
          </p:nvPr>
        </p:nvPicPr>
        <p:blipFill>
          <a:blip r:embed="rId3"/>
          <a:stretch>
            <a:fillRect/>
          </a:stretch>
        </p:blipFill>
        <p:spPr>
          <a:xfrm>
            <a:off x="7034212" y="3449637"/>
            <a:ext cx="3609975" cy="876300"/>
          </a:xfrm>
        </p:spPr>
      </p:pic>
    </p:spTree>
    <p:extLst>
      <p:ext uri="{BB962C8B-B14F-4D97-AF65-F5344CB8AC3E}">
        <p14:creationId xmlns:p14="http://schemas.microsoft.com/office/powerpoint/2010/main" val="20524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05E-3300-FDBF-FB9F-6E5CC8CD33AF}"/>
              </a:ext>
            </a:extLst>
          </p:cNvPr>
          <p:cNvSpPr>
            <a:spLocks noGrp="1"/>
          </p:cNvSpPr>
          <p:nvPr>
            <p:ph type="title"/>
          </p:nvPr>
        </p:nvSpPr>
        <p:spPr/>
        <p:txBody>
          <a:bodyPr/>
          <a:lstStyle/>
          <a:p>
            <a:r>
              <a:rPr lang="en-US" dirty="0"/>
              <a:t>Analyzing data imbalance (Cont.)</a:t>
            </a:r>
            <a:endParaRPr lang="en-IN" dirty="0"/>
          </a:p>
        </p:txBody>
      </p:sp>
      <p:sp>
        <p:nvSpPr>
          <p:cNvPr id="10" name="TextBox 9">
            <a:extLst>
              <a:ext uri="{FF2B5EF4-FFF2-40B4-BE49-F238E27FC236}">
                <a16:creationId xmlns:a16="http://schemas.microsoft.com/office/drawing/2014/main" id="{2661B299-742C-BCDF-4CB6-F7EF7ECB43F8}"/>
              </a:ext>
            </a:extLst>
          </p:cNvPr>
          <p:cNvSpPr txBox="1"/>
          <p:nvPr/>
        </p:nvSpPr>
        <p:spPr>
          <a:xfrm>
            <a:off x="913795" y="5726097"/>
            <a:ext cx="9735155" cy="646331"/>
          </a:xfrm>
          <a:prstGeom prst="rect">
            <a:avLst/>
          </a:prstGeom>
          <a:noFill/>
        </p:spPr>
        <p:txBody>
          <a:bodyPr wrap="square" rtlCol="0">
            <a:spAutoFit/>
          </a:bodyPr>
          <a:lstStyle/>
          <a:p>
            <a:pPr algn="just"/>
            <a:r>
              <a:rPr lang="en-US" dirty="0"/>
              <a:t>The above pie chart shows the FLAG_OWN_REALTY field, which represents house/flat owners among the loan applicants. Here, 69% of the applicants owned a house/flat, while the remaining 31% did not.</a:t>
            </a:r>
            <a:endParaRPr lang="en-IN" dirty="0"/>
          </a:p>
        </p:txBody>
      </p:sp>
      <p:pic>
        <p:nvPicPr>
          <p:cNvPr id="9" name="Content Placeholder 8">
            <a:extLst>
              <a:ext uri="{FF2B5EF4-FFF2-40B4-BE49-F238E27FC236}">
                <a16:creationId xmlns:a16="http://schemas.microsoft.com/office/drawing/2014/main" id="{EAF772FA-3380-27B3-6E8E-7AC61A9D336D}"/>
              </a:ext>
            </a:extLst>
          </p:cNvPr>
          <p:cNvPicPr>
            <a:picLocks noGrp="1" noChangeAspect="1"/>
          </p:cNvPicPr>
          <p:nvPr>
            <p:ph sz="half" idx="1"/>
          </p:nvPr>
        </p:nvPicPr>
        <p:blipFill>
          <a:blip r:embed="rId2"/>
          <a:stretch>
            <a:fillRect/>
          </a:stretch>
        </p:blipFill>
        <p:spPr/>
      </p:pic>
      <p:pic>
        <p:nvPicPr>
          <p:cNvPr id="12" name="Content Placeholder 11">
            <a:extLst>
              <a:ext uri="{FF2B5EF4-FFF2-40B4-BE49-F238E27FC236}">
                <a16:creationId xmlns:a16="http://schemas.microsoft.com/office/drawing/2014/main" id="{87CC0FFB-0646-4D41-3BED-DFEB04CE04A1}"/>
              </a:ext>
            </a:extLst>
          </p:cNvPr>
          <p:cNvPicPr>
            <a:picLocks noGrp="1" noChangeAspect="1"/>
          </p:cNvPicPr>
          <p:nvPr>
            <p:ph sz="half" idx="2"/>
          </p:nvPr>
        </p:nvPicPr>
        <p:blipFill>
          <a:blip r:embed="rId3"/>
          <a:stretch>
            <a:fillRect/>
          </a:stretch>
        </p:blipFill>
        <p:spPr>
          <a:xfrm>
            <a:off x="7029450" y="3444875"/>
            <a:ext cx="3619500" cy="885825"/>
          </a:xfrm>
        </p:spPr>
      </p:pic>
    </p:spTree>
    <p:extLst>
      <p:ext uri="{BB962C8B-B14F-4D97-AF65-F5344CB8AC3E}">
        <p14:creationId xmlns:p14="http://schemas.microsoft.com/office/powerpoint/2010/main" val="1951613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univariate analysis</a:t>
            </a:r>
            <a:endParaRPr lang="en-IN" dirty="0"/>
          </a:p>
        </p:txBody>
      </p:sp>
      <p:pic>
        <p:nvPicPr>
          <p:cNvPr id="6" name="Content Placeholder 5">
            <a:extLst>
              <a:ext uri="{FF2B5EF4-FFF2-40B4-BE49-F238E27FC236}">
                <a16:creationId xmlns:a16="http://schemas.microsoft.com/office/drawing/2014/main" id="{90AA9FE4-058B-AD32-20EE-DA313D1937C0}"/>
              </a:ext>
            </a:extLst>
          </p:cNvPr>
          <p:cNvPicPr>
            <a:picLocks noGrp="1" noChangeAspect="1"/>
          </p:cNvPicPr>
          <p:nvPr>
            <p:ph sz="half" idx="1"/>
          </p:nvPr>
        </p:nvPicPr>
        <p:blipFill>
          <a:blip r:embed="rId2"/>
          <a:stretch>
            <a:fillRect/>
          </a:stretch>
        </p:blipFill>
        <p:spPr>
          <a:xfrm>
            <a:off x="929391" y="2076450"/>
            <a:ext cx="4826181" cy="3622675"/>
          </a:xfrm>
        </p:spPr>
      </p:pic>
      <p:pic>
        <p:nvPicPr>
          <p:cNvPr id="8" name="Content Placeholder 7">
            <a:extLst>
              <a:ext uri="{FF2B5EF4-FFF2-40B4-BE49-F238E27FC236}">
                <a16:creationId xmlns:a16="http://schemas.microsoft.com/office/drawing/2014/main" id="{1B59E2A7-4C51-5DF7-4CE1-2200B6DAECE0}"/>
              </a:ext>
            </a:extLst>
          </p:cNvPr>
          <p:cNvPicPr>
            <a:picLocks noGrp="1" noChangeAspect="1"/>
          </p:cNvPicPr>
          <p:nvPr>
            <p:ph sz="half" idx="2"/>
          </p:nvPr>
        </p:nvPicPr>
        <p:blipFill>
          <a:blip r:embed="rId3"/>
          <a:stretch>
            <a:fillRect/>
          </a:stretch>
        </p:blipFill>
        <p:spPr>
          <a:xfrm>
            <a:off x="6858000" y="3087687"/>
            <a:ext cx="3962400" cy="1600200"/>
          </a:xfrm>
        </p:spPr>
      </p:pic>
      <p:sp>
        <p:nvSpPr>
          <p:cNvPr id="9" name="TextBox 8">
            <a:extLst>
              <a:ext uri="{FF2B5EF4-FFF2-40B4-BE49-F238E27FC236}">
                <a16:creationId xmlns:a16="http://schemas.microsoft.com/office/drawing/2014/main" id="{9D7394C4-B31F-C0AF-E800-CFDBAB16F823}"/>
              </a:ext>
            </a:extLst>
          </p:cNvPr>
          <p:cNvSpPr txBox="1"/>
          <p:nvPr/>
        </p:nvSpPr>
        <p:spPr>
          <a:xfrm>
            <a:off x="929391" y="5859262"/>
            <a:ext cx="9891009" cy="646331"/>
          </a:xfrm>
          <a:prstGeom prst="rect">
            <a:avLst/>
          </a:prstGeom>
          <a:noFill/>
        </p:spPr>
        <p:txBody>
          <a:bodyPr wrap="square" rtlCol="0">
            <a:spAutoFit/>
          </a:bodyPr>
          <a:lstStyle/>
          <a:p>
            <a:pPr algn="just"/>
            <a:r>
              <a:rPr lang="en-US" dirty="0"/>
              <a:t>In the above column graph and pivot table, the loan applicants are divided into their age groups. It can be seen that most loan applications are from people in the age group 30-40.</a:t>
            </a:r>
            <a:endParaRPr lang="en-IN" dirty="0"/>
          </a:p>
        </p:txBody>
      </p:sp>
    </p:spTree>
    <p:extLst>
      <p:ext uri="{BB962C8B-B14F-4D97-AF65-F5344CB8AC3E}">
        <p14:creationId xmlns:p14="http://schemas.microsoft.com/office/powerpoint/2010/main" val="137344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29391" y="5859262"/>
            <a:ext cx="9891009" cy="923330"/>
          </a:xfrm>
          <a:prstGeom prst="rect">
            <a:avLst/>
          </a:prstGeom>
          <a:noFill/>
        </p:spPr>
        <p:txBody>
          <a:bodyPr wrap="square" rtlCol="0">
            <a:spAutoFit/>
          </a:bodyPr>
          <a:lstStyle/>
          <a:p>
            <a:pPr algn="just"/>
            <a:r>
              <a:rPr lang="en-US" dirty="0"/>
              <a:t>In the above column graph and pivot table, the loan applicants are divided into their work experience groups. It can be seen that most loan applications are from people who have work experience in the 0-10 years range.</a:t>
            </a:r>
            <a:endParaRPr lang="en-IN" dirty="0"/>
          </a:p>
        </p:txBody>
      </p:sp>
      <p:pic>
        <p:nvPicPr>
          <p:cNvPr id="11" name="Content Placeholder 10">
            <a:extLst>
              <a:ext uri="{FF2B5EF4-FFF2-40B4-BE49-F238E27FC236}">
                <a16:creationId xmlns:a16="http://schemas.microsoft.com/office/drawing/2014/main" id="{11591EB1-00D6-FC8F-AD3C-2490346F4E4D}"/>
              </a:ext>
            </a:extLst>
          </p:cNvPr>
          <p:cNvPicPr>
            <a:picLocks noGrp="1" noChangeAspect="1"/>
          </p:cNvPicPr>
          <p:nvPr>
            <p:ph sz="half" idx="1"/>
          </p:nvPr>
        </p:nvPicPr>
        <p:blipFill>
          <a:blip r:embed="rId2"/>
          <a:stretch>
            <a:fillRect/>
          </a:stretch>
        </p:blipFill>
        <p:spPr>
          <a:xfrm>
            <a:off x="914400" y="2141648"/>
            <a:ext cx="4856163" cy="3492278"/>
          </a:xfrm>
        </p:spPr>
      </p:pic>
      <p:pic>
        <p:nvPicPr>
          <p:cNvPr id="13" name="Content Placeholder 12">
            <a:extLst>
              <a:ext uri="{FF2B5EF4-FFF2-40B4-BE49-F238E27FC236}">
                <a16:creationId xmlns:a16="http://schemas.microsoft.com/office/drawing/2014/main" id="{8D026B72-081E-BF22-8D23-0843E34D3F02}"/>
              </a:ext>
            </a:extLst>
          </p:cNvPr>
          <p:cNvPicPr>
            <a:picLocks noGrp="1" noChangeAspect="1"/>
          </p:cNvPicPr>
          <p:nvPr>
            <p:ph sz="half" idx="2"/>
          </p:nvPr>
        </p:nvPicPr>
        <p:blipFill>
          <a:blip r:embed="rId3"/>
          <a:stretch>
            <a:fillRect/>
          </a:stretch>
        </p:blipFill>
        <p:spPr>
          <a:xfrm>
            <a:off x="6858000" y="3130550"/>
            <a:ext cx="3962400" cy="1514475"/>
          </a:xfrm>
        </p:spPr>
      </p:pic>
    </p:spTree>
    <p:extLst>
      <p:ext uri="{BB962C8B-B14F-4D97-AF65-F5344CB8AC3E}">
        <p14:creationId xmlns:p14="http://schemas.microsoft.com/office/powerpoint/2010/main" val="174972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29391" y="5859262"/>
            <a:ext cx="9900534" cy="646331"/>
          </a:xfrm>
          <a:prstGeom prst="rect">
            <a:avLst/>
          </a:prstGeom>
          <a:noFill/>
        </p:spPr>
        <p:txBody>
          <a:bodyPr wrap="square" rtlCol="0">
            <a:spAutoFit/>
          </a:bodyPr>
          <a:lstStyle/>
          <a:p>
            <a:pPr algn="just"/>
            <a:r>
              <a:rPr lang="en-US" dirty="0"/>
              <a:t>In the above column graph and pivot table, the loan applicants are divided into their housing types. It can be seen that most loan applications are from people who live in houses/apartments.</a:t>
            </a:r>
            <a:endParaRPr lang="en-IN" dirty="0"/>
          </a:p>
        </p:txBody>
      </p:sp>
      <p:pic>
        <p:nvPicPr>
          <p:cNvPr id="6" name="Content Placeholder 5">
            <a:extLst>
              <a:ext uri="{FF2B5EF4-FFF2-40B4-BE49-F238E27FC236}">
                <a16:creationId xmlns:a16="http://schemas.microsoft.com/office/drawing/2014/main" id="{417AD10C-8B44-C033-C978-0492E7AAF24D}"/>
              </a:ext>
            </a:extLst>
          </p:cNvPr>
          <p:cNvPicPr>
            <a:picLocks noGrp="1" noChangeAspect="1"/>
          </p:cNvPicPr>
          <p:nvPr>
            <p:ph sz="half" idx="1"/>
          </p:nvPr>
        </p:nvPicPr>
        <p:blipFill>
          <a:blip r:embed="rId2"/>
          <a:stretch>
            <a:fillRect/>
          </a:stretch>
        </p:blipFill>
        <p:spPr>
          <a:xfrm>
            <a:off x="920273" y="2076450"/>
            <a:ext cx="4844416" cy="3622675"/>
          </a:xfrm>
        </p:spPr>
      </p:pic>
      <p:pic>
        <p:nvPicPr>
          <p:cNvPr id="12" name="Content Placeholder 11">
            <a:extLst>
              <a:ext uri="{FF2B5EF4-FFF2-40B4-BE49-F238E27FC236}">
                <a16:creationId xmlns:a16="http://schemas.microsoft.com/office/drawing/2014/main" id="{23863A47-7111-5D3A-A7B8-05AC49880D41}"/>
              </a:ext>
            </a:extLst>
          </p:cNvPr>
          <p:cNvPicPr>
            <a:picLocks noGrp="1" noChangeAspect="1"/>
          </p:cNvPicPr>
          <p:nvPr>
            <p:ph sz="half" idx="2"/>
          </p:nvPr>
        </p:nvPicPr>
        <p:blipFill>
          <a:blip r:embed="rId3"/>
          <a:stretch>
            <a:fillRect/>
          </a:stretch>
        </p:blipFill>
        <p:spPr>
          <a:xfrm>
            <a:off x="6848475" y="2982912"/>
            <a:ext cx="3981450" cy="1809750"/>
          </a:xfrm>
        </p:spPr>
      </p:pic>
    </p:spTree>
    <p:extLst>
      <p:ext uri="{BB962C8B-B14F-4D97-AF65-F5344CB8AC3E}">
        <p14:creationId xmlns:p14="http://schemas.microsoft.com/office/powerpoint/2010/main" val="98946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29391" y="5859262"/>
            <a:ext cx="9995784" cy="646331"/>
          </a:xfrm>
          <a:prstGeom prst="rect">
            <a:avLst/>
          </a:prstGeom>
          <a:noFill/>
        </p:spPr>
        <p:txBody>
          <a:bodyPr wrap="square" rtlCol="0">
            <a:spAutoFit/>
          </a:bodyPr>
          <a:lstStyle/>
          <a:p>
            <a:pPr algn="just"/>
            <a:r>
              <a:rPr lang="en-US" dirty="0"/>
              <a:t>In the above column graph and pivot table, the loan applicants are divided into their income types. It can be seen that most loan applicants have Working income types.</a:t>
            </a:r>
            <a:endParaRPr lang="en-IN" dirty="0"/>
          </a:p>
        </p:txBody>
      </p:sp>
      <p:pic>
        <p:nvPicPr>
          <p:cNvPr id="10" name="Content Placeholder 9">
            <a:extLst>
              <a:ext uri="{FF2B5EF4-FFF2-40B4-BE49-F238E27FC236}">
                <a16:creationId xmlns:a16="http://schemas.microsoft.com/office/drawing/2014/main" id="{BA2F4051-C033-E317-60E1-0432FDC39980}"/>
              </a:ext>
            </a:extLst>
          </p:cNvPr>
          <p:cNvPicPr>
            <a:picLocks noGrp="1" noChangeAspect="1"/>
          </p:cNvPicPr>
          <p:nvPr>
            <p:ph sz="half" idx="1"/>
          </p:nvPr>
        </p:nvPicPr>
        <p:blipFill>
          <a:blip r:embed="rId2"/>
          <a:stretch>
            <a:fillRect/>
          </a:stretch>
        </p:blipFill>
        <p:spPr>
          <a:xfrm>
            <a:off x="1009875" y="2076450"/>
            <a:ext cx="4665213" cy="3622675"/>
          </a:xfrm>
        </p:spPr>
      </p:pic>
      <p:pic>
        <p:nvPicPr>
          <p:cNvPr id="13" name="Content Placeholder 12">
            <a:extLst>
              <a:ext uri="{FF2B5EF4-FFF2-40B4-BE49-F238E27FC236}">
                <a16:creationId xmlns:a16="http://schemas.microsoft.com/office/drawing/2014/main" id="{510C481E-1714-7FBF-9981-04F3DA2F3538}"/>
              </a:ext>
            </a:extLst>
          </p:cNvPr>
          <p:cNvPicPr>
            <a:picLocks noGrp="1" noChangeAspect="1"/>
          </p:cNvPicPr>
          <p:nvPr>
            <p:ph sz="half" idx="2"/>
          </p:nvPr>
        </p:nvPicPr>
        <p:blipFill>
          <a:blip r:embed="rId3"/>
          <a:stretch>
            <a:fillRect/>
          </a:stretch>
        </p:blipFill>
        <p:spPr>
          <a:xfrm>
            <a:off x="6753225" y="2749550"/>
            <a:ext cx="4171950" cy="2276475"/>
          </a:xfrm>
        </p:spPr>
      </p:pic>
    </p:spTree>
    <p:extLst>
      <p:ext uri="{BB962C8B-B14F-4D97-AF65-F5344CB8AC3E}">
        <p14:creationId xmlns:p14="http://schemas.microsoft.com/office/powerpoint/2010/main" val="69170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6945-983D-7C88-CCDE-D70BC93B6137}"/>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F3F3FFF1-340F-63E1-8A10-CCFFB6EDE034}"/>
              </a:ext>
            </a:extLst>
          </p:cNvPr>
          <p:cNvSpPr>
            <a:spLocks noGrp="1"/>
          </p:cNvSpPr>
          <p:nvPr>
            <p:ph idx="1"/>
          </p:nvPr>
        </p:nvSpPr>
        <p:spPr/>
        <p:txBody>
          <a:bodyPr/>
          <a:lstStyle/>
          <a:p>
            <a:pPr marL="36900" indent="0" algn="just">
              <a:buNone/>
            </a:pPr>
            <a:r>
              <a:rPr lang="en-US" dirty="0"/>
              <a:t>This project begins by first obtaining a sample dataset of bank loan applications. This dataset carries information for almost 50000 applicants, with parameters such as application status, loan type, amount requested, occupational details, etc.</a:t>
            </a:r>
          </a:p>
          <a:p>
            <a:pPr marL="36900" indent="0" algn="just">
              <a:buNone/>
            </a:pPr>
            <a:r>
              <a:rPr lang="en-US" dirty="0"/>
              <a:t>This data is then cleaned before being used, and outliers are noted to ensure all data points are taken into consideration. For better clarity, data is represented in a tabular form and a chart form wherever possible.</a:t>
            </a:r>
          </a:p>
        </p:txBody>
      </p:sp>
    </p:spTree>
    <p:extLst>
      <p:ext uri="{BB962C8B-B14F-4D97-AF65-F5344CB8AC3E}">
        <p14:creationId xmlns:p14="http://schemas.microsoft.com/office/powerpoint/2010/main" val="2385593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29391" y="5859262"/>
            <a:ext cx="9981496" cy="646331"/>
          </a:xfrm>
          <a:prstGeom prst="rect">
            <a:avLst/>
          </a:prstGeom>
          <a:noFill/>
        </p:spPr>
        <p:txBody>
          <a:bodyPr wrap="square" rtlCol="0">
            <a:spAutoFit/>
          </a:bodyPr>
          <a:lstStyle/>
          <a:p>
            <a:pPr algn="just"/>
            <a:r>
              <a:rPr lang="en-US" dirty="0"/>
              <a:t>In the above column graph and pivot table, the loan applicants are divided into their marital statuses. It can be seen that most loan applicants are Married.</a:t>
            </a:r>
            <a:endParaRPr lang="en-IN" dirty="0"/>
          </a:p>
        </p:txBody>
      </p:sp>
      <p:pic>
        <p:nvPicPr>
          <p:cNvPr id="8" name="Content Placeholder 7">
            <a:extLst>
              <a:ext uri="{FF2B5EF4-FFF2-40B4-BE49-F238E27FC236}">
                <a16:creationId xmlns:a16="http://schemas.microsoft.com/office/drawing/2014/main" id="{F03F6509-F2C8-2C22-269E-491C438E1C8A}"/>
              </a:ext>
            </a:extLst>
          </p:cNvPr>
          <p:cNvPicPr>
            <a:picLocks noGrp="1" noChangeAspect="1"/>
          </p:cNvPicPr>
          <p:nvPr>
            <p:ph sz="half" idx="1"/>
          </p:nvPr>
        </p:nvPicPr>
        <p:blipFill>
          <a:blip r:embed="rId2"/>
          <a:stretch>
            <a:fillRect/>
          </a:stretch>
        </p:blipFill>
        <p:spPr>
          <a:xfrm>
            <a:off x="927365" y="2076450"/>
            <a:ext cx="4830233" cy="3622675"/>
          </a:xfrm>
        </p:spPr>
      </p:pic>
      <p:pic>
        <p:nvPicPr>
          <p:cNvPr id="12" name="Content Placeholder 11">
            <a:extLst>
              <a:ext uri="{FF2B5EF4-FFF2-40B4-BE49-F238E27FC236}">
                <a16:creationId xmlns:a16="http://schemas.microsoft.com/office/drawing/2014/main" id="{E454EB34-245B-12C7-9ED8-34A7A62E5B39}"/>
              </a:ext>
            </a:extLst>
          </p:cNvPr>
          <p:cNvPicPr>
            <a:picLocks noGrp="1" noChangeAspect="1"/>
          </p:cNvPicPr>
          <p:nvPr>
            <p:ph sz="half" idx="2"/>
          </p:nvPr>
        </p:nvPicPr>
        <p:blipFill>
          <a:blip r:embed="rId3"/>
          <a:stretch>
            <a:fillRect/>
          </a:stretch>
        </p:blipFill>
        <p:spPr>
          <a:xfrm>
            <a:off x="6767512" y="2973387"/>
            <a:ext cx="4143375" cy="1828800"/>
          </a:xfrm>
        </p:spPr>
      </p:pic>
    </p:spTree>
    <p:extLst>
      <p:ext uri="{BB962C8B-B14F-4D97-AF65-F5344CB8AC3E}">
        <p14:creationId xmlns:p14="http://schemas.microsoft.com/office/powerpoint/2010/main" val="212771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lstStyle/>
          <a:p>
            <a:r>
              <a:rPr lang="en-US" dirty="0"/>
              <a:t>Performing segmented univariate analysis</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5872"/>
            <a:ext cx="10338166" cy="646331"/>
          </a:xfrm>
          <a:prstGeom prst="rect">
            <a:avLst/>
          </a:prstGeom>
          <a:noFill/>
        </p:spPr>
        <p:txBody>
          <a:bodyPr wrap="square" rtlCol="0">
            <a:spAutoFit/>
          </a:bodyPr>
          <a:lstStyle/>
          <a:p>
            <a:pPr algn="just"/>
            <a:r>
              <a:rPr lang="en-US" dirty="0"/>
              <a:t>In the above column graph and pivot table, the loan applicants are divided into their genders and loan approval status. It can be seen that Male loan applicants face the most rejections at 11.43%.</a:t>
            </a:r>
            <a:endParaRPr lang="en-IN" dirty="0"/>
          </a:p>
        </p:txBody>
      </p:sp>
      <p:pic>
        <p:nvPicPr>
          <p:cNvPr id="10" name="Content Placeholder 9">
            <a:extLst>
              <a:ext uri="{FF2B5EF4-FFF2-40B4-BE49-F238E27FC236}">
                <a16:creationId xmlns:a16="http://schemas.microsoft.com/office/drawing/2014/main" id="{0CA8A795-3BCA-BCB9-0EB4-7154A7DF98ED}"/>
              </a:ext>
            </a:extLst>
          </p:cNvPr>
          <p:cNvPicPr>
            <a:picLocks noGrp="1" noChangeAspect="1"/>
          </p:cNvPicPr>
          <p:nvPr>
            <p:ph sz="half" idx="1"/>
          </p:nvPr>
        </p:nvPicPr>
        <p:blipFill>
          <a:blip r:embed="rId2"/>
          <a:stretch>
            <a:fillRect/>
          </a:stretch>
        </p:blipFill>
        <p:spPr>
          <a:xfrm>
            <a:off x="923925" y="2477508"/>
            <a:ext cx="5370990" cy="2685494"/>
          </a:xfrm>
        </p:spPr>
      </p:pic>
      <p:pic>
        <p:nvPicPr>
          <p:cNvPr id="13" name="Content Placeholder 12">
            <a:extLst>
              <a:ext uri="{FF2B5EF4-FFF2-40B4-BE49-F238E27FC236}">
                <a16:creationId xmlns:a16="http://schemas.microsoft.com/office/drawing/2014/main" id="{206565A4-B624-0F5F-6E70-C30766F41432}"/>
              </a:ext>
            </a:extLst>
          </p:cNvPr>
          <p:cNvPicPr>
            <a:picLocks noGrp="1" noChangeAspect="1"/>
          </p:cNvPicPr>
          <p:nvPr>
            <p:ph sz="half" idx="2"/>
          </p:nvPr>
        </p:nvPicPr>
        <p:blipFill>
          <a:blip r:embed="rId3"/>
          <a:stretch>
            <a:fillRect/>
          </a:stretch>
        </p:blipFill>
        <p:spPr>
          <a:xfrm>
            <a:off x="6410325" y="3275137"/>
            <a:ext cx="4857750" cy="1225300"/>
          </a:xfrm>
        </p:spPr>
      </p:pic>
    </p:spTree>
    <p:extLst>
      <p:ext uri="{BB962C8B-B14F-4D97-AF65-F5344CB8AC3E}">
        <p14:creationId xmlns:p14="http://schemas.microsoft.com/office/powerpoint/2010/main" val="373027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age groups and loan approval status. It can be seen that loan applicants belonging to the age group of 20-30 face the most rejections at 12.63%.</a:t>
            </a:r>
            <a:endParaRPr lang="en-IN" dirty="0"/>
          </a:p>
        </p:txBody>
      </p:sp>
      <p:pic>
        <p:nvPicPr>
          <p:cNvPr id="6" name="Content Placeholder 5">
            <a:extLst>
              <a:ext uri="{FF2B5EF4-FFF2-40B4-BE49-F238E27FC236}">
                <a16:creationId xmlns:a16="http://schemas.microsoft.com/office/drawing/2014/main" id="{1A8069D5-A3C0-93FF-E44C-D451E0F56E8C}"/>
              </a:ext>
            </a:extLst>
          </p:cNvPr>
          <p:cNvPicPr>
            <a:picLocks noGrp="1" noChangeAspect="1"/>
          </p:cNvPicPr>
          <p:nvPr>
            <p:ph sz="half" idx="1"/>
          </p:nvPr>
        </p:nvPicPr>
        <p:blipFill>
          <a:blip r:embed="rId2"/>
          <a:stretch>
            <a:fillRect/>
          </a:stretch>
        </p:blipFill>
        <p:spPr>
          <a:xfrm>
            <a:off x="913795" y="2581034"/>
            <a:ext cx="5409748" cy="2707137"/>
          </a:xfrm>
        </p:spPr>
      </p:pic>
      <p:pic>
        <p:nvPicPr>
          <p:cNvPr id="12" name="Content Placeholder 11">
            <a:extLst>
              <a:ext uri="{FF2B5EF4-FFF2-40B4-BE49-F238E27FC236}">
                <a16:creationId xmlns:a16="http://schemas.microsoft.com/office/drawing/2014/main" id="{5A12F9C6-8898-D01C-4C2D-58B99AA4A77D}"/>
              </a:ext>
            </a:extLst>
          </p:cNvPr>
          <p:cNvPicPr>
            <a:picLocks noGrp="1" noChangeAspect="1"/>
          </p:cNvPicPr>
          <p:nvPr>
            <p:ph sz="half" idx="2"/>
          </p:nvPr>
        </p:nvPicPr>
        <p:blipFill>
          <a:blip r:embed="rId3"/>
          <a:stretch>
            <a:fillRect/>
          </a:stretch>
        </p:blipFill>
        <p:spPr>
          <a:xfrm>
            <a:off x="6410325" y="3054906"/>
            <a:ext cx="4857750" cy="1665763"/>
          </a:xfrm>
        </p:spPr>
      </p:pic>
    </p:spTree>
    <p:extLst>
      <p:ext uri="{BB962C8B-B14F-4D97-AF65-F5344CB8AC3E}">
        <p14:creationId xmlns:p14="http://schemas.microsoft.com/office/powerpoint/2010/main" val="2499459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occupation types and loan approval status. It can be seen that loan applicants belonging to the Low-skill Laborers occupation type face the most rejections at 20.6%.</a:t>
            </a:r>
            <a:endParaRPr lang="en-IN" dirty="0"/>
          </a:p>
        </p:txBody>
      </p:sp>
      <p:pic>
        <p:nvPicPr>
          <p:cNvPr id="7" name="Content Placeholder 6">
            <a:extLst>
              <a:ext uri="{FF2B5EF4-FFF2-40B4-BE49-F238E27FC236}">
                <a16:creationId xmlns:a16="http://schemas.microsoft.com/office/drawing/2014/main" id="{1D728FC0-C7D7-8B2A-C211-CDA408356945}"/>
              </a:ext>
            </a:extLst>
          </p:cNvPr>
          <p:cNvPicPr>
            <a:picLocks noGrp="1" noChangeAspect="1"/>
          </p:cNvPicPr>
          <p:nvPr>
            <p:ph sz="half" idx="1"/>
          </p:nvPr>
        </p:nvPicPr>
        <p:blipFill>
          <a:blip r:embed="rId2"/>
          <a:stretch>
            <a:fillRect/>
          </a:stretch>
        </p:blipFill>
        <p:spPr>
          <a:xfrm>
            <a:off x="913795" y="2007005"/>
            <a:ext cx="5736182" cy="2843989"/>
          </a:xfrm>
        </p:spPr>
      </p:pic>
      <p:pic>
        <p:nvPicPr>
          <p:cNvPr id="13" name="Content Placeholder 12">
            <a:extLst>
              <a:ext uri="{FF2B5EF4-FFF2-40B4-BE49-F238E27FC236}">
                <a16:creationId xmlns:a16="http://schemas.microsoft.com/office/drawing/2014/main" id="{78224434-9E0F-4A23-D109-DC0180C10A63}"/>
              </a:ext>
            </a:extLst>
          </p:cNvPr>
          <p:cNvPicPr>
            <a:picLocks noGrp="1" noChangeAspect="1"/>
          </p:cNvPicPr>
          <p:nvPr>
            <p:ph sz="half" idx="2"/>
          </p:nvPr>
        </p:nvPicPr>
        <p:blipFill>
          <a:blip r:embed="rId3"/>
          <a:stretch>
            <a:fillRect/>
          </a:stretch>
        </p:blipFill>
        <p:spPr>
          <a:xfrm>
            <a:off x="6809706" y="1644357"/>
            <a:ext cx="4041231" cy="3622675"/>
          </a:xfrm>
        </p:spPr>
      </p:pic>
    </p:spTree>
    <p:extLst>
      <p:ext uri="{BB962C8B-B14F-4D97-AF65-F5344CB8AC3E}">
        <p14:creationId xmlns:p14="http://schemas.microsoft.com/office/powerpoint/2010/main" val="3514617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income types and loan approval status. It can be seen that loan applicants belonging to the Working income type face the most rejections at 10.45%.</a:t>
            </a:r>
            <a:endParaRPr lang="en-IN" dirty="0"/>
          </a:p>
        </p:txBody>
      </p:sp>
      <p:pic>
        <p:nvPicPr>
          <p:cNvPr id="6" name="Content Placeholder 5">
            <a:extLst>
              <a:ext uri="{FF2B5EF4-FFF2-40B4-BE49-F238E27FC236}">
                <a16:creationId xmlns:a16="http://schemas.microsoft.com/office/drawing/2014/main" id="{D6492B11-2860-432A-CC51-8C395A50632B}"/>
              </a:ext>
            </a:extLst>
          </p:cNvPr>
          <p:cNvPicPr>
            <a:picLocks noGrp="1" noChangeAspect="1"/>
          </p:cNvPicPr>
          <p:nvPr>
            <p:ph sz="half" idx="1"/>
          </p:nvPr>
        </p:nvPicPr>
        <p:blipFill>
          <a:blip r:embed="rId2"/>
          <a:stretch>
            <a:fillRect/>
          </a:stretch>
        </p:blipFill>
        <p:spPr>
          <a:xfrm>
            <a:off x="913795" y="1993559"/>
            <a:ext cx="5746551" cy="2870867"/>
          </a:xfrm>
        </p:spPr>
      </p:pic>
      <p:pic>
        <p:nvPicPr>
          <p:cNvPr id="12" name="Content Placeholder 11">
            <a:extLst>
              <a:ext uri="{FF2B5EF4-FFF2-40B4-BE49-F238E27FC236}">
                <a16:creationId xmlns:a16="http://schemas.microsoft.com/office/drawing/2014/main" id="{3EE9FDF1-7850-CC43-BC7A-CE5F4083727C}"/>
              </a:ext>
            </a:extLst>
          </p:cNvPr>
          <p:cNvPicPr>
            <a:picLocks noGrp="1" noChangeAspect="1"/>
          </p:cNvPicPr>
          <p:nvPr>
            <p:ph sz="half" idx="2"/>
          </p:nvPr>
        </p:nvPicPr>
        <p:blipFill>
          <a:blip r:embed="rId3"/>
          <a:stretch>
            <a:fillRect/>
          </a:stretch>
        </p:blipFill>
        <p:spPr>
          <a:xfrm>
            <a:off x="6739793" y="2301300"/>
            <a:ext cx="4512168" cy="2255383"/>
          </a:xfrm>
        </p:spPr>
      </p:pic>
    </p:spTree>
    <p:extLst>
      <p:ext uri="{BB962C8B-B14F-4D97-AF65-F5344CB8AC3E}">
        <p14:creationId xmlns:p14="http://schemas.microsoft.com/office/powerpoint/2010/main" val="3833174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education types and loan approval status. It can be seen that loan applicants belonging to the Lower secondary education type face the most rejections at 13.34%.</a:t>
            </a:r>
            <a:endParaRPr lang="en-IN" dirty="0"/>
          </a:p>
        </p:txBody>
      </p:sp>
      <p:pic>
        <p:nvPicPr>
          <p:cNvPr id="10" name="Content Placeholder 9">
            <a:extLst>
              <a:ext uri="{FF2B5EF4-FFF2-40B4-BE49-F238E27FC236}">
                <a16:creationId xmlns:a16="http://schemas.microsoft.com/office/drawing/2014/main" id="{75588B91-B87E-8AD4-E53E-3D30232CF8D5}"/>
              </a:ext>
            </a:extLst>
          </p:cNvPr>
          <p:cNvPicPr>
            <a:picLocks noGrp="1" noChangeAspect="1"/>
          </p:cNvPicPr>
          <p:nvPr>
            <p:ph sz="half" idx="1"/>
          </p:nvPr>
        </p:nvPicPr>
        <p:blipFill>
          <a:blip r:embed="rId2"/>
          <a:stretch>
            <a:fillRect/>
          </a:stretch>
        </p:blipFill>
        <p:spPr>
          <a:xfrm>
            <a:off x="913795" y="2022431"/>
            <a:ext cx="5621547" cy="2813137"/>
          </a:xfrm>
        </p:spPr>
      </p:pic>
      <p:pic>
        <p:nvPicPr>
          <p:cNvPr id="13" name="Content Placeholder 12">
            <a:extLst>
              <a:ext uri="{FF2B5EF4-FFF2-40B4-BE49-F238E27FC236}">
                <a16:creationId xmlns:a16="http://schemas.microsoft.com/office/drawing/2014/main" id="{554E1320-CDAD-CE58-AE4F-1A432D029703}"/>
              </a:ext>
            </a:extLst>
          </p:cNvPr>
          <p:cNvPicPr>
            <a:picLocks noGrp="1" noChangeAspect="1"/>
          </p:cNvPicPr>
          <p:nvPr>
            <p:ph sz="half" idx="2"/>
          </p:nvPr>
        </p:nvPicPr>
        <p:blipFill>
          <a:blip r:embed="rId3"/>
          <a:stretch>
            <a:fillRect/>
          </a:stretch>
        </p:blipFill>
        <p:spPr>
          <a:xfrm>
            <a:off x="6651016" y="2599097"/>
            <a:ext cx="4600945" cy="1659803"/>
          </a:xfrm>
        </p:spPr>
      </p:pic>
    </p:spTree>
    <p:extLst>
      <p:ext uri="{BB962C8B-B14F-4D97-AF65-F5344CB8AC3E}">
        <p14:creationId xmlns:p14="http://schemas.microsoft.com/office/powerpoint/2010/main" val="1998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housing types and loan approval status. It can be seen that loan applicants who stay with their parents face the most rejections at 13.05%.</a:t>
            </a:r>
            <a:endParaRPr lang="en-IN" dirty="0"/>
          </a:p>
        </p:txBody>
      </p:sp>
      <p:pic>
        <p:nvPicPr>
          <p:cNvPr id="8" name="Content Placeholder 7">
            <a:extLst>
              <a:ext uri="{FF2B5EF4-FFF2-40B4-BE49-F238E27FC236}">
                <a16:creationId xmlns:a16="http://schemas.microsoft.com/office/drawing/2014/main" id="{99CD7E25-4CD8-B68B-C444-9E8AC2BEA19A}"/>
              </a:ext>
            </a:extLst>
          </p:cNvPr>
          <p:cNvPicPr>
            <a:picLocks noGrp="1" noChangeAspect="1"/>
          </p:cNvPicPr>
          <p:nvPr>
            <p:ph sz="half" idx="1"/>
          </p:nvPr>
        </p:nvPicPr>
        <p:blipFill>
          <a:blip r:embed="rId2"/>
          <a:stretch>
            <a:fillRect/>
          </a:stretch>
        </p:blipFill>
        <p:spPr>
          <a:xfrm>
            <a:off x="913795" y="2480150"/>
            <a:ext cx="5664558" cy="2810947"/>
          </a:xfrm>
        </p:spPr>
      </p:pic>
      <p:pic>
        <p:nvPicPr>
          <p:cNvPr id="12" name="Content Placeholder 11">
            <a:extLst>
              <a:ext uri="{FF2B5EF4-FFF2-40B4-BE49-F238E27FC236}">
                <a16:creationId xmlns:a16="http://schemas.microsoft.com/office/drawing/2014/main" id="{75271CC4-9007-26E5-B81A-A377514FCC9C}"/>
              </a:ext>
            </a:extLst>
          </p:cNvPr>
          <p:cNvPicPr>
            <a:picLocks noGrp="1" noChangeAspect="1"/>
          </p:cNvPicPr>
          <p:nvPr>
            <p:ph sz="half" idx="2"/>
          </p:nvPr>
        </p:nvPicPr>
        <p:blipFill>
          <a:blip r:embed="rId3"/>
          <a:stretch>
            <a:fillRect/>
          </a:stretch>
        </p:blipFill>
        <p:spPr>
          <a:xfrm>
            <a:off x="6658252" y="2960130"/>
            <a:ext cx="4609305" cy="1850985"/>
          </a:xfrm>
        </p:spPr>
      </p:pic>
    </p:spTree>
    <p:extLst>
      <p:ext uri="{BB962C8B-B14F-4D97-AF65-F5344CB8AC3E}">
        <p14:creationId xmlns:p14="http://schemas.microsoft.com/office/powerpoint/2010/main" val="3618467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fontScale="90000"/>
          </a:bodyPr>
          <a:lstStyle/>
          <a:p>
            <a:r>
              <a:rPr lang="en-US" dirty="0"/>
              <a:t>Performing segmented univariate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646331"/>
          </a:xfrm>
          <a:prstGeom prst="rect">
            <a:avLst/>
          </a:prstGeom>
          <a:noFill/>
        </p:spPr>
        <p:txBody>
          <a:bodyPr wrap="square" rtlCol="0">
            <a:spAutoFit/>
          </a:bodyPr>
          <a:lstStyle/>
          <a:p>
            <a:pPr algn="just"/>
            <a:r>
              <a:rPr lang="en-US" dirty="0"/>
              <a:t>In the above column graph and pivot table, the loan applicants are divided into their contract types and loan approval status. It can be seen that loan applicants who request cash loans face the most rejections at 9.14%.</a:t>
            </a:r>
            <a:endParaRPr lang="en-IN" dirty="0"/>
          </a:p>
        </p:txBody>
      </p:sp>
      <p:pic>
        <p:nvPicPr>
          <p:cNvPr id="10" name="Content Placeholder 9">
            <a:extLst>
              <a:ext uri="{FF2B5EF4-FFF2-40B4-BE49-F238E27FC236}">
                <a16:creationId xmlns:a16="http://schemas.microsoft.com/office/drawing/2014/main" id="{0494EDDA-8B9A-7980-183C-B0820B1D5546}"/>
              </a:ext>
            </a:extLst>
          </p:cNvPr>
          <p:cNvPicPr>
            <a:picLocks noGrp="1" noChangeAspect="1"/>
          </p:cNvPicPr>
          <p:nvPr>
            <p:ph sz="half" idx="1"/>
          </p:nvPr>
        </p:nvPicPr>
        <p:blipFill>
          <a:blip r:embed="rId2"/>
          <a:stretch>
            <a:fillRect/>
          </a:stretch>
        </p:blipFill>
        <p:spPr>
          <a:xfrm>
            <a:off x="913795" y="2231851"/>
            <a:ext cx="5690836" cy="2850208"/>
          </a:xfrm>
        </p:spPr>
      </p:pic>
      <p:pic>
        <p:nvPicPr>
          <p:cNvPr id="13" name="Content Placeholder 12">
            <a:extLst>
              <a:ext uri="{FF2B5EF4-FFF2-40B4-BE49-F238E27FC236}">
                <a16:creationId xmlns:a16="http://schemas.microsoft.com/office/drawing/2014/main" id="{B40F19C3-8381-9032-2B18-3003DA57F183}"/>
              </a:ext>
            </a:extLst>
          </p:cNvPr>
          <p:cNvPicPr>
            <a:picLocks noGrp="1" noChangeAspect="1"/>
          </p:cNvPicPr>
          <p:nvPr>
            <p:ph sz="half" idx="2"/>
          </p:nvPr>
        </p:nvPicPr>
        <p:blipFill>
          <a:blip r:embed="rId3"/>
          <a:stretch>
            <a:fillRect/>
          </a:stretch>
        </p:blipFill>
        <p:spPr>
          <a:xfrm>
            <a:off x="6659894" y="3149298"/>
            <a:ext cx="4592067" cy="1015313"/>
          </a:xfrm>
        </p:spPr>
      </p:pic>
    </p:spTree>
    <p:extLst>
      <p:ext uri="{BB962C8B-B14F-4D97-AF65-F5344CB8AC3E}">
        <p14:creationId xmlns:p14="http://schemas.microsoft.com/office/powerpoint/2010/main" val="425027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p:txBody>
          <a:bodyPr>
            <a:normAutofit/>
          </a:bodyPr>
          <a:lstStyle/>
          <a:p>
            <a:r>
              <a:rPr lang="en-US" dirty="0"/>
              <a:t>Performing bivariate analysis</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column graph and pivot table, the loan applicants are divided into their genders, contract types, and loan approval status. It can be seen that Male loan applicants who request cash loans face the most rejections at 12%.</a:t>
            </a:r>
            <a:endParaRPr lang="en-IN" dirty="0"/>
          </a:p>
        </p:txBody>
      </p:sp>
      <p:pic>
        <p:nvPicPr>
          <p:cNvPr id="12" name="Content Placeholder 11">
            <a:extLst>
              <a:ext uri="{FF2B5EF4-FFF2-40B4-BE49-F238E27FC236}">
                <a16:creationId xmlns:a16="http://schemas.microsoft.com/office/drawing/2014/main" id="{0CFD5B4F-1DE4-FB78-3B75-D94D9BD797CC}"/>
              </a:ext>
            </a:extLst>
          </p:cNvPr>
          <p:cNvPicPr>
            <a:picLocks noGrp="1" noChangeAspect="1"/>
          </p:cNvPicPr>
          <p:nvPr>
            <p:ph sz="half" idx="2"/>
          </p:nvPr>
        </p:nvPicPr>
        <p:blipFill>
          <a:blip r:embed="rId2"/>
          <a:stretch>
            <a:fillRect/>
          </a:stretch>
        </p:blipFill>
        <p:spPr>
          <a:xfrm>
            <a:off x="6899244" y="2795838"/>
            <a:ext cx="4857750" cy="1722233"/>
          </a:xfrm>
        </p:spPr>
      </p:pic>
      <p:pic>
        <p:nvPicPr>
          <p:cNvPr id="17" name="Content Placeholder 16">
            <a:extLst>
              <a:ext uri="{FF2B5EF4-FFF2-40B4-BE49-F238E27FC236}">
                <a16:creationId xmlns:a16="http://schemas.microsoft.com/office/drawing/2014/main" id="{6B075122-AF6C-CA29-0EEE-ACD61531D11A}"/>
              </a:ext>
            </a:extLst>
          </p:cNvPr>
          <p:cNvPicPr>
            <a:picLocks noGrp="1" noChangeAspect="1"/>
          </p:cNvPicPr>
          <p:nvPr>
            <p:ph sz="half" idx="1"/>
          </p:nvPr>
        </p:nvPicPr>
        <p:blipFill>
          <a:blip r:embed="rId3"/>
          <a:stretch>
            <a:fillRect/>
          </a:stretch>
        </p:blipFill>
        <p:spPr>
          <a:xfrm>
            <a:off x="327376" y="2052103"/>
            <a:ext cx="6473266" cy="2753794"/>
          </a:xfrm>
        </p:spPr>
      </p:pic>
    </p:spTree>
    <p:extLst>
      <p:ext uri="{BB962C8B-B14F-4D97-AF65-F5344CB8AC3E}">
        <p14:creationId xmlns:p14="http://schemas.microsoft.com/office/powerpoint/2010/main" val="1782696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a:xfrm>
            <a:off x="905997" y="244581"/>
            <a:ext cx="10353762" cy="1257300"/>
          </a:xfrm>
        </p:spPr>
        <p:txBody>
          <a:bodyPr>
            <a:normAutofit/>
          </a:bodyPr>
          <a:lstStyle/>
          <a:p>
            <a:r>
              <a:rPr lang="en-US" dirty="0"/>
              <a:t>Performing bivariate analysis (Cont.)</a:t>
            </a:r>
            <a:endParaRPr lang="en-IN" dirty="0"/>
          </a:p>
        </p:txBody>
      </p:sp>
      <p:pic>
        <p:nvPicPr>
          <p:cNvPr id="6" name="Content Placeholder 5">
            <a:extLst>
              <a:ext uri="{FF2B5EF4-FFF2-40B4-BE49-F238E27FC236}">
                <a16:creationId xmlns:a16="http://schemas.microsoft.com/office/drawing/2014/main" id="{897C0BA8-CB7A-07F1-92BB-AB6F669DB1A1}"/>
              </a:ext>
            </a:extLst>
          </p:cNvPr>
          <p:cNvPicPr>
            <a:picLocks noGrp="1" noChangeAspect="1"/>
          </p:cNvPicPr>
          <p:nvPr>
            <p:ph idx="1"/>
          </p:nvPr>
        </p:nvPicPr>
        <p:blipFill>
          <a:blip r:embed="rId2"/>
          <a:stretch>
            <a:fillRect/>
          </a:stretch>
        </p:blipFill>
        <p:spPr>
          <a:xfrm>
            <a:off x="1999425" y="1304925"/>
            <a:ext cx="8183625" cy="4486275"/>
          </a:xfrm>
        </p:spPr>
      </p:pic>
    </p:spTree>
    <p:extLst>
      <p:ext uri="{BB962C8B-B14F-4D97-AF65-F5344CB8AC3E}">
        <p14:creationId xmlns:p14="http://schemas.microsoft.com/office/powerpoint/2010/main" val="21197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0686-31F2-FB13-8083-52C34F4208A4}"/>
              </a:ext>
            </a:extLst>
          </p:cNvPr>
          <p:cNvSpPr>
            <a:spLocks noGrp="1"/>
          </p:cNvSpPr>
          <p:nvPr>
            <p:ph type="title"/>
          </p:nvPr>
        </p:nvSpPr>
        <p:spPr/>
        <p:txBody>
          <a:bodyPr/>
          <a:lstStyle/>
          <a:p>
            <a:r>
              <a:rPr lang="en-US" dirty="0"/>
              <a:t>Tech-stack used</a:t>
            </a:r>
            <a:endParaRPr lang="en-IN" dirty="0"/>
          </a:p>
        </p:txBody>
      </p:sp>
      <p:sp>
        <p:nvSpPr>
          <p:cNvPr id="3" name="Content Placeholder 2">
            <a:extLst>
              <a:ext uri="{FF2B5EF4-FFF2-40B4-BE49-F238E27FC236}">
                <a16:creationId xmlns:a16="http://schemas.microsoft.com/office/drawing/2014/main" id="{F9A664DF-6F4D-00E9-0D17-2812FA4035B5}"/>
              </a:ext>
            </a:extLst>
          </p:cNvPr>
          <p:cNvSpPr>
            <a:spLocks noGrp="1"/>
          </p:cNvSpPr>
          <p:nvPr>
            <p:ph idx="1"/>
          </p:nvPr>
        </p:nvSpPr>
        <p:spPr/>
        <p:txBody>
          <a:bodyPr/>
          <a:lstStyle/>
          <a:p>
            <a:pPr marL="36900" indent="0">
              <a:buNone/>
            </a:pPr>
            <a:r>
              <a:rPr lang="en-US" dirty="0"/>
              <a:t>In the execution of this project, the following software was used:</a:t>
            </a:r>
          </a:p>
          <a:p>
            <a:pPr marL="36900" indent="0">
              <a:buNone/>
            </a:pPr>
            <a:r>
              <a:rPr lang="en-US" dirty="0"/>
              <a:t>1. Microsoft Excel 2019 v2307</a:t>
            </a:r>
          </a:p>
          <a:p>
            <a:pPr marL="36900" indent="0">
              <a:buNone/>
            </a:pPr>
            <a:r>
              <a:rPr lang="en-US" dirty="0">
                <a:sym typeface="Wingdings" panose="05000000000000000000" pitchFamily="2" charset="2"/>
              </a:rPr>
              <a:t> </a:t>
            </a:r>
            <a:r>
              <a:rPr lang="en-US" dirty="0"/>
              <a:t>It was used to understand the data, which was in XLSX format, clean it, filter it, obtain results from it, and display the same in tabular and chart forms.</a:t>
            </a:r>
          </a:p>
        </p:txBody>
      </p:sp>
    </p:spTree>
    <p:extLst>
      <p:ext uri="{BB962C8B-B14F-4D97-AF65-F5344CB8AC3E}">
        <p14:creationId xmlns:p14="http://schemas.microsoft.com/office/powerpoint/2010/main" val="3242552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a:xfrm>
            <a:off x="905997" y="244581"/>
            <a:ext cx="10353762" cy="1257300"/>
          </a:xfrm>
        </p:spPr>
        <p:txBody>
          <a:bodyPr>
            <a:normAutofit/>
          </a:bodyPr>
          <a:lstStyle/>
          <a:p>
            <a:r>
              <a:rPr lang="en-US" dirty="0"/>
              <a:t>Performing bivariate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previous column graph and above pivot table, the loan applicants are divided into their genders, education types, and loan approval status. It can be seen that Male loan applicants with Lower secondary education types face the most rejections at 17.91%.</a:t>
            </a:r>
            <a:endParaRPr lang="en-IN" dirty="0"/>
          </a:p>
        </p:txBody>
      </p:sp>
      <p:pic>
        <p:nvPicPr>
          <p:cNvPr id="7" name="Content Placeholder 6">
            <a:extLst>
              <a:ext uri="{FF2B5EF4-FFF2-40B4-BE49-F238E27FC236}">
                <a16:creationId xmlns:a16="http://schemas.microsoft.com/office/drawing/2014/main" id="{FC101E04-A578-D4BB-FDCD-6295BBD44E9F}"/>
              </a:ext>
            </a:extLst>
          </p:cNvPr>
          <p:cNvPicPr>
            <a:picLocks noGrp="1" noChangeAspect="1"/>
          </p:cNvPicPr>
          <p:nvPr>
            <p:ph idx="1"/>
          </p:nvPr>
        </p:nvPicPr>
        <p:blipFill>
          <a:blip r:embed="rId2"/>
          <a:stretch>
            <a:fillRect/>
          </a:stretch>
        </p:blipFill>
        <p:spPr>
          <a:xfrm>
            <a:off x="427771" y="2964448"/>
            <a:ext cx="11336457" cy="929104"/>
          </a:xfrm>
        </p:spPr>
      </p:pic>
    </p:spTree>
    <p:extLst>
      <p:ext uri="{BB962C8B-B14F-4D97-AF65-F5344CB8AC3E}">
        <p14:creationId xmlns:p14="http://schemas.microsoft.com/office/powerpoint/2010/main" val="2131033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a:xfrm>
            <a:off x="905997" y="244581"/>
            <a:ext cx="10353762" cy="1257300"/>
          </a:xfrm>
        </p:spPr>
        <p:txBody>
          <a:bodyPr>
            <a:normAutofit/>
          </a:bodyPr>
          <a:lstStyle/>
          <a:p>
            <a:r>
              <a:rPr lang="en-US" dirty="0"/>
              <a:t>Performing bivariate analysis (Cont.)</a:t>
            </a:r>
            <a:endParaRPr lang="en-IN" dirty="0"/>
          </a:p>
        </p:txBody>
      </p:sp>
      <p:pic>
        <p:nvPicPr>
          <p:cNvPr id="6" name="Content Placeholder 5">
            <a:extLst>
              <a:ext uri="{FF2B5EF4-FFF2-40B4-BE49-F238E27FC236}">
                <a16:creationId xmlns:a16="http://schemas.microsoft.com/office/drawing/2014/main" id="{05EC7523-3284-C023-B472-AF6E2405800F}"/>
              </a:ext>
            </a:extLst>
          </p:cNvPr>
          <p:cNvPicPr>
            <a:picLocks noGrp="1" noChangeAspect="1"/>
          </p:cNvPicPr>
          <p:nvPr>
            <p:ph idx="1"/>
          </p:nvPr>
        </p:nvPicPr>
        <p:blipFill>
          <a:blip r:embed="rId2"/>
          <a:stretch>
            <a:fillRect/>
          </a:stretch>
        </p:blipFill>
        <p:spPr>
          <a:xfrm>
            <a:off x="905997" y="1501881"/>
            <a:ext cx="10353761" cy="4465060"/>
          </a:xfrm>
        </p:spPr>
      </p:pic>
    </p:spTree>
    <p:extLst>
      <p:ext uri="{BB962C8B-B14F-4D97-AF65-F5344CB8AC3E}">
        <p14:creationId xmlns:p14="http://schemas.microsoft.com/office/powerpoint/2010/main" val="1372494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a:xfrm>
            <a:off x="905997" y="244581"/>
            <a:ext cx="10353762" cy="1257300"/>
          </a:xfrm>
        </p:spPr>
        <p:txBody>
          <a:bodyPr>
            <a:normAutofit/>
          </a:bodyPr>
          <a:lstStyle/>
          <a:p>
            <a:r>
              <a:rPr lang="en-US" dirty="0"/>
              <a:t>Performing bivariate analysis (Cont.)</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previous column graph and above pivot table, the loan applicants are divided into their age groups, income types, and loan approval status. It can be seen that Pensioners in the 20-30 age group face the most rejections at 14.28%.</a:t>
            </a:r>
            <a:endParaRPr lang="en-IN" dirty="0"/>
          </a:p>
        </p:txBody>
      </p:sp>
      <p:pic>
        <p:nvPicPr>
          <p:cNvPr id="7" name="Content Placeholder 6">
            <a:extLst>
              <a:ext uri="{FF2B5EF4-FFF2-40B4-BE49-F238E27FC236}">
                <a16:creationId xmlns:a16="http://schemas.microsoft.com/office/drawing/2014/main" id="{8807C520-4FAF-EFAB-3A65-9A51FAAC64E4}"/>
              </a:ext>
            </a:extLst>
          </p:cNvPr>
          <p:cNvPicPr>
            <a:picLocks noGrp="1" noChangeAspect="1"/>
          </p:cNvPicPr>
          <p:nvPr>
            <p:ph idx="1"/>
          </p:nvPr>
        </p:nvPicPr>
        <p:blipFill>
          <a:blip r:embed="rId2"/>
          <a:stretch>
            <a:fillRect/>
          </a:stretch>
        </p:blipFill>
        <p:spPr>
          <a:xfrm>
            <a:off x="559288" y="2653261"/>
            <a:ext cx="11073423" cy="1551478"/>
          </a:xfrm>
        </p:spPr>
      </p:pic>
    </p:spTree>
    <p:extLst>
      <p:ext uri="{BB962C8B-B14F-4D97-AF65-F5344CB8AC3E}">
        <p14:creationId xmlns:p14="http://schemas.microsoft.com/office/powerpoint/2010/main" val="2305196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E2ED-406B-2B1C-DCF2-420664693F14}"/>
              </a:ext>
            </a:extLst>
          </p:cNvPr>
          <p:cNvSpPr>
            <a:spLocks noGrp="1"/>
          </p:cNvSpPr>
          <p:nvPr>
            <p:ph type="title"/>
          </p:nvPr>
        </p:nvSpPr>
        <p:spPr/>
        <p:txBody>
          <a:bodyPr/>
          <a:lstStyle/>
          <a:p>
            <a:r>
              <a:rPr lang="en-US" dirty="0"/>
              <a:t>Performing bivariate analysis (Cont.)</a:t>
            </a:r>
            <a:endParaRPr lang="en-IN" dirty="0"/>
          </a:p>
        </p:txBody>
      </p:sp>
      <p:sp>
        <p:nvSpPr>
          <p:cNvPr id="3" name="Content Placeholder 2">
            <a:extLst>
              <a:ext uri="{FF2B5EF4-FFF2-40B4-BE49-F238E27FC236}">
                <a16:creationId xmlns:a16="http://schemas.microsoft.com/office/drawing/2014/main" id="{F720C1E5-A605-5553-D780-B4284F3CE61C}"/>
              </a:ext>
            </a:extLst>
          </p:cNvPr>
          <p:cNvSpPr>
            <a:spLocks noGrp="1"/>
          </p:cNvSpPr>
          <p:nvPr>
            <p:ph idx="1"/>
          </p:nvPr>
        </p:nvSpPr>
        <p:spPr/>
        <p:txBody>
          <a:bodyPr/>
          <a:lstStyle/>
          <a:p>
            <a:pPr marL="36900" indent="0" algn="just">
              <a:buNone/>
            </a:pPr>
            <a:r>
              <a:rPr lang="en-US" dirty="0"/>
              <a:t>The previous examples are only a small subset of the various combinations of bivariate analyses that can be performed from the given dataset. However, for reproduction here in my slide set, I have selected only 3 combinations.</a:t>
            </a:r>
          </a:p>
        </p:txBody>
      </p:sp>
    </p:spTree>
    <p:extLst>
      <p:ext uri="{BB962C8B-B14F-4D97-AF65-F5344CB8AC3E}">
        <p14:creationId xmlns:p14="http://schemas.microsoft.com/office/powerpoint/2010/main" val="306600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4E-6339-8267-9C00-FCC1F9CEEB0D}"/>
              </a:ext>
            </a:extLst>
          </p:cNvPr>
          <p:cNvSpPr>
            <a:spLocks noGrp="1"/>
          </p:cNvSpPr>
          <p:nvPr>
            <p:ph type="title"/>
          </p:nvPr>
        </p:nvSpPr>
        <p:spPr>
          <a:xfrm>
            <a:off x="905997" y="244581"/>
            <a:ext cx="10353762" cy="1257300"/>
          </a:xfrm>
        </p:spPr>
        <p:txBody>
          <a:bodyPr>
            <a:normAutofit/>
          </a:bodyPr>
          <a:lstStyle/>
          <a:p>
            <a:r>
              <a:rPr lang="en-US" dirty="0"/>
              <a:t>Identifying correlation for various scenarios</a:t>
            </a:r>
            <a:endParaRPr lang="en-IN" dirty="0"/>
          </a:p>
        </p:txBody>
      </p:sp>
      <p:sp>
        <p:nvSpPr>
          <p:cNvPr id="9" name="TextBox 8">
            <a:extLst>
              <a:ext uri="{FF2B5EF4-FFF2-40B4-BE49-F238E27FC236}">
                <a16:creationId xmlns:a16="http://schemas.microsoft.com/office/drawing/2014/main" id="{9D7394C4-B31F-C0AF-E800-CFDBAB16F823}"/>
              </a:ext>
            </a:extLst>
          </p:cNvPr>
          <p:cNvSpPr txBox="1"/>
          <p:nvPr/>
        </p:nvSpPr>
        <p:spPr>
          <a:xfrm>
            <a:off x="913795" y="5442438"/>
            <a:ext cx="10338166" cy="923330"/>
          </a:xfrm>
          <a:prstGeom prst="rect">
            <a:avLst/>
          </a:prstGeom>
          <a:noFill/>
        </p:spPr>
        <p:txBody>
          <a:bodyPr wrap="square" rtlCol="0">
            <a:spAutoFit/>
          </a:bodyPr>
          <a:lstStyle/>
          <a:p>
            <a:pPr algn="just"/>
            <a:r>
              <a:rPr lang="en-US" dirty="0"/>
              <a:t>In the above table, the correlation between various numeric fields can be seen. It can be seen that a loan applicant’s annuity amount, age, the relative population of the region where the applicant lives, and the no. of inquiries made in the 3 months before the loan application saw correlation at -0.0077.</a:t>
            </a:r>
            <a:endParaRPr lang="en-IN" dirty="0"/>
          </a:p>
        </p:txBody>
      </p:sp>
      <p:pic>
        <p:nvPicPr>
          <p:cNvPr id="6" name="Content Placeholder 5">
            <a:extLst>
              <a:ext uri="{FF2B5EF4-FFF2-40B4-BE49-F238E27FC236}">
                <a16:creationId xmlns:a16="http://schemas.microsoft.com/office/drawing/2014/main" id="{95698151-B05A-81E4-E9C2-D0EC2252C49B}"/>
              </a:ext>
            </a:extLst>
          </p:cNvPr>
          <p:cNvPicPr>
            <a:picLocks noGrp="1" noChangeAspect="1"/>
          </p:cNvPicPr>
          <p:nvPr>
            <p:ph idx="1"/>
          </p:nvPr>
        </p:nvPicPr>
        <p:blipFill>
          <a:blip r:embed="rId2"/>
          <a:stretch>
            <a:fillRect/>
          </a:stretch>
        </p:blipFill>
        <p:spPr>
          <a:xfrm>
            <a:off x="471761" y="2597484"/>
            <a:ext cx="11248477" cy="1663031"/>
          </a:xfrm>
        </p:spPr>
      </p:pic>
    </p:spTree>
    <p:extLst>
      <p:ext uri="{BB962C8B-B14F-4D97-AF65-F5344CB8AC3E}">
        <p14:creationId xmlns:p14="http://schemas.microsoft.com/office/powerpoint/2010/main" val="1436931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9647-F1CC-25E9-153A-6A89F848991A}"/>
              </a:ext>
            </a:extLst>
          </p:cNvPr>
          <p:cNvSpPr>
            <a:spLocks noGrp="1"/>
          </p:cNvSpPr>
          <p:nvPr>
            <p:ph type="title"/>
          </p:nvPr>
        </p:nvSpPr>
        <p:spPr>
          <a:xfrm>
            <a:off x="913795" y="290004"/>
            <a:ext cx="10353762" cy="125730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C7AD7828-3B33-2B07-42E3-5D78A08E70E7}"/>
              </a:ext>
            </a:extLst>
          </p:cNvPr>
          <p:cNvSpPr>
            <a:spLocks noGrp="1"/>
          </p:cNvSpPr>
          <p:nvPr>
            <p:ph idx="1"/>
          </p:nvPr>
        </p:nvSpPr>
        <p:spPr>
          <a:xfrm>
            <a:off x="913795" y="1571625"/>
            <a:ext cx="10353762" cy="4855808"/>
          </a:xfrm>
        </p:spPr>
        <p:txBody>
          <a:bodyPr>
            <a:normAutofit fontScale="92500" lnSpcReduction="20000"/>
          </a:bodyPr>
          <a:lstStyle/>
          <a:p>
            <a:pPr marL="36900" indent="0" algn="just">
              <a:buNone/>
            </a:pPr>
            <a:r>
              <a:rPr lang="en-US" dirty="0"/>
              <a:t>Based on the insights obtained from the dataset, it can be seen that:</a:t>
            </a:r>
          </a:p>
          <a:p>
            <a:pPr marL="494100" indent="-457200" algn="just">
              <a:buAutoNum type="arabicPeriod"/>
            </a:pPr>
            <a:r>
              <a:rPr lang="en-US" dirty="0"/>
              <a:t>The general success rate of loan applications in this bank is greater than 90%.</a:t>
            </a:r>
          </a:p>
          <a:p>
            <a:pPr marL="494100" indent="-457200" algn="just">
              <a:buAutoNum type="arabicPeriod"/>
            </a:pPr>
            <a:r>
              <a:rPr lang="en-US" dirty="0"/>
              <a:t>Although female loan applicants are more than male loan applicants, the rejection rates for the latter are more than the former.</a:t>
            </a:r>
          </a:p>
          <a:p>
            <a:pPr marL="494100" indent="-457200" algn="just">
              <a:buAutoNum type="arabicPeriod"/>
            </a:pPr>
            <a:r>
              <a:rPr lang="en-IN" dirty="0"/>
              <a:t>The most rejection rates are faced by loan applicants who:</a:t>
            </a:r>
          </a:p>
          <a:p>
            <a:pPr marL="871200" lvl="1" indent="-457200" algn="just">
              <a:buFont typeface="+mj-lt"/>
              <a:buAutoNum type="alphaLcParenR"/>
            </a:pPr>
            <a:r>
              <a:rPr lang="en-IN" dirty="0"/>
              <a:t>Are male</a:t>
            </a:r>
          </a:p>
          <a:p>
            <a:pPr marL="871200" lvl="1" indent="-457200" algn="just">
              <a:buFont typeface="+mj-lt"/>
              <a:buAutoNum type="alphaLcParenR"/>
            </a:pPr>
            <a:r>
              <a:rPr lang="en-IN" dirty="0"/>
              <a:t>Are in the age group of 20-30</a:t>
            </a:r>
          </a:p>
          <a:p>
            <a:pPr marL="871200" lvl="1" indent="-457200" algn="just">
              <a:buFont typeface="+mj-lt"/>
              <a:buAutoNum type="alphaLcParenR"/>
            </a:pPr>
            <a:r>
              <a:rPr lang="en-IN" dirty="0"/>
              <a:t>Belong to low-skill laborers’ occupation type</a:t>
            </a:r>
          </a:p>
          <a:p>
            <a:pPr marL="871200" lvl="1" indent="-457200" algn="just">
              <a:buFont typeface="+mj-lt"/>
              <a:buAutoNum type="alphaLcParenR"/>
            </a:pPr>
            <a:r>
              <a:rPr lang="en-IN" dirty="0"/>
              <a:t>Have a working income type</a:t>
            </a:r>
          </a:p>
          <a:p>
            <a:pPr marL="871200" lvl="1" indent="-457200" algn="just">
              <a:buFont typeface="+mj-lt"/>
              <a:buAutoNum type="alphaLcParenR"/>
            </a:pPr>
            <a:r>
              <a:rPr lang="en-IN" dirty="0"/>
              <a:t>Possess a lower secondary education</a:t>
            </a:r>
          </a:p>
          <a:p>
            <a:pPr marL="871200" lvl="1" indent="-457200" algn="just">
              <a:buFont typeface="+mj-lt"/>
              <a:buAutoNum type="alphaLcParenR"/>
            </a:pPr>
            <a:r>
              <a:rPr lang="en-IN" dirty="0"/>
              <a:t>Stay with parents</a:t>
            </a:r>
          </a:p>
          <a:p>
            <a:pPr marL="871200" lvl="1" indent="-457200" algn="just">
              <a:buFont typeface="+mj-lt"/>
              <a:buAutoNum type="alphaLcParenR"/>
            </a:pPr>
            <a:r>
              <a:rPr lang="en-IN" dirty="0"/>
              <a:t>Request for cash loans</a:t>
            </a:r>
          </a:p>
        </p:txBody>
      </p:sp>
    </p:spTree>
    <p:extLst>
      <p:ext uri="{BB962C8B-B14F-4D97-AF65-F5344CB8AC3E}">
        <p14:creationId xmlns:p14="http://schemas.microsoft.com/office/powerpoint/2010/main" val="2858159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A7E-47B9-E40B-0753-5560680E7D19}"/>
              </a:ext>
            </a:extLst>
          </p:cNvPr>
          <p:cNvSpPr>
            <a:spLocks noGrp="1"/>
          </p:cNvSpPr>
          <p:nvPr>
            <p:ph type="title"/>
          </p:nvPr>
        </p:nvSpPr>
        <p:spPr/>
        <p:txBody>
          <a:bodyPr/>
          <a:lstStyle/>
          <a:p>
            <a:r>
              <a:rPr lang="en-US" dirty="0"/>
              <a:t>Result (Cont.)</a:t>
            </a:r>
            <a:endParaRPr lang="en-IN" dirty="0"/>
          </a:p>
        </p:txBody>
      </p:sp>
      <p:sp>
        <p:nvSpPr>
          <p:cNvPr id="3" name="Content Placeholder 2">
            <a:extLst>
              <a:ext uri="{FF2B5EF4-FFF2-40B4-BE49-F238E27FC236}">
                <a16:creationId xmlns:a16="http://schemas.microsoft.com/office/drawing/2014/main" id="{F9AD1694-7EC1-3006-B914-9DB0F2B72469}"/>
              </a:ext>
            </a:extLst>
          </p:cNvPr>
          <p:cNvSpPr>
            <a:spLocks noGrp="1"/>
          </p:cNvSpPr>
          <p:nvPr>
            <p:ph idx="1"/>
          </p:nvPr>
        </p:nvSpPr>
        <p:spPr/>
        <p:txBody>
          <a:bodyPr/>
          <a:lstStyle/>
          <a:p>
            <a:pPr marL="36900" indent="0" algn="just">
              <a:buNone/>
            </a:pPr>
            <a:r>
              <a:rPr lang="en-US" dirty="0"/>
              <a:t>This project has helped me immensely in understanding how a critical function of banks and financial institutions is served through data analysis. It has also provided me clarity on the impact of data in making important decisions within banks and financial institutions that have a wide-ranging effect on the economy.</a:t>
            </a:r>
          </a:p>
          <a:p>
            <a:pPr marL="36900" indent="0" algn="just">
              <a:buNone/>
            </a:pPr>
            <a:endParaRPr lang="en-US" dirty="0"/>
          </a:p>
          <a:p>
            <a:pPr marL="36900" indent="0" algn="just">
              <a:buNone/>
            </a:pPr>
            <a:r>
              <a:rPr lang="en-US" dirty="0"/>
              <a:t>Dataset link: </a:t>
            </a:r>
            <a:r>
              <a:rPr lang="en-US" dirty="0">
                <a:hlinkClick r:id="rId2"/>
              </a:rPr>
              <a:t>Final dataset</a:t>
            </a:r>
            <a:endParaRPr lang="en-IN" dirty="0"/>
          </a:p>
        </p:txBody>
      </p:sp>
    </p:spTree>
    <p:extLst>
      <p:ext uri="{BB962C8B-B14F-4D97-AF65-F5344CB8AC3E}">
        <p14:creationId xmlns:p14="http://schemas.microsoft.com/office/powerpoint/2010/main" val="393881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F929-8D25-A35C-CD15-2C1E13F405FA}"/>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23401571-900D-6D1D-8BF1-85E8ACAC1CC8}"/>
              </a:ext>
            </a:extLst>
          </p:cNvPr>
          <p:cNvSpPr>
            <a:spLocks noGrp="1"/>
          </p:cNvSpPr>
          <p:nvPr>
            <p:ph idx="1"/>
          </p:nvPr>
        </p:nvSpPr>
        <p:spPr/>
        <p:txBody>
          <a:bodyPr/>
          <a:lstStyle/>
          <a:p>
            <a:pPr marL="36900" indent="0">
              <a:buNone/>
            </a:pPr>
            <a:r>
              <a:rPr lang="en-US" dirty="0"/>
              <a:t>Over the following slides, I will try to obtain insights on:</a:t>
            </a:r>
          </a:p>
          <a:p>
            <a:pPr marL="494100" indent="-457200">
              <a:buAutoNum type="arabicPeriod"/>
            </a:pPr>
            <a:r>
              <a:rPr lang="en-US" dirty="0"/>
              <a:t>Missing data and outliers</a:t>
            </a:r>
          </a:p>
          <a:p>
            <a:pPr marL="494100" indent="-457200">
              <a:buAutoNum type="arabicPeriod"/>
            </a:pPr>
            <a:r>
              <a:rPr lang="en-US" dirty="0"/>
              <a:t>Data imbalance</a:t>
            </a:r>
          </a:p>
          <a:p>
            <a:pPr marL="494100" indent="-457200">
              <a:buAutoNum type="arabicPeriod"/>
            </a:pPr>
            <a:r>
              <a:rPr lang="en-US" dirty="0"/>
              <a:t>Univariate analysis</a:t>
            </a:r>
          </a:p>
          <a:p>
            <a:pPr marL="494100" indent="-457200">
              <a:buAutoNum type="arabicPeriod"/>
            </a:pPr>
            <a:r>
              <a:rPr lang="en-US" dirty="0"/>
              <a:t>Segmented univariate analysis</a:t>
            </a:r>
          </a:p>
          <a:p>
            <a:pPr marL="494100" indent="-457200">
              <a:buAutoNum type="arabicPeriod"/>
            </a:pPr>
            <a:r>
              <a:rPr lang="en-US" dirty="0"/>
              <a:t>Bivariate analysis</a:t>
            </a:r>
          </a:p>
          <a:p>
            <a:pPr marL="494100" indent="-457200">
              <a:buAutoNum type="arabicPeriod"/>
            </a:pPr>
            <a:r>
              <a:rPr lang="en-US" dirty="0"/>
              <a:t>Correlations for different scenarios</a:t>
            </a:r>
            <a:endParaRPr lang="en-IN" dirty="0"/>
          </a:p>
        </p:txBody>
      </p:sp>
    </p:spTree>
    <p:extLst>
      <p:ext uri="{BB962C8B-B14F-4D97-AF65-F5344CB8AC3E}">
        <p14:creationId xmlns:p14="http://schemas.microsoft.com/office/powerpoint/2010/main" val="208577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5D5C-448A-A661-17C5-9159C5EFA310}"/>
              </a:ext>
            </a:extLst>
          </p:cNvPr>
          <p:cNvSpPr>
            <a:spLocks noGrp="1"/>
          </p:cNvSpPr>
          <p:nvPr>
            <p:ph type="title"/>
          </p:nvPr>
        </p:nvSpPr>
        <p:spPr>
          <a:xfrm>
            <a:off x="913795" y="277446"/>
            <a:ext cx="10353762" cy="1257300"/>
          </a:xfrm>
        </p:spPr>
        <p:txBody>
          <a:bodyPr/>
          <a:lstStyle/>
          <a:p>
            <a:r>
              <a:rPr lang="en-US" dirty="0"/>
              <a:t>Cleaning the data</a:t>
            </a:r>
            <a:endParaRPr lang="en-IN" dirty="0"/>
          </a:p>
        </p:txBody>
      </p:sp>
      <p:sp>
        <p:nvSpPr>
          <p:cNvPr id="3" name="Content Placeholder 2">
            <a:extLst>
              <a:ext uri="{FF2B5EF4-FFF2-40B4-BE49-F238E27FC236}">
                <a16:creationId xmlns:a16="http://schemas.microsoft.com/office/drawing/2014/main" id="{19B959AE-AFDE-6874-5ADA-45EC51FCA83C}"/>
              </a:ext>
            </a:extLst>
          </p:cNvPr>
          <p:cNvSpPr>
            <a:spLocks noGrp="1"/>
          </p:cNvSpPr>
          <p:nvPr>
            <p:ph idx="1"/>
          </p:nvPr>
        </p:nvSpPr>
        <p:spPr>
          <a:xfrm>
            <a:off x="913795" y="1430215"/>
            <a:ext cx="10353762" cy="5150339"/>
          </a:xfrm>
        </p:spPr>
        <p:txBody>
          <a:bodyPr>
            <a:normAutofit/>
          </a:bodyPr>
          <a:lstStyle/>
          <a:p>
            <a:pPr marL="36900" indent="0" algn="just">
              <a:buNone/>
            </a:pPr>
            <a:r>
              <a:rPr lang="en-US" dirty="0"/>
              <a:t>Before diving into the data to obtain insights, I had to clean the data and make it ready for analysis. The following steps were performed during the data-cleaning process:</a:t>
            </a:r>
          </a:p>
          <a:p>
            <a:pPr marL="494100" indent="-457200" algn="just">
              <a:buAutoNum type="arabicPeriod"/>
            </a:pPr>
            <a:r>
              <a:rPr lang="en-US" dirty="0"/>
              <a:t>Rows numbering from A50001 to DR307512 were deleted as they had no corresponding SK_ID_CURR</a:t>
            </a:r>
          </a:p>
          <a:p>
            <a:pPr marL="494100" indent="-457200" algn="just">
              <a:buAutoNum type="arabicPeriod"/>
            </a:pPr>
            <a:r>
              <a:rPr lang="en-US" dirty="0"/>
              <a:t>Created 2 new columns:</a:t>
            </a:r>
          </a:p>
          <a:p>
            <a:pPr marL="494100" indent="-457200" algn="just">
              <a:buFont typeface="+mj-lt"/>
              <a:buAutoNum type="alphaLcParenR"/>
            </a:pPr>
            <a:r>
              <a:rPr lang="en-US" dirty="0"/>
              <a:t>YEARS_BIRTH from DAYS_BIRTH using formula =ROUND(ABS(R2:R50000),2)</a:t>
            </a:r>
          </a:p>
          <a:p>
            <a:pPr marL="494100" indent="-457200" algn="just">
              <a:buFont typeface="+mj-lt"/>
              <a:buAutoNum type="alphaLcParenR"/>
            </a:pPr>
            <a:r>
              <a:rPr lang="en-US" dirty="0"/>
              <a:t>YEARS_EMPLOYED from DAYS_EMPLOYED using formula =ROUND(ABS(T2:T50000),2)</a:t>
            </a:r>
          </a:p>
          <a:p>
            <a:pPr marL="494100" indent="-457200" algn="just">
              <a:buFont typeface="+mj-lt"/>
              <a:buAutoNum type="arabicPeriod" startAt="3"/>
            </a:pPr>
            <a:r>
              <a:rPr lang="en-US" dirty="0"/>
              <a:t>The columns in the next slide were removed from the sample dataset as they were deemed insignificant in my analysis process:</a:t>
            </a:r>
          </a:p>
        </p:txBody>
      </p:sp>
    </p:spTree>
    <p:extLst>
      <p:ext uri="{BB962C8B-B14F-4D97-AF65-F5344CB8AC3E}">
        <p14:creationId xmlns:p14="http://schemas.microsoft.com/office/powerpoint/2010/main" val="63581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27D4-4E57-CE6D-3966-20A39073FDBF}"/>
              </a:ext>
            </a:extLst>
          </p:cNvPr>
          <p:cNvSpPr>
            <a:spLocks noGrp="1"/>
          </p:cNvSpPr>
          <p:nvPr>
            <p:ph type="title"/>
          </p:nvPr>
        </p:nvSpPr>
        <p:spPr/>
        <p:txBody>
          <a:bodyPr/>
          <a:lstStyle/>
          <a:p>
            <a:r>
              <a:rPr lang="en-US" dirty="0"/>
              <a:t>Cleaning the data (Cont.)</a:t>
            </a:r>
            <a:endParaRPr lang="en-IN" dirty="0"/>
          </a:p>
        </p:txBody>
      </p:sp>
      <p:sp>
        <p:nvSpPr>
          <p:cNvPr id="3" name="Content Placeholder 2">
            <a:extLst>
              <a:ext uri="{FF2B5EF4-FFF2-40B4-BE49-F238E27FC236}">
                <a16:creationId xmlns:a16="http://schemas.microsoft.com/office/drawing/2014/main" id="{576C8C39-E7B8-6B62-C499-35E846AD3B9C}"/>
              </a:ext>
            </a:extLst>
          </p:cNvPr>
          <p:cNvSpPr>
            <a:spLocks noGrp="1"/>
          </p:cNvSpPr>
          <p:nvPr>
            <p:ph idx="1"/>
          </p:nvPr>
        </p:nvSpPr>
        <p:spPr>
          <a:xfrm>
            <a:off x="913795" y="1731146"/>
            <a:ext cx="10353762" cy="4412202"/>
          </a:xfrm>
        </p:spPr>
        <p:txBody>
          <a:bodyPr>
            <a:normAutofit/>
          </a:bodyPr>
          <a:lstStyle/>
          <a:p>
            <a:pPr marL="36900" indent="0">
              <a:buNone/>
            </a:pPr>
            <a:r>
              <a:rPr lang="en-US" sz="1400" dirty="0"/>
              <a:t>FLAG_DOC_2 to FLAG_DOC_21, FLAG_MOBIL, FLAG_EMP_PHONE, FLAG_WORK_PHONE, FLAG_CONT_MOBILE, FLAG_PHONE, FLAG_EMAIL, REG_REGION_NOT_LIVE_REGION, REG_REGION_NOT_WORK_REGION, LIVE_REGION_NOT_WORK_REGION, REG_CITY_NOT_LIVE_CITY, REG_CITY_NOT_WORK_CITY, LIVE_CITY_NOT_WORK_CITY, EXT_SOURCE_1 to EXT_SOURCE_3, APARTMENTS_AVG, BASEMENTAREA_AVG, YEARS_BEGINEXPLUATATION_AVG, YEARS_BUILD_AVG, COMMONAREA_AVG, ELEVATORS_AVG, ENTRANCES_AVG, FLOORSMAX_AVG, FLOORSMIN_AVG, LANDAREA_AVG, LIVINGAPARTMENTS_AVG, LIVINGAREA_AVG, NONLIVINGAPARTMENTS_AVG, NONLIVINGAREA_AVG, APARTMENTS_MODE, BASEMENTAREA_MODE, YEARS_BEGINEXPLUATATION_MODE, YEARS_BUILD_MODE, COMMONAREA_MODE, ELEVATORS_MODE, ENTRANCES_MODE, FLOORSMAX_MODE, FLOORSMIN_MODE, LANDAREA_MODE, LIVINGAPARTMENTS_MODE, LIVINGAREA_MODE, NONLIVINGAPARTMENTS_MODE, NONLIVINGAREA_MODE, APARTMENTS_MEDI, BASEMENTAREA_MEDI, YEARS_BEGINEXPLUATATION_MEDI, YEARS_BUILD_MEDI, COMMONAREA_MEDI, ELEVATORS_MEDI, ENTRANCES_MEDI, FLOORSMAX_MEDI, FLOORSMIN_MEDI, LANDAREA_MEDI, LIVINGAPARTMENTS_MEDI, LIVINGAREA_MEDI, NONLIVINGAPARTMENTS_MEDI, NONLIVINGAREA_MEDI, HOUSETYPE_MODE, TOTALAREA_MODE, WALLSMATERIAL_MODE, EMERGENCYSTATE_MODE, OBS_30_CNT_SOCIAL_CIRCLE, DEF_30_CNT_SOCIAL_CIRCLE, OBS_60_CNT_SOCIAL_CIRCLE, DEF_60_CNT_SOCIAL_CIRCLE, DAYS_LAST_PHONE_CHANGE, AMT_REQ_CREDIT_BUREAU_HOUR, AMT_REQ_CREDIT_BUREAU_DAY, AMT_REQ_CREDIT_BUREAU_WEEK, DAYS_REGISTRATION, DAYS_ID_PUBLISH, OWN_CAR_AGE, HOUR_APPR_PROCESS_START, FONDKAPREMONT_MODE</a:t>
            </a:r>
          </a:p>
        </p:txBody>
      </p:sp>
    </p:spTree>
    <p:extLst>
      <p:ext uri="{BB962C8B-B14F-4D97-AF65-F5344CB8AC3E}">
        <p14:creationId xmlns:p14="http://schemas.microsoft.com/office/powerpoint/2010/main" val="222492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2C54-D0B7-CFAD-3930-3AF80E6D3D04}"/>
              </a:ext>
            </a:extLst>
          </p:cNvPr>
          <p:cNvSpPr>
            <a:spLocks noGrp="1"/>
          </p:cNvSpPr>
          <p:nvPr>
            <p:ph type="title"/>
          </p:nvPr>
        </p:nvSpPr>
        <p:spPr/>
        <p:txBody>
          <a:bodyPr/>
          <a:lstStyle/>
          <a:p>
            <a:r>
              <a:rPr lang="en-US" dirty="0"/>
              <a:t>Dealing with missing data</a:t>
            </a:r>
            <a:endParaRPr lang="en-IN" dirty="0"/>
          </a:p>
        </p:txBody>
      </p:sp>
      <p:sp>
        <p:nvSpPr>
          <p:cNvPr id="3" name="Content Placeholder 2">
            <a:extLst>
              <a:ext uri="{FF2B5EF4-FFF2-40B4-BE49-F238E27FC236}">
                <a16:creationId xmlns:a16="http://schemas.microsoft.com/office/drawing/2014/main" id="{E1D69BC0-E0D5-6A3B-47DF-8AE0D148CA00}"/>
              </a:ext>
            </a:extLst>
          </p:cNvPr>
          <p:cNvSpPr>
            <a:spLocks noGrp="1"/>
          </p:cNvSpPr>
          <p:nvPr>
            <p:ph idx="1"/>
          </p:nvPr>
        </p:nvSpPr>
        <p:spPr>
          <a:xfrm>
            <a:off x="913795" y="1866900"/>
            <a:ext cx="10353762" cy="4525023"/>
          </a:xfrm>
        </p:spPr>
        <p:txBody>
          <a:bodyPr>
            <a:normAutofit fontScale="92500" lnSpcReduction="10000"/>
          </a:bodyPr>
          <a:lstStyle/>
          <a:p>
            <a:pPr marL="36900" indent="0" algn="just">
              <a:buNone/>
            </a:pPr>
            <a:r>
              <a:rPr lang="en-US" dirty="0"/>
              <a:t>Blank cells were found in the following categories with the accompanying counts:</a:t>
            </a:r>
          </a:p>
          <a:p>
            <a:pPr marL="36900" indent="0" algn="just">
              <a:buNone/>
            </a:pPr>
            <a:endParaRPr lang="en-US" dirty="0"/>
          </a:p>
          <a:p>
            <a:pPr marL="36900" indent="0" algn="just">
              <a:buNone/>
            </a:pPr>
            <a:endParaRPr lang="en-US" dirty="0"/>
          </a:p>
          <a:p>
            <a:pPr marL="36900" indent="0" algn="just">
              <a:buNone/>
            </a:pPr>
            <a:endParaRPr lang="en-US" dirty="0"/>
          </a:p>
          <a:p>
            <a:pPr marL="36900" indent="0" algn="just">
              <a:buNone/>
            </a:pPr>
            <a:endParaRPr lang="en-US" dirty="0"/>
          </a:p>
          <a:p>
            <a:pPr marL="36900" indent="0" algn="just">
              <a:buNone/>
            </a:pPr>
            <a:endParaRPr lang="en-US" dirty="0"/>
          </a:p>
          <a:p>
            <a:pPr marL="36900" indent="0" algn="just">
              <a:buNone/>
            </a:pPr>
            <a:endParaRPr lang="en-US" dirty="0"/>
          </a:p>
          <a:p>
            <a:pPr marL="36900" indent="0" algn="just">
              <a:buNone/>
            </a:pPr>
            <a:endParaRPr lang="en-US" dirty="0"/>
          </a:p>
          <a:p>
            <a:pPr marL="36900" indent="0" algn="just">
              <a:buNone/>
            </a:pPr>
            <a:r>
              <a:rPr lang="en-US" dirty="0"/>
              <a:t>Other than NAME_TYPE_SUITE and OCCUPATION_TYPE, all other blanks were replaced by median values from respective columns.</a:t>
            </a:r>
          </a:p>
        </p:txBody>
      </p:sp>
      <p:graphicFrame>
        <p:nvGraphicFramePr>
          <p:cNvPr id="4" name="Table 4">
            <a:extLst>
              <a:ext uri="{FF2B5EF4-FFF2-40B4-BE49-F238E27FC236}">
                <a16:creationId xmlns:a16="http://schemas.microsoft.com/office/drawing/2014/main" id="{DC50CA63-626F-00A5-CECC-62863B2F8CC6}"/>
              </a:ext>
            </a:extLst>
          </p:cNvPr>
          <p:cNvGraphicFramePr>
            <a:graphicFrameLocks noGrp="1"/>
          </p:cNvGraphicFramePr>
          <p:nvPr>
            <p:extLst>
              <p:ext uri="{D42A27DB-BD31-4B8C-83A1-F6EECF244321}">
                <p14:modId xmlns:p14="http://schemas.microsoft.com/office/powerpoint/2010/main" val="4234372096"/>
              </p:ext>
            </p:extLst>
          </p:nvPr>
        </p:nvGraphicFramePr>
        <p:xfrm>
          <a:off x="2026676" y="2309711"/>
          <a:ext cx="8128000" cy="329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55438903"/>
                    </a:ext>
                  </a:extLst>
                </a:gridCol>
                <a:gridCol w="4064000">
                  <a:extLst>
                    <a:ext uri="{9D8B030D-6E8A-4147-A177-3AD203B41FA5}">
                      <a16:colId xmlns:a16="http://schemas.microsoft.com/office/drawing/2014/main" val="2500964375"/>
                    </a:ext>
                  </a:extLst>
                </a:gridCol>
              </a:tblGrid>
              <a:tr h="289835">
                <a:tc>
                  <a:txBody>
                    <a:bodyPr/>
                    <a:lstStyle/>
                    <a:p>
                      <a:r>
                        <a:rPr lang="en-US" dirty="0"/>
                        <a:t>Column name</a:t>
                      </a:r>
                      <a:endParaRPr lang="en-IN" dirty="0"/>
                    </a:p>
                  </a:txBody>
                  <a:tcPr/>
                </a:tc>
                <a:tc>
                  <a:txBody>
                    <a:bodyPr/>
                    <a:lstStyle/>
                    <a:p>
                      <a:r>
                        <a:rPr lang="en-US" dirty="0"/>
                        <a:t>Count of blanks</a:t>
                      </a:r>
                      <a:endParaRPr lang="en-IN" dirty="0"/>
                    </a:p>
                  </a:txBody>
                  <a:tcPr/>
                </a:tc>
                <a:extLst>
                  <a:ext uri="{0D108BD9-81ED-4DB2-BD59-A6C34878D82A}">
                    <a16:rowId xmlns:a16="http://schemas.microsoft.com/office/drawing/2014/main" val="604584447"/>
                  </a:ext>
                </a:extLst>
              </a:tr>
              <a:tr h="289835">
                <a:tc>
                  <a:txBody>
                    <a:bodyPr/>
                    <a:lstStyle/>
                    <a:p>
                      <a:r>
                        <a:rPr lang="en-US" dirty="0"/>
                        <a:t>AMT_ANNUITY</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504734040"/>
                  </a:ext>
                </a:extLst>
              </a:tr>
              <a:tr h="289835">
                <a:tc>
                  <a:txBody>
                    <a:bodyPr/>
                    <a:lstStyle/>
                    <a:p>
                      <a:r>
                        <a:rPr lang="en-US" dirty="0"/>
                        <a:t>AMT_GOODS_PRICE</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2117725401"/>
                  </a:ext>
                </a:extLst>
              </a:tr>
              <a:tr h="289835">
                <a:tc>
                  <a:txBody>
                    <a:bodyPr/>
                    <a:lstStyle/>
                    <a:p>
                      <a:r>
                        <a:rPr lang="en-US" dirty="0"/>
                        <a:t>NAME_TYPE_SUITE</a:t>
                      </a:r>
                      <a:endParaRPr lang="en-IN" dirty="0"/>
                    </a:p>
                  </a:txBody>
                  <a:tcPr/>
                </a:tc>
                <a:tc>
                  <a:txBody>
                    <a:bodyPr/>
                    <a:lstStyle/>
                    <a:p>
                      <a:r>
                        <a:rPr lang="en-US" dirty="0"/>
                        <a:t>192</a:t>
                      </a:r>
                      <a:endParaRPr lang="en-IN" dirty="0"/>
                    </a:p>
                  </a:txBody>
                  <a:tcPr/>
                </a:tc>
                <a:extLst>
                  <a:ext uri="{0D108BD9-81ED-4DB2-BD59-A6C34878D82A}">
                    <a16:rowId xmlns:a16="http://schemas.microsoft.com/office/drawing/2014/main" val="1540238157"/>
                  </a:ext>
                </a:extLst>
              </a:tr>
              <a:tr h="289835">
                <a:tc>
                  <a:txBody>
                    <a:bodyPr/>
                    <a:lstStyle/>
                    <a:p>
                      <a:r>
                        <a:rPr lang="en-US" dirty="0"/>
                        <a:t>OCCUPATION_TYPE</a:t>
                      </a:r>
                      <a:endParaRPr lang="en-IN" dirty="0"/>
                    </a:p>
                  </a:txBody>
                  <a:tcPr/>
                </a:tc>
                <a:tc>
                  <a:txBody>
                    <a:bodyPr/>
                    <a:lstStyle/>
                    <a:p>
                      <a:r>
                        <a:rPr lang="en-US" dirty="0"/>
                        <a:t>15654</a:t>
                      </a:r>
                      <a:endParaRPr lang="en-IN" dirty="0"/>
                    </a:p>
                  </a:txBody>
                  <a:tcPr/>
                </a:tc>
                <a:extLst>
                  <a:ext uri="{0D108BD9-81ED-4DB2-BD59-A6C34878D82A}">
                    <a16:rowId xmlns:a16="http://schemas.microsoft.com/office/drawing/2014/main" val="1492396157"/>
                  </a:ext>
                </a:extLst>
              </a:tr>
              <a:tr h="289835">
                <a:tc>
                  <a:txBody>
                    <a:bodyPr/>
                    <a:lstStyle/>
                    <a:p>
                      <a:r>
                        <a:rPr lang="en-US" dirty="0"/>
                        <a:t>CNT_FAM_MEMBERS</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224607507"/>
                  </a:ext>
                </a:extLst>
              </a:tr>
              <a:tr h="289835">
                <a:tc>
                  <a:txBody>
                    <a:bodyPr/>
                    <a:lstStyle/>
                    <a:p>
                      <a:r>
                        <a:rPr lang="en-US" dirty="0"/>
                        <a:t>AMT_REQ_CREDIT_BUREAU_MON</a:t>
                      </a:r>
                      <a:endParaRPr lang="en-IN" dirty="0"/>
                    </a:p>
                  </a:txBody>
                  <a:tcPr/>
                </a:tc>
                <a:tc>
                  <a:txBody>
                    <a:bodyPr/>
                    <a:lstStyle/>
                    <a:p>
                      <a:r>
                        <a:rPr lang="en-US" dirty="0"/>
                        <a:t>6734</a:t>
                      </a:r>
                      <a:endParaRPr lang="en-IN" dirty="0"/>
                    </a:p>
                  </a:txBody>
                  <a:tcPr/>
                </a:tc>
                <a:extLst>
                  <a:ext uri="{0D108BD9-81ED-4DB2-BD59-A6C34878D82A}">
                    <a16:rowId xmlns:a16="http://schemas.microsoft.com/office/drawing/2014/main" val="1059982872"/>
                  </a:ext>
                </a:extLst>
              </a:tr>
              <a:tr h="289835">
                <a:tc>
                  <a:txBody>
                    <a:bodyPr/>
                    <a:lstStyle/>
                    <a:p>
                      <a:r>
                        <a:rPr lang="en-US" dirty="0"/>
                        <a:t>AMT_REQ_CREDIT_BUREAU_QRT</a:t>
                      </a:r>
                      <a:endParaRPr lang="en-IN" dirty="0"/>
                    </a:p>
                  </a:txBody>
                  <a:tcPr/>
                </a:tc>
                <a:tc>
                  <a:txBody>
                    <a:bodyPr/>
                    <a:lstStyle/>
                    <a:p>
                      <a:r>
                        <a:rPr lang="en-US" dirty="0"/>
                        <a:t>6734</a:t>
                      </a:r>
                      <a:endParaRPr lang="en-IN" dirty="0"/>
                    </a:p>
                  </a:txBody>
                  <a:tcPr/>
                </a:tc>
                <a:extLst>
                  <a:ext uri="{0D108BD9-81ED-4DB2-BD59-A6C34878D82A}">
                    <a16:rowId xmlns:a16="http://schemas.microsoft.com/office/drawing/2014/main" val="1246325058"/>
                  </a:ext>
                </a:extLst>
              </a:tr>
              <a:tr h="289835">
                <a:tc>
                  <a:txBody>
                    <a:bodyPr/>
                    <a:lstStyle/>
                    <a:p>
                      <a:r>
                        <a:rPr lang="en-US" dirty="0"/>
                        <a:t>AMT_REQ_CREDIT_BUREAU_YEAR</a:t>
                      </a:r>
                      <a:endParaRPr lang="en-IN" dirty="0"/>
                    </a:p>
                  </a:txBody>
                  <a:tcPr/>
                </a:tc>
                <a:tc>
                  <a:txBody>
                    <a:bodyPr/>
                    <a:lstStyle/>
                    <a:p>
                      <a:r>
                        <a:rPr lang="en-US" dirty="0"/>
                        <a:t>6734</a:t>
                      </a:r>
                      <a:endParaRPr lang="en-IN" dirty="0"/>
                    </a:p>
                  </a:txBody>
                  <a:tcPr/>
                </a:tc>
                <a:extLst>
                  <a:ext uri="{0D108BD9-81ED-4DB2-BD59-A6C34878D82A}">
                    <a16:rowId xmlns:a16="http://schemas.microsoft.com/office/drawing/2014/main" val="1581611284"/>
                  </a:ext>
                </a:extLst>
              </a:tr>
            </a:tbl>
          </a:graphicData>
        </a:graphic>
      </p:graphicFrame>
    </p:spTree>
    <p:extLst>
      <p:ext uri="{BB962C8B-B14F-4D97-AF65-F5344CB8AC3E}">
        <p14:creationId xmlns:p14="http://schemas.microsoft.com/office/powerpoint/2010/main" val="352088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4F7E-41A5-75DF-88BE-0A7CB59379DC}"/>
              </a:ext>
            </a:extLst>
          </p:cNvPr>
          <p:cNvSpPr>
            <a:spLocks noGrp="1"/>
          </p:cNvSpPr>
          <p:nvPr>
            <p:ph type="title"/>
          </p:nvPr>
        </p:nvSpPr>
        <p:spPr/>
        <p:txBody>
          <a:bodyPr>
            <a:normAutofit/>
          </a:bodyPr>
          <a:lstStyle/>
          <a:p>
            <a:r>
              <a:rPr lang="en-US" dirty="0"/>
              <a:t>Dealing with missing data (Cont.)</a:t>
            </a:r>
            <a:endParaRPr lang="en-IN" dirty="0"/>
          </a:p>
        </p:txBody>
      </p:sp>
      <p:pic>
        <p:nvPicPr>
          <p:cNvPr id="8" name="Content Placeholder 7">
            <a:extLst>
              <a:ext uri="{FF2B5EF4-FFF2-40B4-BE49-F238E27FC236}">
                <a16:creationId xmlns:a16="http://schemas.microsoft.com/office/drawing/2014/main" id="{608C4B2A-71D4-1BD2-3C2A-8B9B16CFB7C1}"/>
              </a:ext>
            </a:extLst>
          </p:cNvPr>
          <p:cNvPicPr>
            <a:picLocks noGrp="1" noChangeAspect="1"/>
          </p:cNvPicPr>
          <p:nvPr>
            <p:ph idx="1"/>
          </p:nvPr>
        </p:nvPicPr>
        <p:blipFill>
          <a:blip r:embed="rId2"/>
          <a:stretch>
            <a:fillRect/>
          </a:stretch>
        </p:blipFill>
        <p:spPr>
          <a:xfrm>
            <a:off x="7773493" y="3082125"/>
            <a:ext cx="2225031" cy="916908"/>
          </a:xfrm>
        </p:spPr>
      </p:pic>
      <p:sp>
        <p:nvSpPr>
          <p:cNvPr id="3" name="Text Placeholder 2">
            <a:extLst>
              <a:ext uri="{FF2B5EF4-FFF2-40B4-BE49-F238E27FC236}">
                <a16:creationId xmlns:a16="http://schemas.microsoft.com/office/drawing/2014/main" id="{2F39BAE0-1C74-3715-48B5-ED5F796E15F4}"/>
              </a:ext>
            </a:extLst>
          </p:cNvPr>
          <p:cNvSpPr>
            <a:spLocks noGrp="1"/>
          </p:cNvSpPr>
          <p:nvPr>
            <p:ph type="body" sz="half" idx="4294967295"/>
          </p:nvPr>
        </p:nvSpPr>
        <p:spPr>
          <a:xfrm>
            <a:off x="912773" y="2009133"/>
            <a:ext cx="10353762" cy="2825750"/>
          </a:xfrm>
        </p:spPr>
        <p:txBody>
          <a:bodyPr/>
          <a:lstStyle/>
          <a:p>
            <a:pPr marL="36900" indent="0">
              <a:buNone/>
            </a:pPr>
            <a:r>
              <a:rPr lang="en-US" dirty="0"/>
              <a:t>The images below show the no. of blanks in each column, followed by the median value of that column. This median value was used to fill the blanks.</a:t>
            </a:r>
            <a:endParaRPr lang="en-IN" dirty="0"/>
          </a:p>
        </p:txBody>
      </p:sp>
      <p:pic>
        <p:nvPicPr>
          <p:cNvPr id="10" name="Picture 9">
            <a:extLst>
              <a:ext uri="{FF2B5EF4-FFF2-40B4-BE49-F238E27FC236}">
                <a16:creationId xmlns:a16="http://schemas.microsoft.com/office/drawing/2014/main" id="{5C18529B-2012-535B-962B-4BA30E5222A3}"/>
              </a:ext>
            </a:extLst>
          </p:cNvPr>
          <p:cNvPicPr>
            <a:picLocks noChangeAspect="1"/>
          </p:cNvPicPr>
          <p:nvPr/>
        </p:nvPicPr>
        <p:blipFill>
          <a:blip r:embed="rId3"/>
          <a:stretch>
            <a:fillRect/>
          </a:stretch>
        </p:blipFill>
        <p:spPr>
          <a:xfrm>
            <a:off x="4977138" y="3066044"/>
            <a:ext cx="2225032" cy="913434"/>
          </a:xfrm>
          <a:prstGeom prst="rect">
            <a:avLst/>
          </a:prstGeom>
        </p:spPr>
      </p:pic>
      <p:pic>
        <p:nvPicPr>
          <p:cNvPr id="12" name="Picture 11">
            <a:extLst>
              <a:ext uri="{FF2B5EF4-FFF2-40B4-BE49-F238E27FC236}">
                <a16:creationId xmlns:a16="http://schemas.microsoft.com/office/drawing/2014/main" id="{B2CB2567-0A7B-C60B-78BF-DD25716D93CA}"/>
              </a:ext>
            </a:extLst>
          </p:cNvPr>
          <p:cNvPicPr>
            <a:picLocks noChangeAspect="1"/>
          </p:cNvPicPr>
          <p:nvPr/>
        </p:nvPicPr>
        <p:blipFill>
          <a:blip r:embed="rId4"/>
          <a:stretch>
            <a:fillRect/>
          </a:stretch>
        </p:blipFill>
        <p:spPr>
          <a:xfrm>
            <a:off x="1603417" y="4434232"/>
            <a:ext cx="8972474" cy="801302"/>
          </a:xfrm>
          <a:prstGeom prst="rect">
            <a:avLst/>
          </a:prstGeom>
        </p:spPr>
      </p:pic>
      <p:pic>
        <p:nvPicPr>
          <p:cNvPr id="13" name="Content Placeholder 8">
            <a:extLst>
              <a:ext uri="{FF2B5EF4-FFF2-40B4-BE49-F238E27FC236}">
                <a16:creationId xmlns:a16="http://schemas.microsoft.com/office/drawing/2014/main" id="{2720423E-0489-5F2F-4DAA-057C4A7FF869}"/>
              </a:ext>
            </a:extLst>
          </p:cNvPr>
          <p:cNvPicPr>
            <a:picLocks noChangeAspect="1"/>
          </p:cNvPicPr>
          <p:nvPr/>
        </p:nvPicPr>
        <p:blipFill>
          <a:blip r:embed="rId5"/>
          <a:stretch>
            <a:fillRect/>
          </a:stretch>
        </p:blipFill>
        <p:spPr>
          <a:xfrm>
            <a:off x="2699810" y="3066044"/>
            <a:ext cx="1718698" cy="913434"/>
          </a:xfrm>
          <a:prstGeom prst="rect">
            <a:avLst/>
          </a:prstGeom>
        </p:spPr>
      </p:pic>
    </p:spTree>
    <p:extLst>
      <p:ext uri="{BB962C8B-B14F-4D97-AF65-F5344CB8AC3E}">
        <p14:creationId xmlns:p14="http://schemas.microsoft.com/office/powerpoint/2010/main" val="2226902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{80CC3F84-D1DB-42FE-AB06-D43A9B60FE44}tf55705232_win32</Template>
  <TotalTime>393</TotalTime>
  <Words>2775</Words>
  <Application>Microsoft Office PowerPoint</Application>
  <PresentationFormat>Widescreen</PresentationFormat>
  <Paragraphs>147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Goudy Old Style</vt:lpstr>
      <vt:lpstr>Wingdings 2</vt:lpstr>
      <vt:lpstr>SlateVTI</vt:lpstr>
      <vt:lpstr>Bank Loan Case Study  trainity Project#6</vt:lpstr>
      <vt:lpstr>Project Description</vt:lpstr>
      <vt:lpstr>Approach</vt:lpstr>
      <vt:lpstr>Tech-stack used</vt:lpstr>
      <vt:lpstr>Insights</vt:lpstr>
      <vt:lpstr>Cleaning the data</vt:lpstr>
      <vt:lpstr>Cleaning the data (Cont.)</vt:lpstr>
      <vt:lpstr>Dealing with missing data</vt:lpstr>
      <vt:lpstr>Dealing with missing data (Cont.)</vt:lpstr>
      <vt:lpstr>Dealing with missing data (Cont.)</vt:lpstr>
      <vt:lpstr>Dealing with missing data (Cont.)</vt:lpstr>
      <vt:lpstr>Dealing with missing data (Cont.)</vt:lpstr>
      <vt:lpstr>Dealing with missing data (Cont.)</vt:lpstr>
      <vt:lpstr>Dealing with missing data (Cont.)</vt:lpstr>
      <vt:lpstr>Handling outliers</vt:lpstr>
      <vt:lpstr>Handling outliers (Cont.)</vt:lpstr>
      <vt:lpstr>Handling outliers (Cont.)</vt:lpstr>
      <vt:lpstr>Handling outliers (Cont.)</vt:lpstr>
      <vt:lpstr>Handling outliers (Cont.)</vt:lpstr>
      <vt:lpstr>Analyzing data imbalance</vt:lpstr>
      <vt:lpstr>Analyzing data imbalance (Cont.)</vt:lpstr>
      <vt:lpstr>Analyzing data imbalance (Cont.)</vt:lpstr>
      <vt:lpstr>Analyzing data imbalance (Cont.)</vt:lpstr>
      <vt:lpstr>Analyzing data imbalance (Cont.)</vt:lpstr>
      <vt:lpstr>Analyzing data imbalance (Cont.)</vt:lpstr>
      <vt:lpstr>Performing univariate analysis</vt:lpstr>
      <vt:lpstr>Performing univariate analysis (Cont.)</vt:lpstr>
      <vt:lpstr>Performing univariate analysis (Cont.)</vt:lpstr>
      <vt:lpstr>Performing univariate analysis (Cont.)</vt:lpstr>
      <vt:lpstr>Performing univariate analysis (Cont.)</vt:lpstr>
      <vt:lpstr>Performing segmented univariate analysis</vt:lpstr>
      <vt:lpstr>Performing segmented univariate analysis (Cont.)</vt:lpstr>
      <vt:lpstr>Performing segmented univariate analysis (Cont.)</vt:lpstr>
      <vt:lpstr>Performing segmented univariate analysis (Cont.)</vt:lpstr>
      <vt:lpstr>Performing segmented univariate analysis (Cont.)</vt:lpstr>
      <vt:lpstr>Performing segmented univariate analysis (Cont.)</vt:lpstr>
      <vt:lpstr>Performing segmented univariate analysis (Cont.)</vt:lpstr>
      <vt:lpstr>Performing bivariate analysis</vt:lpstr>
      <vt:lpstr>Performing bivariate analysis (Cont.)</vt:lpstr>
      <vt:lpstr>Performing bivariate analysis (Cont.)</vt:lpstr>
      <vt:lpstr>Performing bivariate analysis (Cont.)</vt:lpstr>
      <vt:lpstr>Performing bivariate analysis (Cont.)</vt:lpstr>
      <vt:lpstr>Performing bivariate analysis (Cont.)</vt:lpstr>
      <vt:lpstr>Identifying correlation for various scenarios</vt:lpstr>
      <vt:lpstr>Result</vt:lpstr>
      <vt:lpstr>Result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  trainity Project#6</dc:title>
  <dc:creator>Anurag Changmai</dc:creator>
  <cp:lastModifiedBy>Anurag Changmai</cp:lastModifiedBy>
  <cp:revision>23</cp:revision>
  <dcterms:created xsi:type="dcterms:W3CDTF">2023-08-09T10:46:54Z</dcterms:created>
  <dcterms:modified xsi:type="dcterms:W3CDTF">2023-08-10T14:23:24Z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