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8/25/2023</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8/25/2023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spreadsheets/d/13HANstUMuhoSsgWWSfgRB22Nw4D8R8TP/edit?usp=sharing&amp;ouid=106108386338254268126&amp;rtpof=true&amp;sd=tru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p:pic>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sz="6600" dirty="0"/>
              <a:t>Impact of Car Features</a:t>
            </a:r>
            <a:br>
              <a:rPr lang="en-US" dirty="0"/>
            </a:br>
            <a:br>
              <a:rPr lang="en-US" sz="4800" dirty="0"/>
            </a:br>
            <a:r>
              <a:rPr lang="en-US" sz="4800" dirty="0" err="1">
                <a:solidFill>
                  <a:srgbClr val="92D050"/>
                </a:solidFill>
              </a:rPr>
              <a:t>trainity</a:t>
            </a:r>
            <a:br>
              <a:rPr lang="en-US" sz="4800" dirty="0"/>
            </a:br>
            <a:r>
              <a:rPr lang="en-US" sz="4800" dirty="0"/>
              <a:t>Project#7</a:t>
            </a:r>
            <a:endParaRPr lang="en-US" dirty="0"/>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0"/>
            <a:ext cx="3924000" cy="927765"/>
          </a:xfrm>
        </p:spPr>
        <p:txBody>
          <a:bodyPr>
            <a:normAutofit/>
          </a:bodyPr>
          <a:lstStyle/>
          <a:p>
            <a:r>
              <a:rPr lang="en-US" i="1" dirty="0"/>
              <a:t>By:</a:t>
            </a:r>
          </a:p>
          <a:p>
            <a:r>
              <a:rPr lang="en-US" b="1" dirty="0"/>
              <a:t>ANURAG CHANGMAI</a:t>
            </a:r>
          </a:p>
          <a:p>
            <a:r>
              <a:rPr lang="en-US" dirty="0"/>
              <a:t>Data Analytics Trainee</a:t>
            </a:r>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1214664"/>
            <a:ext cx="3707168" cy="1354475"/>
          </a:xfrm>
        </p:spPr>
        <p:txBody>
          <a:bodyPr>
            <a:noAutofit/>
          </a:bodyPr>
          <a:lstStyle/>
          <a:p>
            <a:pPr algn="ctr"/>
            <a:r>
              <a:rPr lang="en-US" sz="2400" dirty="0"/>
              <a:t>2. The relationship between a car’s engine power and its price</a:t>
            </a:r>
            <a:endParaRPr lang="en-IN" sz="24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200" y="3335012"/>
            <a:ext cx="3707168" cy="2308324"/>
          </a:xfrm>
          <a:prstGeom prst="rect">
            <a:avLst/>
          </a:prstGeom>
          <a:noFill/>
        </p:spPr>
        <p:txBody>
          <a:bodyPr wrap="square" rtlCol="0">
            <a:spAutoFit/>
          </a:bodyPr>
          <a:lstStyle/>
          <a:p>
            <a:pPr algn="just"/>
            <a:r>
              <a:rPr lang="en-US" dirty="0">
                <a:solidFill>
                  <a:schemeClr val="bg1"/>
                </a:solidFill>
              </a:rPr>
              <a:t>This information was obtained using a scatter chart, that plots engine power on the x-axis and price on the y-axis.</a:t>
            </a:r>
          </a:p>
          <a:p>
            <a:pPr algn="just"/>
            <a:r>
              <a:rPr lang="en-US" dirty="0">
                <a:solidFill>
                  <a:schemeClr val="bg1"/>
                </a:solidFill>
              </a:rPr>
              <a:t>The chart thus obtained is shown on the right.</a:t>
            </a:r>
          </a:p>
          <a:p>
            <a:pPr algn="just"/>
            <a:r>
              <a:rPr lang="en-US" dirty="0">
                <a:solidFill>
                  <a:schemeClr val="bg1"/>
                </a:solidFill>
              </a:rPr>
              <a:t>From this, we can see that as engine power increases, price also increases rapidly.</a:t>
            </a:r>
            <a:endParaRPr lang="en-IN" dirty="0">
              <a:solidFill>
                <a:schemeClr val="bg1"/>
              </a:solidFill>
            </a:endParaRPr>
          </a:p>
        </p:txBody>
      </p:sp>
      <p:pic>
        <p:nvPicPr>
          <p:cNvPr id="7" name="Content Placeholder 6">
            <a:extLst>
              <a:ext uri="{FF2B5EF4-FFF2-40B4-BE49-F238E27FC236}">
                <a16:creationId xmlns:a16="http://schemas.microsoft.com/office/drawing/2014/main" id="{6888369F-2C62-814E-8355-9DE05614BBAC}"/>
              </a:ext>
            </a:extLst>
          </p:cNvPr>
          <p:cNvPicPr>
            <a:picLocks noGrp="1" noChangeAspect="1"/>
          </p:cNvPicPr>
          <p:nvPr>
            <p:ph idx="1"/>
          </p:nvPr>
        </p:nvPicPr>
        <p:blipFill>
          <a:blip r:embed="rId2"/>
          <a:stretch>
            <a:fillRect/>
          </a:stretch>
        </p:blipFill>
        <p:spPr>
          <a:xfrm>
            <a:off x="5124450" y="1214664"/>
            <a:ext cx="6648450" cy="4428672"/>
          </a:xfrm>
          <a:prstGeom prst="rect">
            <a:avLst/>
          </a:prstGeom>
        </p:spPr>
      </p:pic>
    </p:spTree>
    <p:extLst>
      <p:ext uri="{BB962C8B-B14F-4D97-AF65-F5344CB8AC3E}">
        <p14:creationId xmlns:p14="http://schemas.microsoft.com/office/powerpoint/2010/main" val="421639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871512"/>
            <a:ext cx="3707168" cy="1354475"/>
          </a:xfrm>
        </p:spPr>
        <p:txBody>
          <a:bodyPr>
            <a:noAutofit/>
          </a:bodyPr>
          <a:lstStyle/>
          <a:p>
            <a:pPr algn="ctr"/>
            <a:r>
              <a:rPr lang="en-US" sz="2400" dirty="0"/>
              <a:t>3. Which car features are most important in determining a car's price </a:t>
            </a:r>
            <a:br>
              <a:rPr lang="en-US" sz="2400" dirty="0"/>
            </a:br>
            <a:endParaRPr lang="en-IN" sz="24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200" y="2293169"/>
            <a:ext cx="3707168" cy="3416320"/>
          </a:xfrm>
          <a:prstGeom prst="rect">
            <a:avLst/>
          </a:prstGeom>
          <a:noFill/>
        </p:spPr>
        <p:txBody>
          <a:bodyPr wrap="square" rtlCol="0">
            <a:spAutoFit/>
          </a:bodyPr>
          <a:lstStyle/>
          <a:p>
            <a:pPr algn="just"/>
            <a:r>
              <a:rPr lang="en-US" dirty="0">
                <a:solidFill>
                  <a:schemeClr val="bg1"/>
                </a:solidFill>
              </a:rPr>
              <a:t>This information was obtained by performing regression analysis on price versus all the other variables (year, engine HP, engine cylinders, no. of doors, highway MPG, city MPG, and popularity).</a:t>
            </a:r>
          </a:p>
          <a:p>
            <a:pPr algn="just"/>
            <a:r>
              <a:rPr lang="en-US" dirty="0">
                <a:solidFill>
                  <a:schemeClr val="bg1"/>
                </a:solidFill>
              </a:rPr>
              <a:t>The Multiple R values (present in the datasheet) were used as coefficient values and plotted using a bar graph.</a:t>
            </a:r>
          </a:p>
          <a:p>
            <a:pPr algn="just"/>
            <a:r>
              <a:rPr lang="en-US" dirty="0">
                <a:solidFill>
                  <a:schemeClr val="bg1"/>
                </a:solidFill>
              </a:rPr>
              <a:t>From this, we can see that engine HP has the strongest relationship with a car’s price.</a:t>
            </a:r>
            <a:endParaRPr lang="en-IN" dirty="0">
              <a:solidFill>
                <a:schemeClr val="bg1"/>
              </a:solidFill>
            </a:endParaRPr>
          </a:p>
        </p:txBody>
      </p:sp>
      <p:pic>
        <p:nvPicPr>
          <p:cNvPr id="8" name="Content Placeholder 7">
            <a:extLst>
              <a:ext uri="{FF2B5EF4-FFF2-40B4-BE49-F238E27FC236}">
                <a16:creationId xmlns:a16="http://schemas.microsoft.com/office/drawing/2014/main" id="{F8682D2C-3A88-37A6-E7C3-DA7199B05107}"/>
              </a:ext>
            </a:extLst>
          </p:cNvPr>
          <p:cNvPicPr>
            <a:picLocks noGrp="1" noChangeAspect="1"/>
          </p:cNvPicPr>
          <p:nvPr>
            <p:ph idx="1"/>
          </p:nvPr>
        </p:nvPicPr>
        <p:blipFill>
          <a:blip r:embed="rId2"/>
          <a:stretch>
            <a:fillRect/>
          </a:stretch>
        </p:blipFill>
        <p:spPr>
          <a:xfrm>
            <a:off x="4705350" y="1548750"/>
            <a:ext cx="6648450" cy="3760499"/>
          </a:xfrm>
          <a:prstGeom prst="rect">
            <a:avLst/>
          </a:prstGeom>
        </p:spPr>
      </p:pic>
    </p:spTree>
    <p:extLst>
      <p:ext uri="{BB962C8B-B14F-4D97-AF65-F5344CB8AC3E}">
        <p14:creationId xmlns:p14="http://schemas.microsoft.com/office/powerpoint/2010/main" val="393983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198" y="843677"/>
            <a:ext cx="4461769" cy="1484054"/>
          </a:xfrm>
        </p:spPr>
        <p:txBody>
          <a:bodyPr>
            <a:noAutofit/>
          </a:bodyPr>
          <a:lstStyle/>
          <a:p>
            <a:pPr algn="ctr"/>
            <a:r>
              <a:rPr lang="en-US" sz="2800" dirty="0"/>
              <a:t>4. How the average price of a car vary across different manufacturers</a:t>
            </a:r>
            <a:endParaRPr lang="en-IN" sz="28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198" y="2896340"/>
            <a:ext cx="4461769" cy="2585323"/>
          </a:xfrm>
          <a:prstGeom prst="rect">
            <a:avLst/>
          </a:prstGeom>
          <a:noFill/>
        </p:spPr>
        <p:txBody>
          <a:bodyPr wrap="square" rtlCol="0">
            <a:spAutoFit/>
          </a:bodyPr>
          <a:lstStyle/>
          <a:p>
            <a:pPr algn="just"/>
            <a:r>
              <a:rPr lang="en-US" dirty="0">
                <a:solidFill>
                  <a:schemeClr val="bg1"/>
                </a:solidFill>
              </a:rPr>
              <a:t>This information was obtained using a Pivot table, where all the unique manufacturers were tabulated along with the average prices of all their respective models.</a:t>
            </a:r>
          </a:p>
          <a:p>
            <a:pPr algn="just"/>
            <a:r>
              <a:rPr lang="en-US" dirty="0">
                <a:solidFill>
                  <a:schemeClr val="bg1"/>
                </a:solidFill>
              </a:rPr>
              <a:t>The table thus obtained is shown on the right, with the Pivot chart plotted on the next slide.</a:t>
            </a:r>
          </a:p>
          <a:p>
            <a:pPr algn="just"/>
            <a:r>
              <a:rPr lang="en-US" dirty="0">
                <a:solidFill>
                  <a:schemeClr val="bg1"/>
                </a:solidFill>
              </a:rPr>
              <a:t>From this, we can see that Plymouth has the lowest average price at 3122.90 while Bugatti has the highest average price at 1757223.67.</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A7749A71-F08E-21F1-E14D-F3672EE7F5F6}"/>
              </a:ext>
            </a:extLst>
          </p:cNvPr>
          <p:cNvGraphicFramePr>
            <a:graphicFrameLocks noGrp="1"/>
          </p:cNvGraphicFramePr>
          <p:nvPr>
            <p:ph idx="1"/>
            <p:extLst>
              <p:ext uri="{D42A27DB-BD31-4B8C-83A1-F6EECF244321}">
                <p14:modId xmlns:p14="http://schemas.microsoft.com/office/powerpoint/2010/main" val="1195733742"/>
              </p:ext>
            </p:extLst>
          </p:nvPr>
        </p:nvGraphicFramePr>
        <p:xfrm>
          <a:off x="7443738" y="611194"/>
          <a:ext cx="1171674" cy="5738800"/>
        </p:xfrm>
        <a:graphic>
          <a:graphicData uri="http://schemas.openxmlformats.org/drawingml/2006/table">
            <a:tbl>
              <a:tblPr firstRow="1" bandRow="1">
                <a:tableStyleId>{5C22544A-7EE6-4342-B048-85BDC9FD1C3A}</a:tableStyleId>
              </a:tblPr>
              <a:tblGrid>
                <a:gridCol w="637646">
                  <a:extLst>
                    <a:ext uri="{9D8B030D-6E8A-4147-A177-3AD203B41FA5}">
                      <a16:colId xmlns:a16="http://schemas.microsoft.com/office/drawing/2014/main" val="3023843814"/>
                    </a:ext>
                  </a:extLst>
                </a:gridCol>
                <a:gridCol w="534028">
                  <a:extLst>
                    <a:ext uri="{9D8B030D-6E8A-4147-A177-3AD203B41FA5}">
                      <a16:colId xmlns:a16="http://schemas.microsoft.com/office/drawing/2014/main" val="3144725785"/>
                    </a:ext>
                  </a:extLst>
                </a:gridCol>
              </a:tblGrid>
              <a:tr h="114776">
                <a:tc>
                  <a:txBody>
                    <a:bodyPr/>
                    <a:lstStyle/>
                    <a:p>
                      <a:pPr algn="ctr" fontAlgn="b"/>
                      <a:r>
                        <a:rPr lang="en-IN" sz="700" u="none" strike="noStrike">
                          <a:effectLst/>
                        </a:rPr>
                        <a:t>Manufacturer</a:t>
                      </a:r>
                      <a:endParaRPr lang="en-IN" sz="700" b="1"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Average Price</a:t>
                      </a:r>
                      <a:endParaRPr lang="en-IN" sz="700" b="1"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099040039"/>
                  </a:ext>
                </a:extLst>
              </a:tr>
              <a:tr h="114776">
                <a:tc>
                  <a:txBody>
                    <a:bodyPr/>
                    <a:lstStyle/>
                    <a:p>
                      <a:pPr algn="ctr" fontAlgn="b"/>
                      <a:r>
                        <a:rPr lang="en-IN" sz="700" u="none" strike="noStrike">
                          <a:effectLst/>
                        </a:rPr>
                        <a:t>Acura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34887.59</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288568718"/>
                  </a:ext>
                </a:extLst>
              </a:tr>
              <a:tr h="114776">
                <a:tc>
                  <a:txBody>
                    <a:bodyPr/>
                    <a:lstStyle/>
                    <a:p>
                      <a:pPr algn="ctr" fontAlgn="b"/>
                      <a:r>
                        <a:rPr lang="en-IN" sz="700" u="none" strike="noStrike">
                          <a:effectLst/>
                        </a:rPr>
                        <a:t>Alfa Romeo</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61600.00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368560035"/>
                  </a:ext>
                </a:extLst>
              </a:tr>
              <a:tr h="114776">
                <a:tc>
                  <a:txBody>
                    <a:bodyPr/>
                    <a:lstStyle/>
                    <a:p>
                      <a:pPr algn="ctr" fontAlgn="b"/>
                      <a:r>
                        <a:rPr lang="en-IN" sz="700" u="none" strike="noStrike">
                          <a:effectLst/>
                        </a:rPr>
                        <a:t>Aston Martin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197910.38</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802004472"/>
                  </a:ext>
                </a:extLst>
              </a:tr>
              <a:tr h="114776">
                <a:tc>
                  <a:txBody>
                    <a:bodyPr/>
                    <a:lstStyle/>
                    <a:p>
                      <a:pPr algn="ctr" fontAlgn="b"/>
                      <a:r>
                        <a:rPr lang="en-IN" sz="700" u="none" strike="noStrike">
                          <a:effectLst/>
                        </a:rPr>
                        <a:t>Audi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53452.11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709795768"/>
                  </a:ext>
                </a:extLst>
              </a:tr>
              <a:tr h="114776">
                <a:tc>
                  <a:txBody>
                    <a:bodyPr/>
                    <a:lstStyle/>
                    <a:p>
                      <a:pPr algn="ctr" fontAlgn="b"/>
                      <a:r>
                        <a:rPr lang="en-IN" sz="700" u="none" strike="noStrike">
                          <a:effectLst/>
                        </a:rPr>
                        <a:t>Bentley</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247169.32</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532031709"/>
                  </a:ext>
                </a:extLst>
              </a:tr>
              <a:tr h="114776">
                <a:tc>
                  <a:txBody>
                    <a:bodyPr/>
                    <a:lstStyle/>
                    <a:p>
                      <a:pPr algn="ctr" fontAlgn="b"/>
                      <a:r>
                        <a:rPr lang="en-IN" sz="700" u="none" strike="noStrike">
                          <a:effectLst/>
                        </a:rPr>
                        <a:t>BMW</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61546.76</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717379476"/>
                  </a:ext>
                </a:extLst>
              </a:tr>
              <a:tr h="114776">
                <a:tc>
                  <a:txBody>
                    <a:bodyPr/>
                    <a:lstStyle/>
                    <a:p>
                      <a:pPr algn="ctr" fontAlgn="b"/>
                      <a:r>
                        <a:rPr lang="en-IN" sz="700" u="none" strike="noStrike">
                          <a:effectLst/>
                        </a:rPr>
                        <a:t>Bugatti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1757223.67</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265407738"/>
                  </a:ext>
                </a:extLst>
              </a:tr>
              <a:tr h="114776">
                <a:tc>
                  <a:txBody>
                    <a:bodyPr/>
                    <a:lstStyle/>
                    <a:p>
                      <a:pPr algn="ctr" fontAlgn="b"/>
                      <a:r>
                        <a:rPr lang="en-IN" sz="700" u="none" strike="noStrike">
                          <a:effectLst/>
                        </a:rPr>
                        <a:t>Buick</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28206.61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938056995"/>
                  </a:ext>
                </a:extLst>
              </a:tr>
              <a:tr h="114776">
                <a:tc>
                  <a:txBody>
                    <a:bodyPr/>
                    <a:lstStyle/>
                    <a:p>
                      <a:pPr algn="ctr" fontAlgn="b"/>
                      <a:r>
                        <a:rPr lang="en-IN" sz="700" u="none" strike="noStrike">
                          <a:effectLst/>
                        </a:rPr>
                        <a:t>Cadillac</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56231.32</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959654816"/>
                  </a:ext>
                </a:extLst>
              </a:tr>
              <a:tr h="114776">
                <a:tc>
                  <a:txBody>
                    <a:bodyPr/>
                    <a:lstStyle/>
                    <a:p>
                      <a:pPr algn="ctr" fontAlgn="b"/>
                      <a:r>
                        <a:rPr lang="en-IN" sz="700" u="none" strike="noStrike">
                          <a:effectLst/>
                        </a:rPr>
                        <a:t>Chevrolet</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28350.39</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785321818"/>
                  </a:ext>
                </a:extLst>
              </a:tr>
              <a:tr h="114776">
                <a:tc>
                  <a:txBody>
                    <a:bodyPr/>
                    <a:lstStyle/>
                    <a:p>
                      <a:pPr algn="ctr" fontAlgn="b"/>
                      <a:r>
                        <a:rPr lang="en-IN" sz="700" u="none" strike="noStrike">
                          <a:effectLst/>
                        </a:rPr>
                        <a:t>Chrysler</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26722.96</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695757134"/>
                  </a:ext>
                </a:extLst>
              </a:tr>
              <a:tr h="114776">
                <a:tc>
                  <a:txBody>
                    <a:bodyPr/>
                    <a:lstStyle/>
                    <a:p>
                      <a:pPr algn="ctr" fontAlgn="b"/>
                      <a:r>
                        <a:rPr lang="en-IN" sz="700" u="none" strike="noStrike">
                          <a:effectLst/>
                        </a:rPr>
                        <a:t>Dodge</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22390.06</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748584935"/>
                  </a:ext>
                </a:extLst>
              </a:tr>
              <a:tr h="114776">
                <a:tc>
                  <a:txBody>
                    <a:bodyPr/>
                    <a:lstStyle/>
                    <a:p>
                      <a:pPr algn="ctr" fontAlgn="b"/>
                      <a:r>
                        <a:rPr lang="en-IN" sz="700" u="none" strike="noStrike">
                          <a:effectLst/>
                        </a:rPr>
                        <a:t>Ferrari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238218.84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765428850"/>
                  </a:ext>
                </a:extLst>
              </a:tr>
              <a:tr h="114776">
                <a:tc>
                  <a:txBody>
                    <a:bodyPr/>
                    <a:lstStyle/>
                    <a:p>
                      <a:pPr algn="ctr" fontAlgn="b"/>
                      <a:r>
                        <a:rPr lang="en-IN" sz="700" u="none" strike="noStrike">
                          <a:effectLst/>
                        </a:rPr>
                        <a:t>FIAT</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22670.24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709204845"/>
                  </a:ext>
                </a:extLst>
              </a:tr>
              <a:tr h="114776">
                <a:tc>
                  <a:txBody>
                    <a:bodyPr/>
                    <a:lstStyle/>
                    <a:p>
                      <a:pPr algn="ctr" fontAlgn="b"/>
                      <a:r>
                        <a:rPr lang="en-IN" sz="700" u="none" strike="noStrike">
                          <a:effectLst/>
                        </a:rPr>
                        <a:t>Ford</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27399.27</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596085490"/>
                  </a:ext>
                </a:extLst>
              </a:tr>
              <a:tr h="114776">
                <a:tc>
                  <a:txBody>
                    <a:bodyPr/>
                    <a:lstStyle/>
                    <a:p>
                      <a:pPr algn="ctr" fontAlgn="b"/>
                      <a:r>
                        <a:rPr lang="en-IN" sz="700" u="none" strike="noStrike">
                          <a:effectLst/>
                        </a:rPr>
                        <a:t>Genesis</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46616.67</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989429351"/>
                  </a:ext>
                </a:extLst>
              </a:tr>
              <a:tr h="114776">
                <a:tc>
                  <a:txBody>
                    <a:bodyPr/>
                    <a:lstStyle/>
                    <a:p>
                      <a:pPr algn="ctr" fontAlgn="b"/>
                      <a:r>
                        <a:rPr lang="en-IN" sz="700" u="none" strike="noStrike">
                          <a:effectLst/>
                        </a:rPr>
                        <a:t>GMC</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30493.30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595728851"/>
                  </a:ext>
                </a:extLst>
              </a:tr>
              <a:tr h="114776">
                <a:tc>
                  <a:txBody>
                    <a:bodyPr/>
                    <a:lstStyle/>
                    <a:p>
                      <a:pPr algn="ctr" fontAlgn="b"/>
                      <a:r>
                        <a:rPr lang="en-IN" sz="700" u="none" strike="noStrike">
                          <a:effectLst/>
                        </a:rPr>
                        <a:t>Honda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26674.34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407856267"/>
                  </a:ext>
                </a:extLst>
              </a:tr>
              <a:tr h="114776">
                <a:tc>
                  <a:txBody>
                    <a:bodyPr/>
                    <a:lstStyle/>
                    <a:p>
                      <a:pPr algn="ctr" fontAlgn="b"/>
                      <a:r>
                        <a:rPr lang="en-IN" sz="700" u="none" strike="noStrike">
                          <a:effectLst/>
                        </a:rPr>
                        <a:t>HUMMER</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36464.41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060764137"/>
                  </a:ext>
                </a:extLst>
              </a:tr>
              <a:tr h="114776">
                <a:tc>
                  <a:txBody>
                    <a:bodyPr/>
                    <a:lstStyle/>
                    <a:p>
                      <a:pPr algn="ctr" fontAlgn="b"/>
                      <a:r>
                        <a:rPr lang="en-IN" sz="700" u="none" strike="noStrike">
                          <a:effectLst/>
                        </a:rPr>
                        <a:t>Hyundai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24597.04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346550282"/>
                  </a:ext>
                </a:extLst>
              </a:tr>
              <a:tr h="114776">
                <a:tc>
                  <a:txBody>
                    <a:bodyPr/>
                    <a:lstStyle/>
                    <a:p>
                      <a:pPr algn="ctr" fontAlgn="b"/>
                      <a:r>
                        <a:rPr lang="en-IN" sz="700" u="none" strike="noStrike">
                          <a:effectLst/>
                        </a:rPr>
                        <a:t>Infiniti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42394.21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087542229"/>
                  </a:ext>
                </a:extLst>
              </a:tr>
              <a:tr h="114776">
                <a:tc>
                  <a:txBody>
                    <a:bodyPr/>
                    <a:lstStyle/>
                    <a:p>
                      <a:pPr algn="ctr" fontAlgn="b"/>
                      <a:r>
                        <a:rPr lang="en-IN" sz="700" u="none" strike="noStrike">
                          <a:effectLst/>
                        </a:rPr>
                        <a:t>Kia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25310.17</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251740735"/>
                  </a:ext>
                </a:extLst>
              </a:tr>
              <a:tr h="114776">
                <a:tc>
                  <a:txBody>
                    <a:bodyPr/>
                    <a:lstStyle/>
                    <a:p>
                      <a:pPr algn="ctr" fontAlgn="b"/>
                      <a:r>
                        <a:rPr lang="en-IN" sz="700" u="none" strike="noStrike">
                          <a:effectLst/>
                        </a:rPr>
                        <a:t>Lamborghini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331567.31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154943604"/>
                  </a:ext>
                </a:extLst>
              </a:tr>
              <a:tr h="114776">
                <a:tc>
                  <a:txBody>
                    <a:bodyPr/>
                    <a:lstStyle/>
                    <a:p>
                      <a:pPr algn="ctr" fontAlgn="b"/>
                      <a:r>
                        <a:rPr lang="en-IN" sz="700" u="none" strike="noStrike">
                          <a:effectLst/>
                        </a:rPr>
                        <a:t>Land Rover</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67823.22</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13620098"/>
                  </a:ext>
                </a:extLst>
              </a:tr>
              <a:tr h="114776">
                <a:tc>
                  <a:txBody>
                    <a:bodyPr/>
                    <a:lstStyle/>
                    <a:p>
                      <a:pPr algn="ctr" fontAlgn="b"/>
                      <a:r>
                        <a:rPr lang="en-IN" sz="700" u="none" strike="noStrike">
                          <a:effectLst/>
                        </a:rPr>
                        <a:t>Lexus</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47549.07</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702708259"/>
                  </a:ext>
                </a:extLst>
              </a:tr>
              <a:tr h="114776">
                <a:tc>
                  <a:txBody>
                    <a:bodyPr/>
                    <a:lstStyle/>
                    <a:p>
                      <a:pPr algn="ctr" fontAlgn="b"/>
                      <a:r>
                        <a:rPr lang="en-IN" sz="700" u="none" strike="noStrike">
                          <a:effectLst/>
                        </a:rPr>
                        <a:t>Lincoln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42839.83</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549729194"/>
                  </a:ext>
                </a:extLst>
              </a:tr>
              <a:tr h="114776">
                <a:tc>
                  <a:txBody>
                    <a:bodyPr/>
                    <a:lstStyle/>
                    <a:p>
                      <a:pPr algn="ctr" fontAlgn="b"/>
                      <a:r>
                        <a:rPr lang="en-IN" sz="700" u="none" strike="noStrike">
                          <a:effectLst/>
                        </a:rPr>
                        <a:t>Lotus</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69188.28</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879422772"/>
                  </a:ext>
                </a:extLst>
              </a:tr>
              <a:tr h="114776">
                <a:tc>
                  <a:txBody>
                    <a:bodyPr/>
                    <a:lstStyle/>
                    <a:p>
                      <a:pPr algn="ctr" fontAlgn="b"/>
                      <a:r>
                        <a:rPr lang="en-IN" sz="700" u="none" strike="noStrike">
                          <a:effectLst/>
                        </a:rPr>
                        <a:t>Maserati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114207.71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406048902"/>
                  </a:ext>
                </a:extLst>
              </a:tr>
              <a:tr h="114776">
                <a:tc>
                  <a:txBody>
                    <a:bodyPr/>
                    <a:lstStyle/>
                    <a:p>
                      <a:pPr algn="ctr" fontAlgn="b"/>
                      <a:r>
                        <a:rPr lang="en-IN" sz="700" u="none" strike="noStrike">
                          <a:effectLst/>
                        </a:rPr>
                        <a:t>Maybach</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546221.88</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31448310"/>
                  </a:ext>
                </a:extLst>
              </a:tr>
              <a:tr h="114776">
                <a:tc>
                  <a:txBody>
                    <a:bodyPr/>
                    <a:lstStyle/>
                    <a:p>
                      <a:pPr algn="ctr" fontAlgn="b"/>
                      <a:r>
                        <a:rPr lang="en-IN" sz="700" u="none" strike="noStrike">
                          <a:effectLst/>
                        </a:rPr>
                        <a:t>Mazda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20039.38</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125928901"/>
                  </a:ext>
                </a:extLst>
              </a:tr>
              <a:tr h="114776">
                <a:tc>
                  <a:txBody>
                    <a:bodyPr/>
                    <a:lstStyle/>
                    <a:p>
                      <a:pPr algn="ctr" fontAlgn="b"/>
                      <a:r>
                        <a:rPr lang="en-IN" sz="700" u="none" strike="noStrike">
                          <a:effectLst/>
                        </a:rPr>
                        <a:t>McLaren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239805.00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525392400"/>
                  </a:ext>
                </a:extLst>
              </a:tr>
              <a:tr h="114776">
                <a:tc>
                  <a:txBody>
                    <a:bodyPr/>
                    <a:lstStyle/>
                    <a:p>
                      <a:pPr algn="ctr" fontAlgn="b"/>
                      <a:r>
                        <a:rPr lang="en-IN" sz="700" u="none" strike="noStrike">
                          <a:effectLst/>
                        </a:rPr>
                        <a:t>Mercedes-Benz</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71476.23</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038558535"/>
                  </a:ext>
                </a:extLst>
              </a:tr>
              <a:tr h="114776">
                <a:tc>
                  <a:txBody>
                    <a:bodyPr/>
                    <a:lstStyle/>
                    <a:p>
                      <a:pPr algn="ctr" fontAlgn="b"/>
                      <a:r>
                        <a:rPr lang="en-IN" sz="700" u="none" strike="noStrike">
                          <a:effectLst/>
                        </a:rPr>
                        <a:t>Mitsubishi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21240.54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386191966"/>
                  </a:ext>
                </a:extLst>
              </a:tr>
              <a:tr h="114776">
                <a:tc>
                  <a:txBody>
                    <a:bodyPr/>
                    <a:lstStyle/>
                    <a:p>
                      <a:pPr algn="ctr" fontAlgn="b"/>
                      <a:r>
                        <a:rPr lang="en-IN" sz="700" u="none" strike="noStrike">
                          <a:effectLst/>
                        </a:rPr>
                        <a:t>Nissan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28583.43</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760341676"/>
                  </a:ext>
                </a:extLst>
              </a:tr>
              <a:tr h="114776">
                <a:tc>
                  <a:txBody>
                    <a:bodyPr/>
                    <a:lstStyle/>
                    <a:p>
                      <a:pPr algn="ctr" fontAlgn="b"/>
                      <a:r>
                        <a:rPr lang="en-IN" sz="700" u="none" strike="noStrike">
                          <a:effectLst/>
                        </a:rPr>
                        <a:t>Oldsmobile</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11542.54</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278815881"/>
                  </a:ext>
                </a:extLst>
              </a:tr>
              <a:tr h="114776">
                <a:tc>
                  <a:txBody>
                    <a:bodyPr/>
                    <a:lstStyle/>
                    <a:p>
                      <a:pPr algn="ctr" fontAlgn="b"/>
                      <a:r>
                        <a:rPr lang="en-IN" sz="700" u="none" strike="noStrike">
                          <a:effectLst/>
                        </a:rPr>
                        <a:t>Plymouth</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3122.90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462575314"/>
                  </a:ext>
                </a:extLst>
              </a:tr>
              <a:tr h="114776">
                <a:tc>
                  <a:txBody>
                    <a:bodyPr/>
                    <a:lstStyle/>
                    <a:p>
                      <a:pPr algn="ctr" fontAlgn="b"/>
                      <a:r>
                        <a:rPr lang="en-IN" sz="700" u="none" strike="noStrike">
                          <a:effectLst/>
                        </a:rPr>
                        <a:t>Pontiac</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19321.55</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89533987"/>
                  </a:ext>
                </a:extLst>
              </a:tr>
              <a:tr h="114776">
                <a:tc>
                  <a:txBody>
                    <a:bodyPr/>
                    <a:lstStyle/>
                    <a:p>
                      <a:pPr algn="ctr" fontAlgn="b"/>
                      <a:r>
                        <a:rPr lang="en-IN" sz="700" u="none" strike="noStrike">
                          <a:effectLst/>
                        </a:rPr>
                        <a:t>Porsche</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101622.40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250968607"/>
                  </a:ext>
                </a:extLst>
              </a:tr>
              <a:tr h="114776">
                <a:tc>
                  <a:txBody>
                    <a:bodyPr/>
                    <a:lstStyle/>
                    <a:p>
                      <a:pPr algn="ctr" fontAlgn="b"/>
                      <a:r>
                        <a:rPr lang="en-IN" sz="700" u="none" strike="noStrike">
                          <a:effectLst/>
                        </a:rPr>
                        <a:t>Rolls-Royce</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351130.65</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351140253"/>
                  </a:ext>
                </a:extLst>
              </a:tr>
              <a:tr h="114776">
                <a:tc>
                  <a:txBody>
                    <a:bodyPr/>
                    <a:lstStyle/>
                    <a:p>
                      <a:pPr algn="ctr" fontAlgn="b"/>
                      <a:r>
                        <a:rPr lang="en-IN" sz="700" u="none" strike="noStrike">
                          <a:effectLst/>
                        </a:rPr>
                        <a:t>Saab</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27413.50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047836976"/>
                  </a:ext>
                </a:extLst>
              </a:tr>
              <a:tr h="114776">
                <a:tc>
                  <a:txBody>
                    <a:bodyPr/>
                    <a:lstStyle/>
                    <a:p>
                      <a:pPr algn="ctr" fontAlgn="b"/>
                      <a:r>
                        <a:rPr lang="en-IN" sz="700" u="none" strike="noStrike">
                          <a:effectLst/>
                        </a:rPr>
                        <a:t>Scion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19932.50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062568961"/>
                  </a:ext>
                </a:extLst>
              </a:tr>
              <a:tr h="114776">
                <a:tc>
                  <a:txBody>
                    <a:bodyPr/>
                    <a:lstStyle/>
                    <a:p>
                      <a:pPr algn="ctr" fontAlgn="b"/>
                      <a:r>
                        <a:rPr lang="en-IN" sz="700" u="none" strike="noStrike">
                          <a:effectLst/>
                        </a:rPr>
                        <a:t>Spyker</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213323.33</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958287561"/>
                  </a:ext>
                </a:extLst>
              </a:tr>
              <a:tr h="114776">
                <a:tc>
                  <a:txBody>
                    <a:bodyPr/>
                    <a:lstStyle/>
                    <a:p>
                      <a:pPr algn="ctr" fontAlgn="b"/>
                      <a:r>
                        <a:rPr lang="en-IN" sz="700" u="none" strike="noStrike">
                          <a:effectLst/>
                        </a:rPr>
                        <a:t>Subaru</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24827.50</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956262753"/>
                  </a:ext>
                </a:extLst>
              </a:tr>
              <a:tr h="114776">
                <a:tc>
                  <a:txBody>
                    <a:bodyPr/>
                    <a:lstStyle/>
                    <a:p>
                      <a:pPr algn="ctr" fontAlgn="b"/>
                      <a:r>
                        <a:rPr lang="en-IN" sz="700" u="none" strike="noStrike">
                          <a:effectLst/>
                        </a:rPr>
                        <a:t>Suzuki</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17907.21</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3100143589"/>
                  </a:ext>
                </a:extLst>
              </a:tr>
              <a:tr h="114776">
                <a:tc>
                  <a:txBody>
                    <a:bodyPr/>
                    <a:lstStyle/>
                    <a:p>
                      <a:pPr algn="ctr" fontAlgn="b"/>
                      <a:r>
                        <a:rPr lang="en-IN" sz="700" u="none" strike="noStrike">
                          <a:effectLst/>
                        </a:rPr>
                        <a:t>Tesla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85255.56</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206960556"/>
                  </a:ext>
                </a:extLst>
              </a:tr>
              <a:tr h="114776">
                <a:tc>
                  <a:txBody>
                    <a:bodyPr/>
                    <a:lstStyle/>
                    <a:p>
                      <a:pPr algn="ctr" fontAlgn="b"/>
                      <a:r>
                        <a:rPr lang="en-IN" sz="700" u="none" strike="noStrike">
                          <a:effectLst/>
                        </a:rPr>
                        <a:t>Toyota</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29030.02</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2796285426"/>
                  </a:ext>
                </a:extLst>
              </a:tr>
              <a:tr h="114776">
                <a:tc>
                  <a:txBody>
                    <a:bodyPr/>
                    <a:lstStyle/>
                    <a:p>
                      <a:pPr algn="ctr" fontAlgn="b"/>
                      <a:r>
                        <a:rPr lang="en-IN" sz="700" u="none" strike="noStrike">
                          <a:effectLst/>
                        </a:rPr>
                        <a:t>Volkswagen</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28102.38</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4134903270"/>
                  </a:ext>
                </a:extLst>
              </a:tr>
              <a:tr h="114776">
                <a:tc>
                  <a:txBody>
                    <a:bodyPr/>
                    <a:lstStyle/>
                    <a:p>
                      <a:pPr algn="ctr" fontAlgn="b"/>
                      <a:r>
                        <a:rPr lang="en-IN" sz="700" u="none" strike="noStrike">
                          <a:effectLst/>
                        </a:rPr>
                        <a:t>Volvo</a:t>
                      </a:r>
                      <a:endParaRPr lang="en-IN" sz="700" b="0"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a:effectLst/>
                        </a:rPr>
                        <a:t>28541.16</a:t>
                      </a:r>
                      <a:endParaRPr lang="en-IN" sz="700" b="0" i="0" u="none" strike="noStrike">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584439233"/>
                  </a:ext>
                </a:extLst>
              </a:tr>
              <a:tr h="114776">
                <a:tc>
                  <a:txBody>
                    <a:bodyPr/>
                    <a:lstStyle/>
                    <a:p>
                      <a:pPr algn="ctr" fontAlgn="b"/>
                      <a:r>
                        <a:rPr lang="en-IN" sz="700" u="none" strike="noStrike">
                          <a:effectLst/>
                        </a:rPr>
                        <a:t>Grand Total</a:t>
                      </a:r>
                      <a:endParaRPr lang="en-IN" sz="700" b="1" i="0" u="none" strike="noStrike">
                        <a:solidFill>
                          <a:srgbClr val="000000"/>
                        </a:solidFill>
                        <a:effectLst/>
                        <a:latin typeface="Calibri" panose="020F0502020204030204" pitchFamily="34" charset="0"/>
                      </a:endParaRPr>
                    </a:p>
                  </a:txBody>
                  <a:tcPr marL="4782" marR="4782" marT="4782" marB="0" anchor="ctr"/>
                </a:tc>
                <a:tc>
                  <a:txBody>
                    <a:bodyPr/>
                    <a:lstStyle/>
                    <a:p>
                      <a:pPr algn="ctr" fontAlgn="b"/>
                      <a:r>
                        <a:rPr lang="en-IN" sz="700" u="none" strike="noStrike" dirty="0">
                          <a:effectLst/>
                        </a:rPr>
                        <a:t>40594.74</a:t>
                      </a:r>
                      <a:endParaRPr lang="en-IN" sz="700" b="1" i="0" u="none" strike="noStrike" dirty="0">
                        <a:solidFill>
                          <a:srgbClr val="000000"/>
                        </a:solidFill>
                        <a:effectLst/>
                        <a:latin typeface="Calibri" panose="020F0502020204030204" pitchFamily="34" charset="0"/>
                      </a:endParaRPr>
                    </a:p>
                  </a:txBody>
                  <a:tcPr marL="4782" marR="4782" marT="4782" marB="0" anchor="ctr"/>
                </a:tc>
                <a:extLst>
                  <a:ext uri="{0D108BD9-81ED-4DB2-BD59-A6C34878D82A}">
                    <a16:rowId xmlns:a16="http://schemas.microsoft.com/office/drawing/2014/main" val="1149110548"/>
                  </a:ext>
                </a:extLst>
              </a:tr>
            </a:tbl>
          </a:graphicData>
        </a:graphic>
      </p:graphicFrame>
    </p:spTree>
    <p:extLst>
      <p:ext uri="{BB962C8B-B14F-4D97-AF65-F5344CB8AC3E}">
        <p14:creationId xmlns:p14="http://schemas.microsoft.com/office/powerpoint/2010/main" val="144394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84E-6578-3339-5116-5A6C5A2B53D7}"/>
              </a:ext>
            </a:extLst>
          </p:cNvPr>
          <p:cNvSpPr>
            <a:spLocks noGrp="1"/>
          </p:cNvSpPr>
          <p:nvPr>
            <p:ph type="title"/>
          </p:nvPr>
        </p:nvSpPr>
        <p:spPr>
          <a:xfrm>
            <a:off x="838199" y="531055"/>
            <a:ext cx="10515599" cy="993706"/>
          </a:xfrm>
        </p:spPr>
        <p:txBody>
          <a:bodyPr/>
          <a:lstStyle/>
          <a:p>
            <a:pPr algn="ctr"/>
            <a:r>
              <a:rPr lang="en-US" sz="2800" dirty="0"/>
              <a:t>4. How the average price of a car vary across different manufacturers (Cont.)</a:t>
            </a:r>
            <a:endParaRPr lang="en-IN" sz="2800" dirty="0"/>
          </a:p>
        </p:txBody>
      </p:sp>
      <p:sp>
        <p:nvSpPr>
          <p:cNvPr id="4" name="Slide Number Placeholder 3">
            <a:extLst>
              <a:ext uri="{FF2B5EF4-FFF2-40B4-BE49-F238E27FC236}">
                <a16:creationId xmlns:a16="http://schemas.microsoft.com/office/drawing/2014/main" id="{25D3F0FF-782D-1885-8D74-891A2C41738E}"/>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pic>
        <p:nvPicPr>
          <p:cNvPr id="11" name="Content Placeholder 10">
            <a:extLst>
              <a:ext uri="{FF2B5EF4-FFF2-40B4-BE49-F238E27FC236}">
                <a16:creationId xmlns:a16="http://schemas.microsoft.com/office/drawing/2014/main" id="{A6229E86-DB37-772E-092A-561C583AE87D}"/>
              </a:ext>
            </a:extLst>
          </p:cNvPr>
          <p:cNvPicPr>
            <a:picLocks noGrp="1" noChangeAspect="1"/>
          </p:cNvPicPr>
          <p:nvPr>
            <p:ph idx="1"/>
          </p:nvPr>
        </p:nvPicPr>
        <p:blipFill>
          <a:blip r:embed="rId2"/>
          <a:stretch>
            <a:fillRect/>
          </a:stretch>
        </p:blipFill>
        <p:spPr>
          <a:xfrm>
            <a:off x="3057526" y="1825625"/>
            <a:ext cx="6076948" cy="4351338"/>
          </a:xfrm>
          <a:prstGeom prst="rect">
            <a:avLst/>
          </a:prstGeom>
        </p:spPr>
      </p:pic>
    </p:spTree>
    <p:extLst>
      <p:ext uri="{BB962C8B-B14F-4D97-AF65-F5344CB8AC3E}">
        <p14:creationId xmlns:p14="http://schemas.microsoft.com/office/powerpoint/2010/main" val="269554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1214664"/>
            <a:ext cx="3707168" cy="1679456"/>
          </a:xfrm>
        </p:spPr>
        <p:txBody>
          <a:bodyPr>
            <a:noAutofit/>
          </a:bodyPr>
          <a:lstStyle/>
          <a:p>
            <a:pPr algn="ctr"/>
            <a:r>
              <a:rPr lang="en-US" sz="2400" dirty="0"/>
              <a:t>5. The relationship between fuel efficiency and the number of cylinders in a car's engine</a:t>
            </a:r>
            <a:endParaRPr lang="en-IN" sz="24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200" y="2894120"/>
            <a:ext cx="3707168" cy="3139321"/>
          </a:xfrm>
          <a:prstGeom prst="rect">
            <a:avLst/>
          </a:prstGeom>
          <a:noFill/>
        </p:spPr>
        <p:txBody>
          <a:bodyPr wrap="square" rtlCol="0">
            <a:spAutoFit/>
          </a:bodyPr>
          <a:lstStyle/>
          <a:p>
            <a:pPr algn="just"/>
            <a:r>
              <a:rPr lang="en-US" dirty="0">
                <a:solidFill>
                  <a:schemeClr val="bg1"/>
                </a:solidFill>
              </a:rPr>
              <a:t>This information was obtained using a scatter chart, that plots no. of cylinders on the x-axis and highway MPG on the y-axis.</a:t>
            </a:r>
          </a:p>
          <a:p>
            <a:pPr algn="just"/>
            <a:r>
              <a:rPr lang="en-US" dirty="0">
                <a:solidFill>
                  <a:schemeClr val="bg1"/>
                </a:solidFill>
              </a:rPr>
              <a:t>The chart thus obtained is shown on the right, along with a trendline to indicate the slope of the observations.</a:t>
            </a:r>
          </a:p>
          <a:p>
            <a:pPr algn="just"/>
            <a:r>
              <a:rPr lang="en-US" dirty="0">
                <a:solidFill>
                  <a:schemeClr val="bg1"/>
                </a:solidFill>
              </a:rPr>
              <a:t>From this, we can see that as no. of cylinders increases, highway MPG decreases gradually.</a:t>
            </a:r>
            <a:endParaRPr lang="en-IN" dirty="0">
              <a:solidFill>
                <a:schemeClr val="bg1"/>
              </a:solidFill>
            </a:endParaRPr>
          </a:p>
        </p:txBody>
      </p:sp>
      <p:pic>
        <p:nvPicPr>
          <p:cNvPr id="6" name="Content Placeholder 5">
            <a:extLst>
              <a:ext uri="{FF2B5EF4-FFF2-40B4-BE49-F238E27FC236}">
                <a16:creationId xmlns:a16="http://schemas.microsoft.com/office/drawing/2014/main" id="{E188552D-DD2F-CD7B-2B2A-71DF8DD619B0}"/>
              </a:ext>
            </a:extLst>
          </p:cNvPr>
          <p:cNvPicPr>
            <a:picLocks noGrp="1" noChangeAspect="1"/>
          </p:cNvPicPr>
          <p:nvPr>
            <p:ph idx="1"/>
          </p:nvPr>
        </p:nvPicPr>
        <p:blipFill>
          <a:blip r:embed="rId2"/>
          <a:stretch>
            <a:fillRect/>
          </a:stretch>
        </p:blipFill>
        <p:spPr>
          <a:xfrm>
            <a:off x="4705350" y="1278730"/>
            <a:ext cx="6648450" cy="4403727"/>
          </a:xfrm>
          <a:prstGeom prst="rect">
            <a:avLst/>
          </a:prstGeom>
        </p:spPr>
      </p:pic>
    </p:spTree>
    <p:extLst>
      <p:ext uri="{BB962C8B-B14F-4D97-AF65-F5344CB8AC3E}">
        <p14:creationId xmlns:p14="http://schemas.microsoft.com/office/powerpoint/2010/main" val="337001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547560"/>
            <a:ext cx="3707168" cy="1679456"/>
          </a:xfrm>
        </p:spPr>
        <p:txBody>
          <a:bodyPr>
            <a:noAutofit/>
          </a:bodyPr>
          <a:lstStyle/>
          <a:p>
            <a:pPr algn="ctr"/>
            <a:r>
              <a:rPr lang="en-US" sz="2400" dirty="0"/>
              <a:t>5. The relationship between fuel efficiency and the number of cylinders in a car's engine (Cont.)</a:t>
            </a:r>
            <a:endParaRPr lang="en-IN" sz="24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200" y="2266137"/>
            <a:ext cx="3707168" cy="3970318"/>
          </a:xfrm>
          <a:prstGeom prst="rect">
            <a:avLst/>
          </a:prstGeom>
          <a:noFill/>
        </p:spPr>
        <p:txBody>
          <a:bodyPr wrap="square" rtlCol="0">
            <a:spAutoFit/>
          </a:bodyPr>
          <a:lstStyle/>
          <a:p>
            <a:pPr algn="just"/>
            <a:r>
              <a:rPr lang="en-US" dirty="0">
                <a:solidFill>
                  <a:schemeClr val="bg1"/>
                </a:solidFill>
              </a:rPr>
              <a:t>The correlation coefficient between the no. of cylinders and highway MPG is shown on the right.</a:t>
            </a:r>
          </a:p>
          <a:p>
            <a:pPr algn="just"/>
            <a:r>
              <a:rPr lang="en-US" dirty="0">
                <a:solidFill>
                  <a:schemeClr val="bg1"/>
                </a:solidFill>
              </a:rPr>
              <a:t>This was obtained by considering the average highway MPG for each cylinder count and then using the formula:</a:t>
            </a:r>
          </a:p>
          <a:p>
            <a:pPr algn="ctr"/>
            <a:r>
              <a:rPr lang="fr-FR" b="1" dirty="0">
                <a:solidFill>
                  <a:schemeClr val="bg1"/>
                </a:solidFill>
              </a:rPr>
              <a:t>=CORREL(P3:P11,Q3:Q11)</a:t>
            </a:r>
            <a:endParaRPr lang="en-US" b="1" dirty="0">
              <a:solidFill>
                <a:schemeClr val="bg1"/>
              </a:solidFill>
            </a:endParaRPr>
          </a:p>
          <a:p>
            <a:pPr algn="just"/>
            <a:r>
              <a:rPr lang="en-US" dirty="0">
                <a:solidFill>
                  <a:schemeClr val="bg1"/>
                </a:solidFill>
              </a:rPr>
              <a:t>Consequently, the correlation coefficient was found to be -0.749, which shows a negative correlation, indicating our previous observation that highway MPG decreases as no. of cylinders increases.</a:t>
            </a:r>
            <a:endParaRPr lang="en-IN" dirty="0">
              <a:solidFill>
                <a:schemeClr val="bg1"/>
              </a:solidFill>
            </a:endParaRPr>
          </a:p>
        </p:txBody>
      </p:sp>
      <p:graphicFrame>
        <p:nvGraphicFramePr>
          <p:cNvPr id="11" name="Content Placeholder 10">
            <a:extLst>
              <a:ext uri="{FF2B5EF4-FFF2-40B4-BE49-F238E27FC236}">
                <a16:creationId xmlns:a16="http://schemas.microsoft.com/office/drawing/2014/main" id="{A3BE800F-5422-EE22-DC30-9A50661412E7}"/>
              </a:ext>
            </a:extLst>
          </p:cNvPr>
          <p:cNvGraphicFramePr>
            <a:graphicFrameLocks noGrp="1"/>
          </p:cNvGraphicFramePr>
          <p:nvPr>
            <p:ph idx="1"/>
            <p:extLst>
              <p:ext uri="{D42A27DB-BD31-4B8C-83A1-F6EECF244321}">
                <p14:modId xmlns:p14="http://schemas.microsoft.com/office/powerpoint/2010/main" val="736195861"/>
              </p:ext>
            </p:extLst>
          </p:nvPr>
        </p:nvGraphicFramePr>
        <p:xfrm>
          <a:off x="5149049" y="1546935"/>
          <a:ext cx="6204751" cy="3764130"/>
        </p:xfrm>
        <a:graphic>
          <a:graphicData uri="http://schemas.openxmlformats.org/drawingml/2006/table">
            <a:tbl>
              <a:tblPr firstRow="1" lastCol="1" bandRow="1">
                <a:tableStyleId>{5C22544A-7EE6-4342-B048-85BDC9FD1C3A}</a:tableStyleId>
              </a:tblPr>
              <a:tblGrid>
                <a:gridCol w="1736404">
                  <a:extLst>
                    <a:ext uri="{9D8B030D-6E8A-4147-A177-3AD203B41FA5}">
                      <a16:colId xmlns:a16="http://schemas.microsoft.com/office/drawing/2014/main" val="3973135328"/>
                    </a:ext>
                  </a:extLst>
                </a:gridCol>
                <a:gridCol w="1991077">
                  <a:extLst>
                    <a:ext uri="{9D8B030D-6E8A-4147-A177-3AD203B41FA5}">
                      <a16:colId xmlns:a16="http://schemas.microsoft.com/office/drawing/2014/main" val="4255067047"/>
                    </a:ext>
                  </a:extLst>
                </a:gridCol>
                <a:gridCol w="2477270">
                  <a:extLst>
                    <a:ext uri="{9D8B030D-6E8A-4147-A177-3AD203B41FA5}">
                      <a16:colId xmlns:a16="http://schemas.microsoft.com/office/drawing/2014/main" val="3422594050"/>
                    </a:ext>
                  </a:extLst>
                </a:gridCol>
              </a:tblGrid>
              <a:tr h="371766">
                <a:tc>
                  <a:txBody>
                    <a:bodyPr/>
                    <a:lstStyle/>
                    <a:p>
                      <a:pPr algn="ctr" fontAlgn="b"/>
                      <a:r>
                        <a:rPr lang="en-IN" sz="1100" u="none" strike="noStrike" dirty="0">
                          <a:effectLst/>
                        </a:rPr>
                        <a:t>No. of cylinders</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Avg. highway MPG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Correlation Coefficient</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3026425"/>
                  </a:ext>
                </a:extLst>
              </a:tr>
              <a:tr h="387256">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22.5</a:t>
                      </a:r>
                      <a:endParaRPr lang="en-IN" sz="1100" b="0" i="0" u="none" strike="noStrike">
                        <a:solidFill>
                          <a:srgbClr val="000000"/>
                        </a:solidFill>
                        <a:effectLst/>
                        <a:latin typeface="Calibri" panose="020F0502020204030204" pitchFamily="34" charset="0"/>
                      </a:endParaRPr>
                    </a:p>
                  </a:txBody>
                  <a:tcPr marL="7620" marR="7620" marT="7620" marB="0" anchor="ctr"/>
                </a:tc>
                <a:tc rowSpan="9">
                  <a:txBody>
                    <a:bodyPr/>
                    <a:lstStyle/>
                    <a:p>
                      <a:pPr algn="ctr" fontAlgn="ctr"/>
                      <a:r>
                        <a:rPr lang="en-IN" sz="1100" u="none" strike="noStrike" dirty="0">
                          <a:effectLst/>
                        </a:rPr>
                        <a:t>-0.749030238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25762948"/>
                  </a:ext>
                </a:extLst>
              </a:tr>
              <a:tr h="371766">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38.67</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1371119300"/>
                  </a:ext>
                </a:extLst>
              </a:tr>
              <a:tr h="371766">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31.5</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1794211580"/>
                  </a:ext>
                </a:extLst>
              </a:tr>
              <a:tr h="371766">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26.66</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879503778"/>
                  </a:ext>
                </a:extLst>
              </a:tr>
              <a:tr h="371766">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23.88</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611401113"/>
                  </a:ext>
                </a:extLst>
              </a:tr>
              <a:tr h="371766">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1838025180"/>
                  </a:ext>
                </a:extLst>
              </a:tr>
              <a:tr h="387256">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20.01</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562299799"/>
                  </a:ext>
                </a:extLst>
              </a:tr>
              <a:tr h="371766">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17.73</a:t>
                      </a:r>
                      <a:endParaRPr lang="en-IN" sz="1100" b="0" i="0" u="none" strike="noStrike">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332643300"/>
                  </a:ext>
                </a:extLst>
              </a:tr>
              <a:tr h="387256">
                <a:tc>
                  <a:txBody>
                    <a:bodyPr/>
                    <a:lstStyle/>
                    <a:p>
                      <a:pPr algn="ct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14</a:t>
                      </a:r>
                      <a:endParaRPr lang="en-IN" sz="1100" b="0" i="0" u="none" strike="noStrike" dirty="0">
                        <a:solidFill>
                          <a:srgbClr val="000000"/>
                        </a:solidFill>
                        <a:effectLst/>
                        <a:latin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537744031"/>
                  </a:ext>
                </a:extLst>
              </a:tr>
            </a:tbl>
          </a:graphicData>
        </a:graphic>
      </p:graphicFrame>
    </p:spTree>
    <p:extLst>
      <p:ext uri="{BB962C8B-B14F-4D97-AF65-F5344CB8AC3E}">
        <p14:creationId xmlns:p14="http://schemas.microsoft.com/office/powerpoint/2010/main" val="357227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84E-6578-3339-5116-5A6C5A2B53D7}"/>
              </a:ext>
            </a:extLst>
          </p:cNvPr>
          <p:cNvSpPr>
            <a:spLocks noGrp="1"/>
          </p:cNvSpPr>
          <p:nvPr>
            <p:ph type="title"/>
          </p:nvPr>
        </p:nvSpPr>
        <p:spPr>
          <a:xfrm>
            <a:off x="838199" y="724954"/>
            <a:ext cx="10515599" cy="605908"/>
          </a:xfrm>
        </p:spPr>
        <p:txBody>
          <a:bodyPr/>
          <a:lstStyle/>
          <a:p>
            <a:pPr algn="ctr"/>
            <a:r>
              <a:rPr lang="en-US" sz="2800" dirty="0"/>
              <a:t>Final Dashboard</a:t>
            </a:r>
            <a:endParaRPr lang="en-IN" sz="2800" dirty="0"/>
          </a:p>
        </p:txBody>
      </p:sp>
      <p:sp>
        <p:nvSpPr>
          <p:cNvPr id="4" name="Slide Number Placeholder 3">
            <a:extLst>
              <a:ext uri="{FF2B5EF4-FFF2-40B4-BE49-F238E27FC236}">
                <a16:creationId xmlns:a16="http://schemas.microsoft.com/office/drawing/2014/main" id="{25D3F0FF-782D-1885-8D74-891A2C41738E}"/>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sp>
        <p:nvSpPr>
          <p:cNvPr id="5" name="Content Placeholder 4">
            <a:extLst>
              <a:ext uri="{FF2B5EF4-FFF2-40B4-BE49-F238E27FC236}">
                <a16:creationId xmlns:a16="http://schemas.microsoft.com/office/drawing/2014/main" id="{AF0A5956-7C0E-E91E-5456-9B352C172E5E}"/>
              </a:ext>
            </a:extLst>
          </p:cNvPr>
          <p:cNvSpPr>
            <a:spLocks noGrp="1"/>
          </p:cNvSpPr>
          <p:nvPr>
            <p:ph idx="1"/>
          </p:nvPr>
        </p:nvSpPr>
        <p:spPr/>
        <p:txBody>
          <a:bodyPr/>
          <a:lstStyle/>
          <a:p>
            <a:pPr marL="0" indent="0" algn="just">
              <a:buNone/>
            </a:pPr>
            <a:r>
              <a:rPr lang="en-US" dirty="0"/>
              <a:t>Having found all the aforementioned insights, I created a dashboard containing charts showing different plots of various parameters. This included:</a:t>
            </a:r>
          </a:p>
          <a:p>
            <a:pPr marL="457200" indent="-457200" algn="just">
              <a:buAutoNum type="arabicPeriod"/>
            </a:pPr>
            <a:r>
              <a:rPr lang="en-US" dirty="0"/>
              <a:t>Car prices by brand and body style</a:t>
            </a:r>
          </a:p>
          <a:p>
            <a:pPr marL="457200" indent="-457200" algn="just">
              <a:buAutoNum type="arabicPeriod"/>
            </a:pPr>
            <a:r>
              <a:rPr lang="en-US" dirty="0"/>
              <a:t>Average MSRPs across brand and body style</a:t>
            </a:r>
          </a:p>
          <a:p>
            <a:pPr marL="457200" indent="-457200" algn="just">
              <a:buAutoNum type="arabicPeriod"/>
            </a:pPr>
            <a:r>
              <a:rPr lang="en-US" dirty="0"/>
              <a:t>Average MSRPs by transmission type and body style</a:t>
            </a:r>
          </a:p>
          <a:p>
            <a:pPr marL="457200" indent="-457200" algn="just">
              <a:buAutoNum type="arabicPeriod"/>
            </a:pPr>
            <a:r>
              <a:rPr lang="en-US" dirty="0"/>
              <a:t>Fuel efficiency over time across body styles</a:t>
            </a:r>
          </a:p>
          <a:p>
            <a:pPr marL="457200" indent="-457200" algn="just">
              <a:buAutoNum type="arabicPeriod"/>
            </a:pPr>
            <a:r>
              <a:rPr lang="en-US" dirty="0"/>
              <a:t>Average HP vs MPG vs MSRP across different car brands</a:t>
            </a:r>
          </a:p>
          <a:p>
            <a:pPr marL="0" indent="0" algn="just">
              <a:buNone/>
            </a:pPr>
            <a:r>
              <a:rPr lang="en-IN" dirty="0"/>
              <a:t>I utilized slicers that were connected to these charts so that they could help filter data as required and show relevant chart plots for better visual representation. The final dashboard is shown in the next slide.</a:t>
            </a:r>
            <a:endParaRPr lang="en-US" dirty="0"/>
          </a:p>
        </p:txBody>
      </p:sp>
    </p:spTree>
    <p:extLst>
      <p:ext uri="{BB962C8B-B14F-4D97-AF65-F5344CB8AC3E}">
        <p14:creationId xmlns:p14="http://schemas.microsoft.com/office/powerpoint/2010/main" val="98022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84E-6578-3339-5116-5A6C5A2B53D7}"/>
              </a:ext>
            </a:extLst>
          </p:cNvPr>
          <p:cNvSpPr>
            <a:spLocks noGrp="1"/>
          </p:cNvSpPr>
          <p:nvPr>
            <p:ph type="title"/>
          </p:nvPr>
        </p:nvSpPr>
        <p:spPr>
          <a:xfrm>
            <a:off x="838199" y="724954"/>
            <a:ext cx="10515599" cy="605908"/>
          </a:xfrm>
        </p:spPr>
        <p:txBody>
          <a:bodyPr/>
          <a:lstStyle/>
          <a:p>
            <a:pPr algn="ctr"/>
            <a:r>
              <a:rPr lang="en-US" sz="2800" dirty="0"/>
              <a:t>Final Dashboard</a:t>
            </a:r>
            <a:endParaRPr lang="en-IN" sz="2800" dirty="0"/>
          </a:p>
        </p:txBody>
      </p:sp>
      <p:sp>
        <p:nvSpPr>
          <p:cNvPr id="4" name="Slide Number Placeholder 3">
            <a:extLst>
              <a:ext uri="{FF2B5EF4-FFF2-40B4-BE49-F238E27FC236}">
                <a16:creationId xmlns:a16="http://schemas.microsoft.com/office/drawing/2014/main" id="{25D3F0FF-782D-1885-8D74-891A2C41738E}"/>
              </a:ext>
            </a:extLst>
          </p:cNvPr>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pic>
        <p:nvPicPr>
          <p:cNvPr id="9" name="Content Placeholder 8">
            <a:extLst>
              <a:ext uri="{FF2B5EF4-FFF2-40B4-BE49-F238E27FC236}">
                <a16:creationId xmlns:a16="http://schemas.microsoft.com/office/drawing/2014/main" id="{8325BD56-3E95-A4D1-9837-F320DAB93638}"/>
              </a:ext>
            </a:extLst>
          </p:cNvPr>
          <p:cNvPicPr>
            <a:picLocks noGrp="1" noChangeAspect="1"/>
          </p:cNvPicPr>
          <p:nvPr>
            <p:ph idx="1"/>
          </p:nvPr>
        </p:nvPicPr>
        <p:blipFill>
          <a:blip r:embed="rId2"/>
          <a:stretch>
            <a:fillRect/>
          </a:stretch>
        </p:blipFill>
        <p:spPr>
          <a:xfrm>
            <a:off x="1316755" y="1512250"/>
            <a:ext cx="9558489" cy="4849225"/>
          </a:xfrm>
          <a:prstGeom prst="rect">
            <a:avLst/>
          </a:prstGeom>
        </p:spPr>
      </p:pic>
    </p:spTree>
    <p:extLst>
      <p:ext uri="{BB962C8B-B14F-4D97-AF65-F5344CB8AC3E}">
        <p14:creationId xmlns:p14="http://schemas.microsoft.com/office/powerpoint/2010/main" val="32921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84E-6578-3339-5116-5A6C5A2B53D7}"/>
              </a:ext>
            </a:extLst>
          </p:cNvPr>
          <p:cNvSpPr>
            <a:spLocks noGrp="1"/>
          </p:cNvSpPr>
          <p:nvPr>
            <p:ph type="title"/>
          </p:nvPr>
        </p:nvSpPr>
        <p:spPr>
          <a:xfrm>
            <a:off x="838199" y="724954"/>
            <a:ext cx="10515599" cy="605908"/>
          </a:xfrm>
        </p:spPr>
        <p:txBody>
          <a:bodyPr/>
          <a:lstStyle/>
          <a:p>
            <a:pPr algn="ctr"/>
            <a:r>
              <a:rPr lang="en-US" sz="2800" dirty="0"/>
              <a:t>Result</a:t>
            </a:r>
            <a:endParaRPr lang="en-IN" sz="2800" dirty="0"/>
          </a:p>
        </p:txBody>
      </p:sp>
      <p:sp>
        <p:nvSpPr>
          <p:cNvPr id="4" name="Slide Number Placeholder 3">
            <a:extLst>
              <a:ext uri="{FF2B5EF4-FFF2-40B4-BE49-F238E27FC236}">
                <a16:creationId xmlns:a16="http://schemas.microsoft.com/office/drawing/2014/main" id="{25D3F0FF-782D-1885-8D74-891A2C41738E}"/>
              </a:ext>
            </a:extLst>
          </p:cNvPr>
          <p:cNvSpPr>
            <a:spLocks noGrp="1"/>
          </p:cNvSpPr>
          <p:nvPr>
            <p:ph type="sldNum" sz="quarter" idx="10"/>
          </p:nvPr>
        </p:nvSpPr>
        <p:spPr/>
        <p:txBody>
          <a:bodyPr/>
          <a:lstStyle/>
          <a:p>
            <a:r>
              <a:rPr lang="en-US"/>
              <a:t>PAGE </a:t>
            </a:r>
            <a:fld id="{4A9B5881-4007-4345-955A-79C2656F0C49}" type="slidenum">
              <a:rPr lang="en-US" smtClean="0"/>
              <a:pPr/>
              <a:t>18</a:t>
            </a:fld>
            <a:endParaRPr lang="en-US" dirty="0"/>
          </a:p>
        </p:txBody>
      </p:sp>
      <p:sp>
        <p:nvSpPr>
          <p:cNvPr id="5" name="Content Placeholder 4">
            <a:extLst>
              <a:ext uri="{FF2B5EF4-FFF2-40B4-BE49-F238E27FC236}">
                <a16:creationId xmlns:a16="http://schemas.microsoft.com/office/drawing/2014/main" id="{AF0A5956-7C0E-E91E-5456-9B352C172E5E}"/>
              </a:ext>
            </a:extLst>
          </p:cNvPr>
          <p:cNvSpPr>
            <a:spLocks noGrp="1"/>
          </p:cNvSpPr>
          <p:nvPr>
            <p:ph idx="1"/>
          </p:nvPr>
        </p:nvSpPr>
        <p:spPr/>
        <p:txBody>
          <a:bodyPr/>
          <a:lstStyle/>
          <a:p>
            <a:pPr marL="0" indent="0" algn="just">
              <a:buNone/>
            </a:pPr>
            <a:r>
              <a:rPr lang="en-US" dirty="0"/>
              <a:t>Based on the insights obtained here, it can be seen that the </a:t>
            </a:r>
            <a:r>
              <a:rPr lang="en-US" dirty="0">
                <a:solidFill>
                  <a:schemeClr val="bg1"/>
                </a:solidFill>
              </a:rPr>
              <a:t>‘Crossover, Flex Fuel, Performance’, ‘Flex Fuel, Diesel’, and ‘Hatchback, Flex Fuel’ market categories are the most preferred by the current group of consumers. Hence, the car manufacturer can be advised to focus on these categories with vehicles of median engine HP and engine cylinder values to improve profitability and cater to the current demand of consumers.</a:t>
            </a:r>
            <a:endParaRPr lang="en-US" dirty="0"/>
          </a:p>
          <a:p>
            <a:pPr marL="0" indent="0" algn="just">
              <a:buNone/>
            </a:pPr>
            <a:r>
              <a:rPr lang="en-US" dirty="0"/>
              <a:t>This project has been instrumental in fostering an understanding of how car manufacturers study market trends and ideate, design, and produce vehicles that cater to current and future market trends. It also helped me understand the various types of vehicles available to the consumer and obtain a general idea of what impacts consumer choices when it comes to buying a car.</a:t>
            </a:r>
          </a:p>
          <a:p>
            <a:pPr marL="0" indent="0" algn="just">
              <a:buNone/>
            </a:pPr>
            <a:r>
              <a:rPr lang="en-US" dirty="0"/>
              <a:t>The full dataset can be found using this </a:t>
            </a:r>
            <a:r>
              <a:rPr lang="en-US" dirty="0">
                <a:hlinkClick r:id="rId2"/>
              </a:rPr>
              <a:t>link</a:t>
            </a:r>
            <a:r>
              <a:rPr lang="en-US" dirty="0"/>
              <a:t>.</a:t>
            </a:r>
          </a:p>
        </p:txBody>
      </p:sp>
    </p:spTree>
    <p:extLst>
      <p:ext uri="{BB962C8B-B14F-4D97-AF65-F5344CB8AC3E}">
        <p14:creationId xmlns:p14="http://schemas.microsoft.com/office/powerpoint/2010/main" val="274723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Project Description</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p:txBody>
          <a:bodyPr/>
          <a:lstStyle/>
          <a:p>
            <a:pPr marL="0" indent="0" algn="just">
              <a:buNone/>
            </a:pPr>
            <a:endParaRPr lang="en-US" dirty="0"/>
          </a:p>
          <a:p>
            <a:pPr marL="0" indent="0" algn="just">
              <a:buNone/>
            </a:pPr>
            <a:endParaRPr lang="en-US" dirty="0"/>
          </a:p>
          <a:p>
            <a:pPr marL="0" indent="0" algn="just">
              <a:buNone/>
            </a:pPr>
            <a:r>
              <a:rPr lang="en-US" dirty="0"/>
              <a:t>Cars, and vehicles as a whole, form an indispensable part of our daily lives. They have become essential as modes of transport, and have seen immense growth over the years. With growth, however, comes great competition and a quickly changing consumer landscape. Environmental concerns too have played their part in affecting consumer mindset, and as a result, it becomes crucial for automotive manufacturers to gauge this trend and be prepared for any upsets.</a:t>
            </a:r>
          </a:p>
          <a:p>
            <a:pPr marL="0" indent="0" algn="just">
              <a:buNone/>
            </a:pPr>
            <a:r>
              <a:rPr lang="en-US" dirty="0"/>
              <a:t>In this project, I take the role of a Data Analyst in a car manufacturer that wants to optimize pricing and product development decisions to maximize profitability while meeting consumer demand. As such, I analyze the relationships between various car features and identify those that are most beneficial for the manufacturer. My intention is to improve the manufacturer’s competitiveness in the cutthroat market and increase profitability over time.</a:t>
            </a:r>
            <a:endParaRPr lang="en-IN" dirty="0"/>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210642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Approach</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p:txBody>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This project begins by first obtaining a sample dataset of various car models and their relevant parameters. This dataset carries information on 11915 car models, with parameters such as fuel type, engine power, transmission type, market category, etc.</a:t>
            </a:r>
          </a:p>
          <a:p>
            <a:pPr marL="0" indent="0" algn="just">
              <a:buNone/>
            </a:pPr>
            <a:r>
              <a:rPr lang="en-US" dirty="0"/>
              <a:t>This data is then cleaned before being used, and outliers are noted to ensure all data points are taken into consideration. For better clarity, data is represented in a tabular form and a chart form wherever possible.</a:t>
            </a:r>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20827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Tech-stack used</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p:txBody>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In the execution of this project, the following software was used:</a:t>
            </a:r>
          </a:p>
          <a:p>
            <a:pPr marL="0" indent="0" algn="just">
              <a:buNone/>
            </a:pPr>
            <a:r>
              <a:rPr lang="en-US" dirty="0"/>
              <a:t>1. Microsoft Excel 2019 v2307</a:t>
            </a:r>
          </a:p>
          <a:p>
            <a:pPr marL="0" indent="0" algn="just">
              <a:buNone/>
            </a:pPr>
            <a:r>
              <a:rPr lang="en-US" dirty="0">
                <a:sym typeface="Wingdings" panose="05000000000000000000" pitchFamily="2" charset="2"/>
              </a:rPr>
              <a:t></a:t>
            </a:r>
            <a:r>
              <a:rPr lang="en-US" dirty="0"/>
              <a:t> It was used to understand the data, which was in XLSX format, clean it, filter it, obtain results from it, and display the same in tabular and chart forms.</a:t>
            </a:r>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104454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p:txBody>
          <a:bodyPr/>
          <a:lstStyle/>
          <a:p>
            <a:pPr marL="36900" indent="0">
              <a:buNone/>
            </a:pPr>
            <a:endParaRPr lang="en-US" dirty="0"/>
          </a:p>
          <a:p>
            <a:pPr marL="36900" indent="0">
              <a:buNone/>
            </a:pPr>
            <a:endParaRPr lang="en-US" dirty="0"/>
          </a:p>
          <a:p>
            <a:pPr marL="36900" indent="0">
              <a:buNone/>
            </a:pPr>
            <a:r>
              <a:rPr lang="en-US" dirty="0"/>
              <a:t>Over the following slides, I will try to obtain insights on:</a:t>
            </a:r>
          </a:p>
          <a:p>
            <a:pPr marL="494100" indent="-457200">
              <a:buAutoNum type="arabicPeriod"/>
            </a:pPr>
            <a:r>
              <a:rPr lang="en-US" dirty="0"/>
              <a:t>How popularity of a car model varies across different market categories</a:t>
            </a:r>
          </a:p>
          <a:p>
            <a:pPr marL="494100" indent="-457200">
              <a:buAutoNum type="arabicPeriod"/>
            </a:pPr>
            <a:r>
              <a:rPr lang="en-US" dirty="0"/>
              <a:t>The relationship between a car’s engine power and its price</a:t>
            </a:r>
          </a:p>
          <a:p>
            <a:pPr marL="494100" indent="-457200">
              <a:buAutoNum type="arabicPeriod"/>
            </a:pPr>
            <a:r>
              <a:rPr lang="en-GB" dirty="0"/>
              <a:t>Which car features are most important in determining a car's price </a:t>
            </a:r>
          </a:p>
          <a:p>
            <a:pPr marL="494100" indent="-457200">
              <a:buAutoNum type="arabicPeriod"/>
            </a:pPr>
            <a:r>
              <a:rPr lang="en-US" dirty="0"/>
              <a:t>How the average price of a car vary across different manufacturers</a:t>
            </a:r>
          </a:p>
          <a:p>
            <a:pPr marL="494100" indent="-457200">
              <a:buAutoNum type="arabicPeriod"/>
            </a:pPr>
            <a:r>
              <a:rPr lang="en-US" dirty="0"/>
              <a:t>The relationship between fuel efficiency and the number of cylinders in a car's engine</a:t>
            </a:r>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14416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Cleaning the data</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a:xfrm>
            <a:off x="838200" y="1488273"/>
            <a:ext cx="10515600" cy="4873202"/>
          </a:xfrm>
        </p:spPr>
        <p:txBody>
          <a:bodyPr/>
          <a:lstStyle/>
          <a:p>
            <a:pPr marL="36900" indent="0" algn="just">
              <a:buNone/>
            </a:pPr>
            <a:endParaRPr lang="en-US" dirty="0"/>
          </a:p>
          <a:p>
            <a:pPr marL="36900" indent="0" algn="just">
              <a:buNone/>
            </a:pPr>
            <a:endParaRPr lang="en-US" dirty="0"/>
          </a:p>
          <a:p>
            <a:pPr marL="36900" indent="0" algn="just">
              <a:buNone/>
            </a:pPr>
            <a:r>
              <a:rPr lang="en-US" dirty="0"/>
              <a:t>Before diving into the data to obtain insights, I had to clean the data and make it ready for analysis. The following steps were performed during the data-cleaning process:</a:t>
            </a:r>
          </a:p>
          <a:p>
            <a:pPr marL="494100" indent="-457200" algn="just">
              <a:buAutoNum type="arabicPeriod"/>
            </a:pPr>
            <a:r>
              <a:rPr lang="en-US" dirty="0"/>
              <a:t>Saab had models as 09-Mar and 09-May. These were actually 9-3 and 9-5 models and were replaced accordingly.</a:t>
            </a:r>
          </a:p>
          <a:p>
            <a:pPr marL="494100" indent="-457200" algn="just">
              <a:buAutoNum type="arabicPeriod"/>
            </a:pPr>
            <a:r>
              <a:rPr lang="en-US" dirty="0"/>
              <a:t>Following categories had as many blanks:</a:t>
            </a:r>
          </a:p>
          <a:p>
            <a:pPr marL="951300" lvl="1" indent="-457200" algn="just">
              <a:buAutoNum type="arabicPeriod"/>
            </a:pPr>
            <a:r>
              <a:rPr lang="en-US" dirty="0"/>
              <a:t>Engine Fuel Type	3</a:t>
            </a:r>
          </a:p>
          <a:p>
            <a:pPr marL="951300" lvl="1" indent="-457200" algn="just">
              <a:buAutoNum type="arabicPeriod"/>
            </a:pPr>
            <a:r>
              <a:rPr lang="en-US" dirty="0"/>
              <a:t>Engine HP	69</a:t>
            </a:r>
          </a:p>
          <a:p>
            <a:pPr marL="951300" lvl="1" indent="-457200" algn="just">
              <a:buAutoNum type="arabicPeriod"/>
            </a:pPr>
            <a:r>
              <a:rPr lang="en-US" dirty="0"/>
              <a:t>Engine Cylinders	30</a:t>
            </a:r>
          </a:p>
          <a:p>
            <a:pPr marL="951300" lvl="1" indent="-457200" algn="just">
              <a:buAutoNum type="arabicPeriod"/>
            </a:pPr>
            <a:r>
              <a:rPr lang="en-US" dirty="0"/>
              <a:t>Number of Doors	6</a:t>
            </a:r>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307138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200" y="641855"/>
            <a:ext cx="10515600" cy="772107"/>
          </a:xfrm>
        </p:spPr>
        <p:txBody>
          <a:bodyPr/>
          <a:lstStyle/>
          <a:p>
            <a:pPr algn="ctr"/>
            <a:r>
              <a:rPr lang="en-US" dirty="0"/>
              <a:t>Cleaning the data (Cont.)</a:t>
            </a:r>
            <a:endParaRPr lang="en-IN" dirty="0"/>
          </a:p>
        </p:txBody>
      </p:sp>
      <p:sp>
        <p:nvSpPr>
          <p:cNvPr id="3" name="Content Placeholder 2">
            <a:extLst>
              <a:ext uri="{FF2B5EF4-FFF2-40B4-BE49-F238E27FC236}">
                <a16:creationId xmlns:a16="http://schemas.microsoft.com/office/drawing/2014/main" id="{F5D8939A-9E98-0F88-A9F9-BB786F387DD9}"/>
              </a:ext>
            </a:extLst>
          </p:cNvPr>
          <p:cNvSpPr>
            <a:spLocks noGrp="1"/>
          </p:cNvSpPr>
          <p:nvPr>
            <p:ph idx="1"/>
          </p:nvPr>
        </p:nvSpPr>
        <p:spPr>
          <a:xfrm>
            <a:off x="838200" y="1488273"/>
            <a:ext cx="10515600" cy="4873202"/>
          </a:xfrm>
        </p:spPr>
        <p:txBody>
          <a:bodyPr/>
          <a:lstStyle/>
          <a:p>
            <a:pPr marL="494100" indent="-457200">
              <a:buFont typeface="+mj-lt"/>
              <a:buAutoNum type="arabicPeriod" startAt="3"/>
            </a:pPr>
            <a:endParaRPr lang="en-US" dirty="0"/>
          </a:p>
          <a:p>
            <a:pPr marL="494100" indent="-457200">
              <a:buFont typeface="+mj-lt"/>
              <a:buAutoNum type="arabicPeriod" startAt="3"/>
            </a:pPr>
            <a:endParaRPr lang="en-US" dirty="0"/>
          </a:p>
          <a:p>
            <a:pPr marL="494100" indent="-457200">
              <a:buFont typeface="+mj-lt"/>
              <a:buAutoNum type="arabicPeriod" startAt="3"/>
            </a:pPr>
            <a:r>
              <a:rPr lang="en-US" dirty="0"/>
              <a:t>These blanks were replaced with accurate figures obtained from the internet as follows:</a:t>
            </a:r>
          </a:p>
          <a:p>
            <a:pPr marL="951300" lvl="1" indent="-457200">
              <a:buAutoNum type="arabicPeriod"/>
            </a:pPr>
            <a:r>
              <a:rPr lang="en-US" dirty="0"/>
              <a:t>3 blanks in Engine Fuel Type were for the Suzuki Verona </a:t>
            </a:r>
            <a:r>
              <a:rPr lang="en-US" dirty="0">
                <a:sym typeface="Wingdings" panose="05000000000000000000" pitchFamily="2" charset="2"/>
              </a:rPr>
              <a:t></a:t>
            </a:r>
            <a:r>
              <a:rPr lang="en-US" dirty="0"/>
              <a:t> replaced by 'regular unleaded’</a:t>
            </a:r>
          </a:p>
          <a:p>
            <a:pPr marL="951300" lvl="1" indent="-457200">
              <a:buAutoNum type="arabicPeriod"/>
            </a:pPr>
            <a:r>
              <a:rPr lang="en-US" dirty="0"/>
              <a:t>69 blanks in Engine HP were filled with data from official sources. For multiple engine options, the HP value was kept at entry-level model/base model HP values.</a:t>
            </a:r>
          </a:p>
          <a:p>
            <a:pPr marL="951300" lvl="1" indent="-457200">
              <a:buAutoNum type="arabicPeriod"/>
            </a:pPr>
            <a:r>
              <a:rPr lang="en-US" dirty="0"/>
              <a:t>30 blanks in Engine Cylinders were filled as follows:</a:t>
            </a:r>
          </a:p>
          <a:p>
            <a:pPr marL="1408500" lvl="2" indent="-457200">
              <a:buAutoNum type="arabicPeriod"/>
            </a:pPr>
            <a:r>
              <a:rPr lang="en-US" dirty="0"/>
              <a:t>For electric vehicles Chevrolet Bolt EV, Volkswagen e-Gold, Mitsubishi </a:t>
            </a:r>
            <a:r>
              <a:rPr lang="en-US" dirty="0" err="1"/>
              <a:t>i-MiEV</a:t>
            </a:r>
            <a:r>
              <a:rPr lang="en-US" dirty="0"/>
              <a:t>, and Toyota RAV4 EV, no. of cylinders is 0.</a:t>
            </a:r>
          </a:p>
          <a:p>
            <a:pPr marL="1408500" lvl="2" indent="-457200">
              <a:buAutoNum type="arabicPeriod"/>
            </a:pPr>
            <a:r>
              <a:rPr lang="en-US" dirty="0"/>
              <a:t>For Mazda RX-7 and RX-8, which use Wankel engines, no. of cylinders is 1.</a:t>
            </a:r>
          </a:p>
          <a:p>
            <a:pPr marL="951300" lvl="1" indent="-457200">
              <a:buAutoNum type="arabicPeriod"/>
            </a:pPr>
            <a:r>
              <a:rPr lang="en-US" dirty="0"/>
              <a:t>6 blanks in Number of Doors were filled as follows:</a:t>
            </a:r>
          </a:p>
          <a:p>
            <a:pPr marL="1408500" lvl="2" indent="-457200">
              <a:buAutoNum type="arabicPeriod"/>
            </a:pPr>
            <a:r>
              <a:rPr lang="en-US" dirty="0"/>
              <a:t>Ferrari FF </a:t>
            </a:r>
            <a:r>
              <a:rPr lang="en-US" dirty="0">
                <a:sym typeface="Wingdings" panose="05000000000000000000" pitchFamily="2" charset="2"/>
              </a:rPr>
              <a:t></a:t>
            </a:r>
            <a:r>
              <a:rPr lang="en-US" dirty="0"/>
              <a:t> 2 doors</a:t>
            </a:r>
          </a:p>
          <a:p>
            <a:pPr marL="1408500" lvl="2" indent="-457200">
              <a:buAutoNum type="arabicPeriod"/>
            </a:pPr>
            <a:r>
              <a:rPr lang="nl-NL" dirty="0"/>
              <a:t>Tesla Model S </a:t>
            </a:r>
            <a:r>
              <a:rPr lang="nl-NL" dirty="0">
                <a:sym typeface="Wingdings" panose="05000000000000000000" pitchFamily="2" charset="2"/>
              </a:rPr>
              <a:t></a:t>
            </a:r>
            <a:r>
              <a:rPr lang="nl-NL" dirty="0"/>
              <a:t> 4 doors</a:t>
            </a:r>
            <a:endParaRPr lang="en-US" dirty="0"/>
          </a:p>
          <a:p>
            <a:pPr marL="36900" indent="0" algn="just">
              <a:buNone/>
            </a:pPr>
            <a:endParaRPr lang="en-US" dirty="0"/>
          </a:p>
        </p:txBody>
      </p:sp>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Tree>
    <p:extLst>
      <p:ext uri="{BB962C8B-B14F-4D97-AF65-F5344CB8AC3E}">
        <p14:creationId xmlns:p14="http://schemas.microsoft.com/office/powerpoint/2010/main" val="158971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6D7B9-A5D2-2F1F-79FF-5DA5FD2E25F4}"/>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graphicFrame>
        <p:nvGraphicFramePr>
          <p:cNvPr id="10" name="Content Placeholder 9">
            <a:extLst>
              <a:ext uri="{FF2B5EF4-FFF2-40B4-BE49-F238E27FC236}">
                <a16:creationId xmlns:a16="http://schemas.microsoft.com/office/drawing/2014/main" id="{147C12B4-1C54-B742-5F22-7DB00C4720AC}"/>
              </a:ext>
            </a:extLst>
          </p:cNvPr>
          <p:cNvGraphicFramePr>
            <a:graphicFrameLocks noGrp="1"/>
          </p:cNvGraphicFramePr>
          <p:nvPr>
            <p:ph idx="1"/>
            <p:extLst>
              <p:ext uri="{D42A27DB-BD31-4B8C-83A1-F6EECF244321}">
                <p14:modId xmlns:p14="http://schemas.microsoft.com/office/powerpoint/2010/main" val="2729645630"/>
              </p:ext>
            </p:extLst>
          </p:nvPr>
        </p:nvGraphicFramePr>
        <p:xfrm>
          <a:off x="6347534" y="465447"/>
          <a:ext cx="3506679" cy="5877894"/>
        </p:xfrm>
        <a:graphic>
          <a:graphicData uri="http://schemas.openxmlformats.org/drawingml/2006/table">
            <a:tbl>
              <a:tblPr firstRow="1" bandRow="1">
                <a:tableStyleId>{5C22544A-7EE6-4342-B048-85BDC9FD1C3A}</a:tableStyleId>
              </a:tblPr>
              <a:tblGrid>
                <a:gridCol w="2057035">
                  <a:extLst>
                    <a:ext uri="{9D8B030D-6E8A-4147-A177-3AD203B41FA5}">
                      <a16:colId xmlns:a16="http://schemas.microsoft.com/office/drawing/2014/main" val="995698619"/>
                    </a:ext>
                  </a:extLst>
                </a:gridCol>
                <a:gridCol w="599295">
                  <a:extLst>
                    <a:ext uri="{9D8B030D-6E8A-4147-A177-3AD203B41FA5}">
                      <a16:colId xmlns:a16="http://schemas.microsoft.com/office/drawing/2014/main" val="3632863648"/>
                    </a:ext>
                  </a:extLst>
                </a:gridCol>
                <a:gridCol w="850349">
                  <a:extLst>
                    <a:ext uri="{9D8B030D-6E8A-4147-A177-3AD203B41FA5}">
                      <a16:colId xmlns:a16="http://schemas.microsoft.com/office/drawing/2014/main" val="3268536526"/>
                    </a:ext>
                  </a:extLst>
                </a:gridCol>
              </a:tblGrid>
              <a:tr h="77552">
                <a:tc>
                  <a:txBody>
                    <a:bodyPr/>
                    <a:lstStyle/>
                    <a:p>
                      <a:pPr algn="ctr" fontAlgn="b"/>
                      <a:r>
                        <a:rPr lang="en-IN" sz="500" u="none" strike="noStrike">
                          <a:effectLst/>
                        </a:rPr>
                        <a:t>Row Labels</a:t>
                      </a:r>
                      <a:endParaRPr lang="en-IN" sz="500" b="1"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Count of Make</a:t>
                      </a:r>
                      <a:endParaRPr lang="en-IN" sz="500" b="1"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Average of Popularity</a:t>
                      </a:r>
                      <a:endParaRPr lang="en-IN" sz="500" b="1"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221761117"/>
                  </a:ext>
                </a:extLst>
              </a:tr>
              <a:tr h="77552">
                <a:tc>
                  <a:txBody>
                    <a:bodyPr/>
                    <a:lstStyle/>
                    <a:p>
                      <a:pPr algn="ctr" fontAlgn="b"/>
                      <a:r>
                        <a:rPr lang="en-IN" sz="500" u="none" strike="noStrike">
                          <a:effectLst/>
                        </a:rPr>
                        <a:t>Crossover</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1110</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1545.26</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142812902"/>
                  </a:ext>
                </a:extLst>
              </a:tr>
              <a:tr h="77552">
                <a:tc>
                  <a:txBody>
                    <a:bodyPr/>
                    <a:lstStyle/>
                    <a:p>
                      <a:pPr algn="ctr" fontAlgn="b"/>
                      <a:r>
                        <a:rPr lang="en-IN" sz="500" u="none" strike="noStrike">
                          <a:effectLst/>
                        </a:rPr>
                        <a:t>Crossover,Diesel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873.00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242744233"/>
                  </a:ext>
                </a:extLst>
              </a:tr>
              <a:tr h="77552">
                <a:tc>
                  <a:txBody>
                    <a:bodyPr/>
                    <a:lstStyle/>
                    <a:p>
                      <a:pPr algn="ctr" fontAlgn="b"/>
                      <a:r>
                        <a:rPr lang="en-IN" sz="500" u="none" strike="noStrike">
                          <a:effectLst/>
                        </a:rPr>
                        <a:t>Crossover,Exotic,Luxury,High-Performance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238.00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219292962"/>
                  </a:ext>
                </a:extLst>
              </a:tr>
              <a:tr h="77552">
                <a:tc>
                  <a:txBody>
                    <a:bodyPr/>
                    <a:lstStyle/>
                    <a:p>
                      <a:pPr algn="ctr" fontAlgn="b"/>
                      <a:r>
                        <a:rPr lang="en-IN" sz="500" u="none" strike="noStrike">
                          <a:effectLst/>
                        </a:rPr>
                        <a:t>Crossover,Exotic,Luxury,Performance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238.00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787557456"/>
                  </a:ext>
                </a:extLst>
              </a:tr>
              <a:tr h="77552">
                <a:tc>
                  <a:txBody>
                    <a:bodyPr/>
                    <a:lstStyle/>
                    <a:p>
                      <a:pPr algn="ctr" fontAlgn="b"/>
                      <a:r>
                        <a:rPr lang="en-US" sz="500" u="none" strike="noStrike">
                          <a:effectLst/>
                        </a:rPr>
                        <a:t>Crossover,Factory Tuner,Luxury,High-Performance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1823.46</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508947127"/>
                  </a:ext>
                </a:extLst>
              </a:tr>
              <a:tr h="77552">
                <a:tc>
                  <a:txBody>
                    <a:bodyPr/>
                    <a:lstStyle/>
                    <a:p>
                      <a:pPr algn="ctr" fontAlgn="b"/>
                      <a:r>
                        <a:rPr lang="en-US" sz="500" u="none" strike="noStrike">
                          <a:effectLst/>
                        </a:rPr>
                        <a:t>Crossover,Factory Tuner,Luxury,Performance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2607.40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818997913"/>
                  </a:ext>
                </a:extLst>
              </a:tr>
              <a:tr h="77552">
                <a:tc>
                  <a:txBody>
                    <a:bodyPr/>
                    <a:lstStyle/>
                    <a:p>
                      <a:pPr algn="ctr" fontAlgn="b"/>
                      <a:r>
                        <a:rPr lang="en-IN" sz="500" u="none" strike="noStrike">
                          <a:effectLst/>
                        </a:rPr>
                        <a:t>Crossover,Factory Tuner,Performance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210.00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961803071"/>
                  </a:ext>
                </a:extLst>
              </a:tr>
              <a:tr h="77552">
                <a:tc>
                  <a:txBody>
                    <a:bodyPr/>
                    <a:lstStyle/>
                    <a:p>
                      <a:pPr algn="ctr" fontAlgn="b"/>
                      <a:r>
                        <a:rPr lang="en-IN" sz="500" u="none" strike="noStrike">
                          <a:effectLst/>
                        </a:rPr>
                        <a:t>Crossover,Flex Fuel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2073.75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766423650"/>
                  </a:ext>
                </a:extLst>
              </a:tr>
              <a:tr h="77552">
                <a:tc>
                  <a:txBody>
                    <a:bodyPr/>
                    <a:lstStyle/>
                    <a:p>
                      <a:pPr algn="ctr" fontAlgn="b"/>
                      <a:r>
                        <a:rPr lang="en-IN" sz="500" u="none" strike="noStrike">
                          <a:effectLst/>
                        </a:rPr>
                        <a:t>Crossover,Flex Fuel,Luxury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1173.20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243433580"/>
                  </a:ext>
                </a:extLst>
              </a:tr>
              <a:tr h="77552">
                <a:tc>
                  <a:txBody>
                    <a:bodyPr/>
                    <a:lstStyle/>
                    <a:p>
                      <a:pPr algn="ctr" fontAlgn="b"/>
                      <a:r>
                        <a:rPr lang="en-US" sz="500" u="none" strike="noStrike">
                          <a:effectLst/>
                        </a:rPr>
                        <a:t>Crossover,Flex Fuel,Luxury,Performance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1624.00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007550799"/>
                  </a:ext>
                </a:extLst>
              </a:tr>
              <a:tr h="77552">
                <a:tc>
                  <a:txBody>
                    <a:bodyPr/>
                    <a:lstStyle/>
                    <a:p>
                      <a:pPr algn="ctr" fontAlgn="b"/>
                      <a:r>
                        <a:rPr lang="en-IN" sz="500" u="none" strike="noStrike">
                          <a:effectLst/>
                        </a:rPr>
                        <a:t>Crossover,Flex Fuel,Performance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5657.00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58623532"/>
                  </a:ext>
                </a:extLst>
              </a:tr>
              <a:tr h="77552">
                <a:tc>
                  <a:txBody>
                    <a:bodyPr/>
                    <a:lstStyle/>
                    <a:p>
                      <a:pPr algn="ctr" fontAlgn="b"/>
                      <a:r>
                        <a:rPr lang="en-IN" sz="500" u="none" strike="noStrike">
                          <a:effectLst/>
                        </a:rPr>
                        <a:t>Crossover,Hatchback</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1675.69</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313913942"/>
                  </a:ext>
                </a:extLst>
              </a:tr>
              <a:tr h="77552">
                <a:tc>
                  <a:txBody>
                    <a:bodyPr/>
                    <a:lstStyle/>
                    <a:p>
                      <a:pPr algn="ctr" fontAlgn="b"/>
                      <a:r>
                        <a:rPr lang="en-US" sz="500" u="none" strike="noStrike">
                          <a:effectLst/>
                        </a:rPr>
                        <a:t>Crossover,Hatchback,Factory Tuner,Performance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2009.00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4011776"/>
                  </a:ext>
                </a:extLst>
              </a:tr>
              <a:tr h="77552">
                <a:tc>
                  <a:txBody>
                    <a:bodyPr/>
                    <a:lstStyle/>
                    <a:p>
                      <a:pPr algn="ctr" fontAlgn="b"/>
                      <a:r>
                        <a:rPr lang="en-IN" sz="500" u="none" strike="noStrike">
                          <a:effectLst/>
                        </a:rPr>
                        <a:t>Crossover,Hatchback,Luxury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204.00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099699259"/>
                  </a:ext>
                </a:extLst>
              </a:tr>
              <a:tr h="77552">
                <a:tc>
                  <a:txBody>
                    <a:bodyPr/>
                    <a:lstStyle/>
                    <a:p>
                      <a:pPr algn="ctr" fontAlgn="b"/>
                      <a:r>
                        <a:rPr lang="en-IN" sz="500" u="none" strike="noStrike">
                          <a:effectLst/>
                        </a:rPr>
                        <a:t>Crossover,Hatchback,Performance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2009.00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183269736"/>
                  </a:ext>
                </a:extLst>
              </a:tr>
              <a:tr h="77552">
                <a:tc>
                  <a:txBody>
                    <a:bodyPr/>
                    <a:lstStyle/>
                    <a:p>
                      <a:pPr algn="ctr" fontAlgn="b"/>
                      <a:r>
                        <a:rPr lang="en-IN" sz="500" u="none" strike="noStrike">
                          <a:effectLst/>
                        </a:rPr>
                        <a:t>Crossover,Hybrid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2563.38</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034898742"/>
                  </a:ext>
                </a:extLst>
              </a:tr>
              <a:tr h="77552">
                <a:tc>
                  <a:txBody>
                    <a:bodyPr/>
                    <a:lstStyle/>
                    <a:p>
                      <a:pPr algn="ctr" fontAlgn="b"/>
                      <a:r>
                        <a:rPr lang="en-IN" sz="500" u="none" strike="noStrike">
                          <a:effectLst/>
                        </a:rPr>
                        <a:t>Crossover,Luxury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410</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884.55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166399691"/>
                  </a:ext>
                </a:extLst>
              </a:tr>
              <a:tr h="77552">
                <a:tc>
                  <a:txBody>
                    <a:bodyPr/>
                    <a:lstStyle/>
                    <a:p>
                      <a:pPr algn="ctr" fontAlgn="b"/>
                      <a:r>
                        <a:rPr lang="en-IN" sz="500" u="none" strike="noStrike">
                          <a:effectLst/>
                        </a:rPr>
                        <a:t>Crossover,Luxury,Diesel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2149.41</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93496690"/>
                  </a:ext>
                </a:extLst>
              </a:tr>
              <a:tr h="77552">
                <a:tc>
                  <a:txBody>
                    <a:bodyPr/>
                    <a:lstStyle/>
                    <a:p>
                      <a:pPr algn="ctr" fontAlgn="b"/>
                      <a:r>
                        <a:rPr lang="en-IN" sz="500" u="none" strike="noStrike">
                          <a:effectLst/>
                        </a:rPr>
                        <a:t>Crossover,Luxury,High-Performance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1037.22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182919080"/>
                  </a:ext>
                </a:extLst>
              </a:tr>
              <a:tr h="77552">
                <a:tc>
                  <a:txBody>
                    <a:bodyPr/>
                    <a:lstStyle/>
                    <a:p>
                      <a:pPr algn="ctr" fontAlgn="b"/>
                      <a:r>
                        <a:rPr lang="en-IN" sz="500" u="none" strike="noStrike">
                          <a:effectLst/>
                        </a:rPr>
                        <a:t>Crossover,Luxury,Hybrid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630.92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336627215"/>
                  </a:ext>
                </a:extLst>
              </a:tr>
              <a:tr h="77552">
                <a:tc>
                  <a:txBody>
                    <a:bodyPr/>
                    <a:lstStyle/>
                    <a:p>
                      <a:pPr algn="ctr" fontAlgn="b"/>
                      <a:r>
                        <a:rPr lang="en-IN" sz="500" u="none" strike="noStrike">
                          <a:effectLst/>
                        </a:rPr>
                        <a:t>Crossover,Luxury,Performance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1344.85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4719001"/>
                  </a:ext>
                </a:extLst>
              </a:tr>
              <a:tr h="77552">
                <a:tc>
                  <a:txBody>
                    <a:bodyPr/>
                    <a:lstStyle/>
                    <a:p>
                      <a:pPr algn="ctr" fontAlgn="b"/>
                      <a:r>
                        <a:rPr lang="en-IN" sz="500" u="none" strike="noStrike">
                          <a:effectLst/>
                        </a:rPr>
                        <a:t>Crossover,Luxury,Performance,Hybrid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3916.00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582158698"/>
                  </a:ext>
                </a:extLst>
              </a:tr>
              <a:tr h="77552">
                <a:tc>
                  <a:txBody>
                    <a:bodyPr/>
                    <a:lstStyle/>
                    <a:p>
                      <a:pPr algn="ctr" fontAlgn="b"/>
                      <a:r>
                        <a:rPr lang="en-IN" sz="500" u="none" strike="noStrike">
                          <a:effectLst/>
                        </a:rPr>
                        <a:t>Crossover,Performance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2585.96</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523361431"/>
                  </a:ext>
                </a:extLst>
              </a:tr>
              <a:tr h="77552">
                <a:tc>
                  <a:txBody>
                    <a:bodyPr/>
                    <a:lstStyle/>
                    <a:p>
                      <a:pPr algn="ctr" fontAlgn="b"/>
                      <a:r>
                        <a:rPr lang="en-IN" sz="500" u="none" strike="noStrike">
                          <a:effectLst/>
                        </a:rPr>
                        <a:t>Diesel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1730.90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514974292"/>
                  </a:ext>
                </a:extLst>
              </a:tr>
              <a:tr h="77552">
                <a:tc>
                  <a:txBody>
                    <a:bodyPr/>
                    <a:lstStyle/>
                    <a:p>
                      <a:pPr algn="ctr" fontAlgn="b"/>
                      <a:r>
                        <a:rPr lang="en-IN" sz="500" u="none" strike="noStrike">
                          <a:effectLst/>
                        </a:rPr>
                        <a:t>Diesel,Luxury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2275.00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663764733"/>
                  </a:ext>
                </a:extLst>
              </a:tr>
              <a:tr h="77552">
                <a:tc>
                  <a:txBody>
                    <a:bodyPr/>
                    <a:lstStyle/>
                    <a:p>
                      <a:pPr algn="ctr" fontAlgn="b"/>
                      <a:r>
                        <a:rPr lang="en-IN" sz="500" u="none" strike="noStrike">
                          <a:effectLst/>
                        </a:rPr>
                        <a:t>Exotic,Factory Tuner,High-Performance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1046.38</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029960549"/>
                  </a:ext>
                </a:extLst>
              </a:tr>
              <a:tr h="77552">
                <a:tc>
                  <a:txBody>
                    <a:bodyPr/>
                    <a:lstStyle/>
                    <a:p>
                      <a:pPr algn="ctr" fontAlgn="b"/>
                      <a:r>
                        <a:rPr lang="en-US" sz="500" u="none" strike="noStrike">
                          <a:effectLst/>
                        </a:rPr>
                        <a:t>Exotic,Factory Tuner,Luxury,High-Performance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517.54</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295187245"/>
                  </a:ext>
                </a:extLst>
              </a:tr>
              <a:tr h="77552">
                <a:tc>
                  <a:txBody>
                    <a:bodyPr/>
                    <a:lstStyle/>
                    <a:p>
                      <a:pPr algn="ctr" fontAlgn="b"/>
                      <a:r>
                        <a:rPr lang="en-US" sz="500" u="none" strike="noStrike">
                          <a:effectLst/>
                        </a:rPr>
                        <a:t>Exotic,Factory Tuner,Luxury,Performance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520.00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99461208"/>
                  </a:ext>
                </a:extLst>
              </a:tr>
              <a:tr h="77552">
                <a:tc>
                  <a:txBody>
                    <a:bodyPr/>
                    <a:lstStyle/>
                    <a:p>
                      <a:pPr algn="ctr" fontAlgn="b"/>
                      <a:r>
                        <a:rPr lang="en-US" sz="500" u="none" strike="noStrike">
                          <a:effectLst/>
                        </a:rPr>
                        <a:t>Exotic,Flex Fuel,Factory Tuner,Luxury,High-Performance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520.00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462689294"/>
                  </a:ext>
                </a:extLst>
              </a:tr>
              <a:tr h="77552">
                <a:tc>
                  <a:txBody>
                    <a:bodyPr/>
                    <a:lstStyle/>
                    <a:p>
                      <a:pPr algn="ctr" fontAlgn="b"/>
                      <a:r>
                        <a:rPr lang="en-US" sz="500" u="none" strike="noStrike">
                          <a:effectLst/>
                        </a:rPr>
                        <a:t>Exotic,Flex Fuel,Luxury,High-Performance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520.00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193370079"/>
                  </a:ext>
                </a:extLst>
              </a:tr>
              <a:tr h="77552">
                <a:tc>
                  <a:txBody>
                    <a:bodyPr/>
                    <a:lstStyle/>
                    <a:p>
                      <a:pPr algn="ctr" fontAlgn="b"/>
                      <a:r>
                        <a:rPr lang="en-IN" sz="500" u="none" strike="noStrike">
                          <a:effectLst/>
                        </a:rPr>
                        <a:t>Exotic,High-Performance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261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1271.33</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397866712"/>
                  </a:ext>
                </a:extLst>
              </a:tr>
              <a:tr h="77552">
                <a:tc>
                  <a:txBody>
                    <a:bodyPr/>
                    <a:lstStyle/>
                    <a:p>
                      <a:pPr algn="ctr" fontAlgn="b"/>
                      <a:r>
                        <a:rPr lang="en-IN" sz="500" u="none" strike="noStrike">
                          <a:effectLst/>
                        </a:rPr>
                        <a:t>Exotic,Luxury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112.67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412658322"/>
                  </a:ext>
                </a:extLst>
              </a:tr>
              <a:tr h="77552">
                <a:tc>
                  <a:txBody>
                    <a:bodyPr/>
                    <a:lstStyle/>
                    <a:p>
                      <a:pPr algn="ctr" fontAlgn="b"/>
                      <a:r>
                        <a:rPr lang="en-IN" sz="500" u="none" strike="noStrike">
                          <a:effectLst/>
                        </a:rPr>
                        <a:t>Exotic,Luxury,High-Performance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467.08</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56442792"/>
                  </a:ext>
                </a:extLst>
              </a:tr>
              <a:tr h="77552">
                <a:tc>
                  <a:txBody>
                    <a:bodyPr/>
                    <a:lstStyle/>
                    <a:p>
                      <a:pPr algn="ctr" fontAlgn="b"/>
                      <a:r>
                        <a:rPr lang="en-IN" sz="500" u="none" strike="noStrike">
                          <a:effectLst/>
                        </a:rPr>
                        <a:t>Exotic,Luxury,High-Performance,Hybrid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204.00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507046031"/>
                  </a:ext>
                </a:extLst>
              </a:tr>
              <a:tr h="77552">
                <a:tc>
                  <a:txBody>
                    <a:bodyPr/>
                    <a:lstStyle/>
                    <a:p>
                      <a:pPr algn="ctr" fontAlgn="b"/>
                      <a:r>
                        <a:rPr lang="en-IN" sz="500" u="none" strike="noStrike">
                          <a:effectLst/>
                        </a:rPr>
                        <a:t>Exotic,Luxury,Performance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217.03</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536576910"/>
                  </a:ext>
                </a:extLst>
              </a:tr>
              <a:tr h="77552">
                <a:tc>
                  <a:txBody>
                    <a:bodyPr/>
                    <a:lstStyle/>
                    <a:p>
                      <a:pPr algn="ctr" fontAlgn="b"/>
                      <a:r>
                        <a:rPr lang="en-IN" sz="500" u="none" strike="noStrike">
                          <a:effectLst/>
                        </a:rPr>
                        <a:t>Exotic,Performance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1391.00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822108740"/>
                  </a:ext>
                </a:extLst>
              </a:tr>
              <a:tr h="77552">
                <a:tc>
                  <a:txBody>
                    <a:bodyPr/>
                    <a:lstStyle/>
                    <a:p>
                      <a:pPr algn="ctr" fontAlgn="b"/>
                      <a:r>
                        <a:rPr lang="en-IN" sz="500" u="none" strike="noStrike">
                          <a:effectLst/>
                        </a:rPr>
                        <a:t>Factory Tuner,High-Performance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1941.42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012859122"/>
                  </a:ext>
                </a:extLst>
              </a:tr>
              <a:tr h="77552">
                <a:tc>
                  <a:txBody>
                    <a:bodyPr/>
                    <a:lstStyle/>
                    <a:p>
                      <a:pPr algn="ctr" fontAlgn="b"/>
                      <a:r>
                        <a:rPr lang="en-IN" sz="500" u="none" strike="noStrike">
                          <a:effectLst/>
                        </a:rPr>
                        <a:t>Factory Tuner,Luxury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617.00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206816027"/>
                  </a:ext>
                </a:extLst>
              </a:tr>
              <a:tr h="77552">
                <a:tc>
                  <a:txBody>
                    <a:bodyPr/>
                    <a:lstStyle/>
                    <a:p>
                      <a:pPr algn="ctr" fontAlgn="b"/>
                      <a:r>
                        <a:rPr lang="en-IN" sz="500" u="none" strike="noStrike">
                          <a:effectLst/>
                        </a:rPr>
                        <a:t>Factory Tuner,Luxury,High-Performance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215</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2133.37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580552861"/>
                  </a:ext>
                </a:extLst>
              </a:tr>
              <a:tr h="77552">
                <a:tc>
                  <a:txBody>
                    <a:bodyPr/>
                    <a:lstStyle/>
                    <a:p>
                      <a:pPr algn="ctr" fontAlgn="b"/>
                      <a:r>
                        <a:rPr lang="en-IN" sz="500" u="none" strike="noStrike">
                          <a:effectLst/>
                        </a:rPr>
                        <a:t>Factory Tuner,Luxury,Performance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1413.42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593432413"/>
                  </a:ext>
                </a:extLst>
              </a:tr>
              <a:tr h="77552">
                <a:tc>
                  <a:txBody>
                    <a:bodyPr/>
                    <a:lstStyle/>
                    <a:p>
                      <a:pPr algn="ctr" fontAlgn="b"/>
                      <a:r>
                        <a:rPr lang="en-IN" sz="500" u="none" strike="noStrike">
                          <a:effectLst/>
                        </a:rPr>
                        <a:t>Factory Tuner,Performance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92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1695.70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225862179"/>
                  </a:ext>
                </a:extLst>
              </a:tr>
              <a:tr h="77552">
                <a:tc>
                  <a:txBody>
                    <a:bodyPr/>
                    <a:lstStyle/>
                    <a:p>
                      <a:pPr algn="ctr" fontAlgn="b"/>
                      <a:r>
                        <a:rPr lang="en-IN" sz="500" u="none" strike="noStrike">
                          <a:effectLst/>
                        </a:rPr>
                        <a:t>Flex Fuel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872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2217.30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482906371"/>
                  </a:ext>
                </a:extLst>
              </a:tr>
              <a:tr h="77552">
                <a:tc>
                  <a:txBody>
                    <a:bodyPr/>
                    <a:lstStyle/>
                    <a:p>
                      <a:pPr algn="ctr" fontAlgn="b"/>
                      <a:r>
                        <a:rPr lang="en-IN" sz="500" u="none" strike="noStrike">
                          <a:effectLst/>
                        </a:rPr>
                        <a:t>Flex Fuel,Diesel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5657.00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20946021"/>
                  </a:ext>
                </a:extLst>
              </a:tr>
              <a:tr h="77552">
                <a:tc>
                  <a:txBody>
                    <a:bodyPr/>
                    <a:lstStyle/>
                    <a:p>
                      <a:pPr algn="ctr" fontAlgn="b"/>
                      <a:r>
                        <a:rPr lang="en-US" sz="500" u="none" strike="noStrike">
                          <a:effectLst/>
                        </a:rPr>
                        <a:t>Flex Fuel,Factory Tuner,Luxury,High-Performance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258.00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239084279"/>
                  </a:ext>
                </a:extLst>
              </a:tr>
              <a:tr h="77552">
                <a:tc>
                  <a:txBody>
                    <a:bodyPr/>
                    <a:lstStyle/>
                    <a:p>
                      <a:pPr algn="ctr" fontAlgn="b"/>
                      <a:r>
                        <a:rPr lang="en-IN" sz="500" u="none" strike="noStrike">
                          <a:effectLst/>
                        </a:rPr>
                        <a:t>Flex Fuel,Hybrid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155.00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19388126"/>
                  </a:ext>
                </a:extLst>
              </a:tr>
              <a:tr h="77552">
                <a:tc>
                  <a:txBody>
                    <a:bodyPr/>
                    <a:lstStyle/>
                    <a:p>
                      <a:pPr algn="ctr" fontAlgn="b"/>
                      <a:r>
                        <a:rPr lang="en-IN" sz="500" u="none" strike="noStrike">
                          <a:effectLst/>
                        </a:rPr>
                        <a:t>Flex Fuel,Luxury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746.54</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52567443"/>
                  </a:ext>
                </a:extLst>
              </a:tr>
              <a:tr h="77552">
                <a:tc>
                  <a:txBody>
                    <a:bodyPr/>
                    <a:lstStyle/>
                    <a:p>
                      <a:pPr algn="ctr" fontAlgn="b"/>
                      <a:r>
                        <a:rPr lang="en-IN" sz="500" u="none" strike="noStrike">
                          <a:effectLst/>
                        </a:rPr>
                        <a:t>Flex Fuel,Luxury,High-Performance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878.91</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913499719"/>
                  </a:ext>
                </a:extLst>
              </a:tr>
              <a:tr h="77552">
                <a:tc>
                  <a:txBody>
                    <a:bodyPr/>
                    <a:lstStyle/>
                    <a:p>
                      <a:pPr algn="ctr" fontAlgn="b"/>
                      <a:r>
                        <a:rPr lang="en-IN" sz="500" u="none" strike="noStrike">
                          <a:effectLst/>
                        </a:rPr>
                        <a:t>Flex Fuel,Luxury,Performance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28</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1380.07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475417738"/>
                  </a:ext>
                </a:extLst>
              </a:tr>
              <a:tr h="77552">
                <a:tc>
                  <a:txBody>
                    <a:bodyPr/>
                    <a:lstStyle/>
                    <a:p>
                      <a:pPr algn="ctr" fontAlgn="b"/>
                      <a:r>
                        <a:rPr lang="en-IN" sz="500" u="none" strike="noStrike">
                          <a:effectLst/>
                        </a:rPr>
                        <a:t>Flex Fuel,Performance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87</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1680.47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664790321"/>
                  </a:ext>
                </a:extLst>
              </a:tr>
              <a:tr h="77552">
                <a:tc>
                  <a:txBody>
                    <a:bodyPr/>
                    <a:lstStyle/>
                    <a:p>
                      <a:pPr algn="ctr" fontAlgn="b"/>
                      <a:r>
                        <a:rPr lang="en-IN" sz="500" u="none" strike="noStrike">
                          <a:effectLst/>
                        </a:rPr>
                        <a:t>Flex Fuel,Performance,Hybrid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155.00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467033851"/>
                  </a:ext>
                </a:extLst>
              </a:tr>
              <a:tr h="77552">
                <a:tc>
                  <a:txBody>
                    <a:bodyPr/>
                    <a:lstStyle/>
                    <a:p>
                      <a:pPr algn="ctr" fontAlgn="b"/>
                      <a:r>
                        <a:rPr lang="en-IN" sz="500" u="none" strike="noStrike">
                          <a:effectLst/>
                        </a:rPr>
                        <a:t>Hatchback</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641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1318.87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936381385"/>
                  </a:ext>
                </a:extLst>
              </a:tr>
              <a:tr h="77552">
                <a:tc>
                  <a:txBody>
                    <a:bodyPr/>
                    <a:lstStyle/>
                    <a:p>
                      <a:pPr algn="ctr" fontAlgn="b"/>
                      <a:r>
                        <a:rPr lang="en-IN" sz="500" u="none" strike="noStrike">
                          <a:effectLst/>
                        </a:rPr>
                        <a:t>Hatchback,Diesel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873.00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519617887"/>
                  </a:ext>
                </a:extLst>
              </a:tr>
              <a:tr h="77552">
                <a:tc>
                  <a:txBody>
                    <a:bodyPr/>
                    <a:lstStyle/>
                    <a:p>
                      <a:pPr algn="ctr" fontAlgn="b"/>
                      <a:r>
                        <a:rPr lang="en-IN" sz="500" u="none" strike="noStrike">
                          <a:effectLst/>
                        </a:rPr>
                        <a:t>Hatchback,Factory Tuner,High-Performance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1205.15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94131733"/>
                  </a:ext>
                </a:extLst>
              </a:tr>
              <a:tr h="77552">
                <a:tc>
                  <a:txBody>
                    <a:bodyPr/>
                    <a:lstStyle/>
                    <a:p>
                      <a:pPr algn="ctr" fontAlgn="b"/>
                      <a:r>
                        <a:rPr lang="en-US" sz="500" u="none" strike="noStrike">
                          <a:effectLst/>
                        </a:rPr>
                        <a:t>Hatchback,Factory Tuner,Luxury,Performance</a:t>
                      </a:r>
                      <a:endParaRPr lang="en-US"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886.89</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889121197"/>
                  </a:ext>
                </a:extLst>
              </a:tr>
              <a:tr h="77552">
                <a:tc>
                  <a:txBody>
                    <a:bodyPr/>
                    <a:lstStyle/>
                    <a:p>
                      <a:pPr algn="ctr" fontAlgn="b"/>
                      <a:r>
                        <a:rPr lang="en-IN" sz="500" u="none" strike="noStrike">
                          <a:effectLst/>
                        </a:rPr>
                        <a:t>Hatchback,Factory Tuner,Performance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2159.05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698802392"/>
                  </a:ext>
                </a:extLst>
              </a:tr>
              <a:tr h="77552">
                <a:tc>
                  <a:txBody>
                    <a:bodyPr/>
                    <a:lstStyle/>
                    <a:p>
                      <a:pPr algn="ctr" fontAlgn="b"/>
                      <a:r>
                        <a:rPr lang="en-IN" sz="500" u="none" strike="noStrike">
                          <a:effectLst/>
                        </a:rPr>
                        <a:t>Hatchback,Flex Fuel</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5657.00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032335356"/>
                  </a:ext>
                </a:extLst>
              </a:tr>
              <a:tr h="77552">
                <a:tc>
                  <a:txBody>
                    <a:bodyPr/>
                    <a:lstStyle/>
                    <a:p>
                      <a:pPr algn="ctr" fontAlgn="b"/>
                      <a:r>
                        <a:rPr lang="en-IN" sz="500" u="none" strike="noStrike">
                          <a:effectLst/>
                        </a:rPr>
                        <a:t>Hatchback,Hybrid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72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2121.25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543650176"/>
                  </a:ext>
                </a:extLst>
              </a:tr>
              <a:tr h="77552">
                <a:tc>
                  <a:txBody>
                    <a:bodyPr/>
                    <a:lstStyle/>
                    <a:p>
                      <a:pPr algn="ctr" fontAlgn="b"/>
                      <a:r>
                        <a:rPr lang="en-IN" sz="500" u="none" strike="noStrike">
                          <a:effectLst/>
                        </a:rPr>
                        <a:t>Hatchback,Luxury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46</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1379.50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79643418"/>
                  </a:ext>
                </a:extLst>
              </a:tr>
              <a:tr h="77552">
                <a:tc>
                  <a:txBody>
                    <a:bodyPr/>
                    <a:lstStyle/>
                    <a:p>
                      <a:pPr algn="ctr" fontAlgn="b"/>
                      <a:r>
                        <a:rPr lang="en-IN" sz="500" u="none" strike="noStrike">
                          <a:effectLst/>
                        </a:rPr>
                        <a:t>Hatchback,Luxury,Hybrid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454.00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928286895"/>
                  </a:ext>
                </a:extLst>
              </a:tr>
              <a:tr h="77552">
                <a:tc>
                  <a:txBody>
                    <a:bodyPr/>
                    <a:lstStyle/>
                    <a:p>
                      <a:pPr algn="ctr" fontAlgn="b"/>
                      <a:r>
                        <a:rPr lang="en-IN" sz="500" u="none" strike="noStrike">
                          <a:effectLst/>
                        </a:rPr>
                        <a:t>Hatchback,Luxury,Performance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38</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1566.13</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2783012206"/>
                  </a:ext>
                </a:extLst>
              </a:tr>
              <a:tr h="77552">
                <a:tc>
                  <a:txBody>
                    <a:bodyPr/>
                    <a:lstStyle/>
                    <a:p>
                      <a:pPr algn="ctr" fontAlgn="b"/>
                      <a:r>
                        <a:rPr lang="en-IN" sz="500" u="none" strike="noStrike">
                          <a:effectLst/>
                        </a:rPr>
                        <a:t>Hatchback,Performance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252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1039.65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906734871"/>
                  </a:ext>
                </a:extLst>
              </a:tr>
              <a:tr h="77552">
                <a:tc>
                  <a:txBody>
                    <a:bodyPr/>
                    <a:lstStyle/>
                    <a:p>
                      <a:pPr algn="ctr" fontAlgn="b"/>
                      <a:r>
                        <a:rPr lang="en-IN" sz="500" u="none" strike="noStrike">
                          <a:effectLst/>
                        </a:rPr>
                        <a:t>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199</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1821.45</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748659938"/>
                  </a:ext>
                </a:extLst>
              </a:tr>
              <a:tr h="77552">
                <a:tc>
                  <a:txBody>
                    <a:bodyPr/>
                    <a:lstStyle/>
                    <a:p>
                      <a:pPr algn="ctr" fontAlgn="b"/>
                      <a:r>
                        <a:rPr lang="en-IN" sz="500" u="none" strike="noStrike">
                          <a:effectLst/>
                        </a:rPr>
                        <a:t>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2105.57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568313396"/>
                  </a:ext>
                </a:extLst>
              </a:tr>
              <a:tr h="77552">
                <a:tc>
                  <a:txBody>
                    <a:bodyPr/>
                    <a:lstStyle/>
                    <a:p>
                      <a:pPr algn="ctr" fontAlgn="b"/>
                      <a:r>
                        <a:rPr lang="en-IN" sz="500" u="none" strike="noStrike">
                          <a:effectLst/>
                        </a:rPr>
                        <a:t>Luxury</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855</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1102.66</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75555941"/>
                  </a:ext>
                </a:extLst>
              </a:tr>
              <a:tr h="77552">
                <a:tc>
                  <a:txBody>
                    <a:bodyPr/>
                    <a:lstStyle/>
                    <a:p>
                      <a:pPr algn="ctr" fontAlgn="b"/>
                      <a:r>
                        <a:rPr lang="en-IN" sz="500" u="none" strike="noStrike">
                          <a:effectLst/>
                        </a:rPr>
                        <a:t>Luxury,High-Performance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334</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1668.02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744103110"/>
                  </a:ext>
                </a:extLst>
              </a:tr>
              <a:tr h="77552">
                <a:tc>
                  <a:txBody>
                    <a:bodyPr/>
                    <a:lstStyle/>
                    <a:p>
                      <a:pPr algn="ctr" fontAlgn="b"/>
                      <a:r>
                        <a:rPr lang="en-IN" sz="500" u="none" strike="noStrike">
                          <a:effectLst/>
                        </a:rPr>
                        <a:t>Luxury,High-Performance,Hybrid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568.83</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185630559"/>
                  </a:ext>
                </a:extLst>
              </a:tr>
              <a:tr h="77552">
                <a:tc>
                  <a:txBody>
                    <a:bodyPr/>
                    <a:lstStyle/>
                    <a:p>
                      <a:pPr algn="ctr" fontAlgn="b"/>
                      <a:r>
                        <a:rPr lang="en-IN" sz="500" u="none" strike="noStrike">
                          <a:effectLst/>
                        </a:rPr>
                        <a:t>Luxury,Hybrid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52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673.63</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192936586"/>
                  </a:ext>
                </a:extLst>
              </a:tr>
              <a:tr h="77552">
                <a:tc>
                  <a:txBody>
                    <a:bodyPr/>
                    <a:lstStyle/>
                    <a:p>
                      <a:pPr algn="ctr" fontAlgn="b"/>
                      <a:r>
                        <a:rPr lang="en-IN" sz="500" u="none" strike="noStrike">
                          <a:effectLst/>
                        </a:rPr>
                        <a:t>Luxury,Performance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673</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1292.62</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738019800"/>
                  </a:ext>
                </a:extLst>
              </a:tr>
              <a:tr h="77552">
                <a:tc>
                  <a:txBody>
                    <a:bodyPr/>
                    <a:lstStyle/>
                    <a:p>
                      <a:pPr algn="ctr" fontAlgn="b"/>
                      <a:r>
                        <a:rPr lang="en-IN" sz="500" u="none" strike="noStrike">
                          <a:effectLst/>
                        </a:rPr>
                        <a:t>Luxury,Performance,Hybrid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2333.18</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286420567"/>
                  </a:ext>
                </a:extLst>
              </a:tr>
              <a:tr h="77552">
                <a:tc>
                  <a:txBody>
                    <a:bodyPr/>
                    <a:lstStyle/>
                    <a:p>
                      <a:pPr algn="ctr" fontAlgn="b"/>
                      <a:r>
                        <a:rPr lang="en-IN" sz="500" u="none" strike="noStrike">
                          <a:effectLst/>
                        </a:rPr>
                        <a:t>N/A</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3742</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1676.89</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372677851"/>
                  </a:ext>
                </a:extLst>
              </a:tr>
              <a:tr h="77552">
                <a:tc>
                  <a:txBody>
                    <a:bodyPr/>
                    <a:lstStyle/>
                    <a:p>
                      <a:pPr algn="ctr" fontAlgn="b"/>
                      <a:r>
                        <a:rPr lang="en-IN" sz="500" u="none" strike="noStrike">
                          <a:effectLst/>
                        </a:rPr>
                        <a:t>Performance</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601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1348.87</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118773503"/>
                  </a:ext>
                </a:extLst>
              </a:tr>
              <a:tr h="77552">
                <a:tc>
                  <a:txBody>
                    <a:bodyPr/>
                    <a:lstStyle/>
                    <a:p>
                      <a:pPr algn="ctr" fontAlgn="b"/>
                      <a:r>
                        <a:rPr lang="en-IN" sz="500" u="none" strike="noStrike">
                          <a:effectLst/>
                        </a:rPr>
                        <a:t>Performance,Hybrid</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155.00</a:t>
                      </a:r>
                      <a:endParaRPr lang="en-IN" sz="500" b="0" i="0" u="none" strike="noStrike">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1162822404"/>
                  </a:ext>
                </a:extLst>
              </a:tr>
              <a:tr h="77552">
                <a:tc>
                  <a:txBody>
                    <a:bodyPr/>
                    <a:lstStyle/>
                    <a:p>
                      <a:pPr algn="ctr"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a:effectLst/>
                        </a:rPr>
                        <a:t>11914</a:t>
                      </a:r>
                      <a:endParaRPr lang="en-IN" sz="500" b="1" i="0" u="none" strike="noStrike">
                        <a:solidFill>
                          <a:srgbClr val="000000"/>
                        </a:solidFill>
                        <a:effectLst/>
                        <a:latin typeface="Calibri" panose="020F0502020204030204" pitchFamily="34" charset="0"/>
                      </a:endParaRPr>
                    </a:p>
                  </a:txBody>
                  <a:tcPr marL="3231" marR="3231" marT="3231" marB="0" anchor="ctr"/>
                </a:tc>
                <a:tc>
                  <a:txBody>
                    <a:bodyPr/>
                    <a:lstStyle/>
                    <a:p>
                      <a:pPr algn="ctr" fontAlgn="b"/>
                      <a:r>
                        <a:rPr lang="en-IN" sz="500" u="none" strike="noStrike" dirty="0">
                          <a:effectLst/>
                        </a:rPr>
                        <a:t>1554.91</a:t>
                      </a:r>
                      <a:endParaRPr lang="en-IN" sz="500" b="1" i="0" u="none" strike="noStrike" dirty="0">
                        <a:solidFill>
                          <a:srgbClr val="000000"/>
                        </a:solidFill>
                        <a:effectLst/>
                        <a:latin typeface="Calibri" panose="020F0502020204030204" pitchFamily="34" charset="0"/>
                      </a:endParaRPr>
                    </a:p>
                  </a:txBody>
                  <a:tcPr marL="3231" marR="3231" marT="3231" marB="0" anchor="ctr"/>
                </a:tc>
                <a:extLst>
                  <a:ext uri="{0D108BD9-81ED-4DB2-BD59-A6C34878D82A}">
                    <a16:rowId xmlns:a16="http://schemas.microsoft.com/office/drawing/2014/main" val="4065960745"/>
                  </a:ext>
                </a:extLst>
              </a:tr>
            </a:tbl>
          </a:graphicData>
        </a:graphic>
      </p:graphicFrame>
      <p:sp>
        <p:nvSpPr>
          <p:cNvPr id="2" name="Title 1">
            <a:extLst>
              <a:ext uri="{FF2B5EF4-FFF2-40B4-BE49-F238E27FC236}">
                <a16:creationId xmlns:a16="http://schemas.microsoft.com/office/drawing/2014/main" id="{1490C3E0-805D-50AC-63BC-5BC41F7208A8}"/>
              </a:ext>
            </a:extLst>
          </p:cNvPr>
          <p:cNvSpPr>
            <a:spLocks noGrp="1"/>
          </p:cNvSpPr>
          <p:nvPr>
            <p:ph type="title"/>
          </p:nvPr>
        </p:nvSpPr>
        <p:spPr>
          <a:xfrm>
            <a:off x="838199" y="465447"/>
            <a:ext cx="4461769" cy="1484054"/>
          </a:xfrm>
        </p:spPr>
        <p:txBody>
          <a:bodyPr>
            <a:noAutofit/>
          </a:bodyPr>
          <a:lstStyle/>
          <a:p>
            <a:pPr algn="ctr"/>
            <a:r>
              <a:rPr lang="en-US" sz="2800" dirty="0"/>
              <a:t>1. How popularity of a car model varies across different market categories</a:t>
            </a:r>
            <a:endParaRPr lang="en-IN" sz="2800" dirty="0"/>
          </a:p>
        </p:txBody>
      </p:sp>
      <p:sp>
        <p:nvSpPr>
          <p:cNvPr id="9" name="TextBox 8">
            <a:extLst>
              <a:ext uri="{FF2B5EF4-FFF2-40B4-BE49-F238E27FC236}">
                <a16:creationId xmlns:a16="http://schemas.microsoft.com/office/drawing/2014/main" id="{5C7DA65C-4442-CC3E-D1C3-77F10E46DC54}"/>
              </a:ext>
            </a:extLst>
          </p:cNvPr>
          <p:cNvSpPr txBox="1"/>
          <p:nvPr/>
        </p:nvSpPr>
        <p:spPr>
          <a:xfrm>
            <a:off x="838199" y="2370338"/>
            <a:ext cx="4461769" cy="3416320"/>
          </a:xfrm>
          <a:prstGeom prst="rect">
            <a:avLst/>
          </a:prstGeom>
          <a:noFill/>
        </p:spPr>
        <p:txBody>
          <a:bodyPr wrap="square" rtlCol="0">
            <a:spAutoFit/>
          </a:bodyPr>
          <a:lstStyle/>
          <a:p>
            <a:pPr algn="just"/>
            <a:r>
              <a:rPr lang="en-US" dirty="0">
                <a:solidFill>
                  <a:schemeClr val="bg1"/>
                </a:solidFill>
              </a:rPr>
              <a:t>This information was obtained using a Pivot table, where all the unique market categories were tabulated along with the count of vehicles in the respective categories and the average popularity values of the vehicles in these categories.</a:t>
            </a:r>
          </a:p>
          <a:p>
            <a:pPr algn="just"/>
            <a:r>
              <a:rPr lang="en-US" dirty="0">
                <a:solidFill>
                  <a:schemeClr val="bg1"/>
                </a:solidFill>
              </a:rPr>
              <a:t>The table thus obtained is shown on the right, with the Pivot chart plotted on the next slide.</a:t>
            </a:r>
          </a:p>
          <a:p>
            <a:pPr algn="just"/>
            <a:r>
              <a:rPr lang="en-US" dirty="0">
                <a:solidFill>
                  <a:schemeClr val="bg1"/>
                </a:solidFill>
              </a:rPr>
              <a:t>From this, we can see that ‘Crossover, Flex Fuel, Performance’, ‘Flex Fuel, Diesel’, and ‘Hatchback, Flex Fuel’ have the highest popularity.</a:t>
            </a:r>
            <a:endParaRPr lang="en-IN" dirty="0">
              <a:solidFill>
                <a:schemeClr val="bg1"/>
              </a:solidFill>
            </a:endParaRPr>
          </a:p>
        </p:txBody>
      </p:sp>
    </p:spTree>
    <p:extLst>
      <p:ext uri="{BB962C8B-B14F-4D97-AF65-F5344CB8AC3E}">
        <p14:creationId xmlns:p14="http://schemas.microsoft.com/office/powerpoint/2010/main" val="422012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84E-6578-3339-5116-5A6C5A2B53D7}"/>
              </a:ext>
            </a:extLst>
          </p:cNvPr>
          <p:cNvSpPr>
            <a:spLocks noGrp="1"/>
          </p:cNvSpPr>
          <p:nvPr>
            <p:ph type="title"/>
          </p:nvPr>
        </p:nvSpPr>
        <p:spPr>
          <a:xfrm>
            <a:off x="838199" y="531055"/>
            <a:ext cx="10515599" cy="993706"/>
          </a:xfrm>
        </p:spPr>
        <p:txBody>
          <a:bodyPr/>
          <a:lstStyle/>
          <a:p>
            <a:pPr algn="ctr"/>
            <a:r>
              <a:rPr lang="en-US" sz="2800" dirty="0"/>
              <a:t>1. How popularity of a car model varies across different market categories (Cont.)</a:t>
            </a:r>
            <a:endParaRPr lang="en-IN" sz="2800" dirty="0"/>
          </a:p>
        </p:txBody>
      </p:sp>
      <p:sp>
        <p:nvSpPr>
          <p:cNvPr id="4" name="Slide Number Placeholder 3">
            <a:extLst>
              <a:ext uri="{FF2B5EF4-FFF2-40B4-BE49-F238E27FC236}">
                <a16:creationId xmlns:a16="http://schemas.microsoft.com/office/drawing/2014/main" id="{25D3F0FF-782D-1885-8D74-891A2C41738E}"/>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pic>
        <p:nvPicPr>
          <p:cNvPr id="9" name="Content Placeholder 8">
            <a:extLst>
              <a:ext uri="{FF2B5EF4-FFF2-40B4-BE49-F238E27FC236}">
                <a16:creationId xmlns:a16="http://schemas.microsoft.com/office/drawing/2014/main" id="{86A88353-3436-4C28-73E6-A41BA74E132A}"/>
              </a:ext>
            </a:extLst>
          </p:cNvPr>
          <p:cNvPicPr>
            <a:picLocks noGrp="1" noChangeAspect="1"/>
          </p:cNvPicPr>
          <p:nvPr>
            <p:ph idx="1"/>
          </p:nvPr>
        </p:nvPicPr>
        <p:blipFill>
          <a:blip r:embed="rId2"/>
          <a:stretch>
            <a:fillRect/>
          </a:stretch>
        </p:blipFill>
        <p:spPr>
          <a:xfrm>
            <a:off x="2601885" y="1825625"/>
            <a:ext cx="6988229" cy="4351338"/>
          </a:xfrm>
          <a:prstGeom prst="rect">
            <a:avLst/>
          </a:prstGeom>
        </p:spPr>
      </p:pic>
    </p:spTree>
    <p:extLst>
      <p:ext uri="{BB962C8B-B14F-4D97-AF65-F5344CB8AC3E}">
        <p14:creationId xmlns:p14="http://schemas.microsoft.com/office/powerpoint/2010/main" val="4153038866"/>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Corporate teach a course</Template>
  <TotalTime>661</TotalTime>
  <Words>2097</Words>
  <Application>Microsoft Office PowerPoint</Application>
  <PresentationFormat>Widescreen</PresentationFormat>
  <Paragraphs>454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Impact of Car Features  trainity Project#7</vt:lpstr>
      <vt:lpstr>Project Description</vt:lpstr>
      <vt:lpstr>Approach</vt:lpstr>
      <vt:lpstr>Tech-stack used</vt:lpstr>
      <vt:lpstr>Insights</vt:lpstr>
      <vt:lpstr>Cleaning the data</vt:lpstr>
      <vt:lpstr>Cleaning the data (Cont.)</vt:lpstr>
      <vt:lpstr>1. How popularity of a car model varies across different market categories</vt:lpstr>
      <vt:lpstr>1. How popularity of a car model varies across different market categories (Cont.)</vt:lpstr>
      <vt:lpstr>2. The relationship between a car’s engine power and its price</vt:lpstr>
      <vt:lpstr>3. Which car features are most important in determining a car's price  </vt:lpstr>
      <vt:lpstr>4. How the average price of a car vary across different manufacturers</vt:lpstr>
      <vt:lpstr>4. How the average price of a car vary across different manufacturers (Cont.)</vt:lpstr>
      <vt:lpstr>5. The relationship between fuel efficiency and the number of cylinders in a car's engine</vt:lpstr>
      <vt:lpstr>5. The relationship between fuel efficiency and the number of cylinders in a car's engine (Cont.)</vt:lpstr>
      <vt:lpstr>Final Dashboard</vt:lpstr>
      <vt:lpstr>Final Dashboard</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  trainity Project#7</dc:title>
  <dc:creator>Anurag Changmai</dc:creator>
  <cp:lastModifiedBy>Gogoi, Akunthita</cp:lastModifiedBy>
  <cp:revision>11</cp:revision>
  <dcterms:created xsi:type="dcterms:W3CDTF">2023-08-14T06:59:44Z</dcterms:created>
  <dcterms:modified xsi:type="dcterms:W3CDTF">2023-08-25T10:58:21Z</dcterms:modified>
</cp:coreProperties>
</file>