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1F62D-222A-4AFA-8572-31167FED9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17104-AC32-429A-96E2-66CEDDDA9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7A08-3CBA-4651-A0C8-BAE0C8BC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7811-7368-4245-BD84-9786A03CB620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C0565-0860-4BD6-8052-6922BA8A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60894-8CBA-4003-8838-1A84D602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C6A5-0445-450D-875D-8F772785C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98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BFD03-E656-4CC5-BB7D-495527F2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FD834-C31B-4D0F-9761-F83162376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E6F8E-191E-435B-A6ED-5E5FBA2C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7811-7368-4245-BD84-9786A03CB620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B4C75-FDFE-43A4-9558-8B5C570D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3D16E-4325-4002-A51C-383545B8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C6A5-0445-450D-875D-8F772785C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49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8B9818-0924-4E3A-A2B4-0CD377030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FFD70-FE2D-447E-AD21-085A71A34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5F913-25C6-448E-8CFF-9DAAEB3B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7811-7368-4245-BD84-9786A03CB620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E1EE1-1490-488B-95DD-2F226A73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83652-498A-4028-9265-CA2E6EAC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C6A5-0445-450D-875D-8F772785C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50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432E5-A850-4C72-A7EF-D1ECF1152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20839-1F9E-48BB-924D-FAF268D57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F02F5-9F9F-46D9-A3E1-9A0C34AE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7811-7368-4245-BD84-9786A03CB620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D741B-5B32-4D88-89AD-B6759A89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78CAD-D6AE-44EF-B128-788C4BE25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C6A5-0445-450D-875D-8F772785C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78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6BB1-00DD-4FC7-A641-725AE0946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5E0BC-DD81-4F9D-A2B8-69E4A01F7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E2B74-1D05-4307-8F73-E3AFAB960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7811-7368-4245-BD84-9786A03CB620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D5E44-B0E2-4215-B7B2-49B157042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50D6F-AD46-465F-A978-78ECCE102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C6A5-0445-450D-875D-8F772785C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80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82CB9-AC5B-4BA0-93D1-3CBFBEC10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2822C-0326-4C3B-9A2A-2B6886785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58A16-32B4-422C-8542-54D72AD10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43333-048C-4AD9-A2C9-60807927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7811-7368-4245-BD84-9786A03CB620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80548-B69D-4C41-AC0C-8B25CBF74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E2864-87D9-4F49-86D9-B854DAC4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C6A5-0445-450D-875D-8F772785C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43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1960-34E3-40BD-9EC5-5BADC1527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7C7C1-16C2-43BC-9983-688B4728E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88294-8646-415D-B2D9-A5D330463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1D12B-8D41-4CDA-9BEA-5ADE2907C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5026D1-EA08-4C26-8917-59C18DB2F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CE20A-35E2-4CE1-ABE1-92A73C6C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7811-7368-4245-BD84-9786A03CB620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778586-568A-4E7A-A741-39D5F6CA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066B05-269E-4396-AAA5-5CD446B9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C6A5-0445-450D-875D-8F772785C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09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1170-C077-45E1-BB34-A298EE663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0E5A9-AC08-4E05-BC7A-978ADB9AC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7811-7368-4245-BD84-9786A03CB620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7B10D-00B4-4900-9923-C4F7764F5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C3873-7C34-4CC0-810F-79BA6383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C6A5-0445-450D-875D-8F772785C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03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715F7-228D-4CF0-9FDD-B616F2364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7811-7368-4245-BD84-9786A03CB620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D2E38F-99F2-4AB0-A347-E87EFB9C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967ED-D4D7-46C2-8F91-8EFDB43A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C6A5-0445-450D-875D-8F772785C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05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DC37-4C1D-48D2-B17B-ADCB491F3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97AE3-AB5F-4085-8206-15ADA852B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28436-FDD5-41F0-8127-6F6ECA33C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48F6B-6F82-45EC-BCB4-D4DCBB86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7811-7368-4245-BD84-9786A03CB620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C14BB-A4C9-48B2-864F-DB326F7D4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4B1C4-26BC-48B1-91FD-D2E89C972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C6A5-0445-450D-875D-8F772785C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16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9471-D11F-401C-8467-7E24D3A9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B1775E-6B8D-4493-A6E9-3E79402FB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2AA40-E847-4018-8F6F-18E8750F6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03BCB-C4E3-404C-B782-624E854A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7811-7368-4245-BD84-9786A03CB620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D8BC1-D7DE-470F-9880-F03505F51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516E9-C80E-42E0-AD78-5879DCB1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C6A5-0445-450D-875D-8F772785C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08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B038EA-0C32-478F-9A59-85648A8D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F8317-82C9-4C5A-8CA0-8CA271DF9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5AB5D-5B5F-48DF-9A84-1F6413068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A7811-7368-4245-BD84-9786A03CB620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3DC24-E89D-422C-9116-256C7665B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C2361-E8CC-4C2F-8AD9-6736845E8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0C6A5-0445-450D-875D-8F772785C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91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59E81E-097E-44D8-AED2-28701FF478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IN" sz="40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D863C-3BA6-400E-B9F4-E94CD0B3D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09900"/>
            <a:ext cx="9144000" cy="3771900"/>
          </a:xfrm>
        </p:spPr>
        <p:txBody>
          <a:bodyPr>
            <a:normAutofit/>
          </a:bodyPr>
          <a:lstStyle/>
          <a:p>
            <a:pPr algn="l"/>
            <a:endParaRPr lang="en-IN" b="0" i="0" u="none" strike="noStrike" baseline="0" dirty="0">
              <a:solidFill>
                <a:srgbClr val="000000"/>
              </a:solidFill>
            </a:endParaRPr>
          </a:p>
          <a:p>
            <a:r>
              <a:rPr lang="en-IN" sz="3200" b="0" i="0" u="none" strike="noStrike" baseline="0" dirty="0">
                <a:solidFill>
                  <a:srgbClr val="000000"/>
                </a:solidFill>
              </a:rPr>
              <a:t>Anurag Chaudhari</a:t>
            </a:r>
          </a:p>
          <a:p>
            <a:r>
              <a:rPr lang="en-IN" b="0" i="0" u="none" strike="noStrike" baseline="0" dirty="0">
                <a:solidFill>
                  <a:srgbClr val="000000"/>
                </a:solidFill>
              </a:rPr>
              <a:t>Mentor: Mohammad </a:t>
            </a:r>
            <a:r>
              <a:rPr lang="en-IN" b="0" i="0" u="none" strike="noStrike" baseline="0" dirty="0" err="1">
                <a:solidFill>
                  <a:srgbClr val="000000"/>
                </a:solidFill>
              </a:rPr>
              <a:t>Taufeeque</a:t>
            </a:r>
            <a:r>
              <a:rPr lang="en-IN" b="0" i="0" u="none" strike="noStrike" baseline="0" dirty="0">
                <a:solidFill>
                  <a:srgbClr val="000000"/>
                </a:solidFill>
              </a:rPr>
              <a:t> </a:t>
            </a:r>
          </a:p>
          <a:p>
            <a:endParaRPr lang="en-IN" dirty="0">
              <a:solidFill>
                <a:srgbClr val="000000"/>
              </a:solidFill>
            </a:endParaRPr>
          </a:p>
          <a:p>
            <a:endParaRPr lang="en-IN" dirty="0">
              <a:solidFill>
                <a:srgbClr val="000000"/>
              </a:solidFill>
            </a:endParaRPr>
          </a:p>
          <a:p>
            <a:endParaRPr lang="en-IN" dirty="0">
              <a:solidFill>
                <a:srgbClr val="000000"/>
              </a:solidFill>
            </a:endParaRPr>
          </a:p>
          <a:p>
            <a:endParaRPr lang="en-IN" dirty="0"/>
          </a:p>
          <a:p>
            <a:r>
              <a:rPr lang="en-IN" dirty="0"/>
              <a:t>IIT BOMBAY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2A20F-28D8-4037-B644-C87A665B3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887537"/>
          </a:xfrm>
        </p:spPr>
        <p:txBody>
          <a:bodyPr anchor="t" anchorCtr="0"/>
          <a:lstStyle/>
          <a:p>
            <a:r>
              <a:rPr lang="en-US" b="1" dirty="0">
                <a:latin typeface="+mn-lt"/>
              </a:rPr>
              <a:t>Artificial Intelligence</a:t>
            </a:r>
            <a:br>
              <a:rPr lang="en-US" b="1" dirty="0">
                <a:ln>
                  <a:solidFill>
                    <a:schemeClr val="accent1">
                      <a:shade val="50000"/>
                    </a:schemeClr>
                  </a:solidFill>
                </a:ln>
              </a:rPr>
            </a:br>
            <a:r>
              <a:rPr lang="en-IN" sz="6000" b="0" i="0" u="none" strike="noStrike" baseline="0" dirty="0">
                <a:ln>
                  <a:solidFill>
                    <a:schemeClr val="accent1">
                      <a:shade val="50000"/>
                    </a:schemeClr>
                  </a:solidFill>
                </a:ln>
              </a:rPr>
              <a:t> </a:t>
            </a:r>
            <a:r>
              <a:rPr lang="en-IN" sz="4800" b="0" i="0" u="none" strike="noStrike" baseline="0" dirty="0">
                <a:ln>
                  <a:solidFill>
                    <a:schemeClr val="accent1">
                      <a:shade val="50000"/>
                    </a:schemeClr>
                  </a:solidFill>
                </a:ln>
              </a:rPr>
              <a:t>Summer of Science 2022</a:t>
            </a:r>
            <a:endParaRPr lang="en-IN" sz="4800" b="1" dirty="0">
              <a:ln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51763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E5124A-0F12-47DE-9F29-36C30912CD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4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ED66C4-7C08-4796-96CC-1C1B45EEA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/>
          <a:lstStyle/>
          <a:p>
            <a:r>
              <a:rPr lang="en-US" b="1" dirty="0"/>
              <a:t>What is Artificial Intelligence?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DDC10-7177-4E38-B66E-6041BC0D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675"/>
            <a:ext cx="10515600" cy="53720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Artificial intelligence is the simulation of human intelligence processes by machines, especially computer systems. </a:t>
            </a:r>
          </a:p>
          <a:p>
            <a:r>
              <a:rPr lang="en-US" dirty="0"/>
              <a:t>Specific applications of AI include expert systems, natural language processing, speech recognition and machine vision.</a:t>
            </a:r>
          </a:p>
          <a:p>
            <a:endParaRPr lang="en-US" dirty="0"/>
          </a:p>
          <a:p>
            <a:pPr marL="0" indent="0">
              <a:lnSpc>
                <a:spcPct val="160000"/>
              </a:lnSpc>
              <a:buNone/>
            </a:pPr>
            <a:r>
              <a:rPr lang="en-US" sz="4400" b="1" dirty="0">
                <a:latin typeface="+mj-lt"/>
              </a:rPr>
              <a:t>What is Machine Learning?</a:t>
            </a:r>
          </a:p>
          <a:p>
            <a:r>
              <a:rPr lang="en-US" dirty="0"/>
              <a:t>Arthur Samuel described it as: “the field of study that gives computers the ability to learn without being explicitly programmed.”</a:t>
            </a:r>
          </a:p>
          <a:p>
            <a:r>
              <a:rPr lang="en-US" dirty="0"/>
              <a:t>Tom Mitchell provides a more modern definition: “A computer program is said to learn from experience E with respect to some class of tasks T and performance measure P, if its performance at tasks in T, as measured by P, improves with experience E.”</a:t>
            </a:r>
          </a:p>
        </p:txBody>
      </p:sp>
    </p:spTree>
    <p:extLst>
      <p:ext uri="{BB962C8B-B14F-4D97-AF65-F5344CB8AC3E}">
        <p14:creationId xmlns:p14="http://schemas.microsoft.com/office/powerpoint/2010/main" val="62982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3BD9F8-26A8-4F83-B609-FCCA9AD008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4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F1C2D-B98F-4CA9-AE3E-A502A5381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74"/>
            <a:ext cx="10515600" cy="6429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In general, Machine Learning can be split into two broad classifications: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b="1" dirty="0"/>
              <a:t>Supervised Learning</a:t>
            </a:r>
            <a:r>
              <a:rPr lang="en-US" dirty="0"/>
              <a:t> </a:t>
            </a:r>
          </a:p>
          <a:p>
            <a:r>
              <a:rPr lang="en-US" dirty="0"/>
              <a:t>We know what our correct output should look like, having the idea that there is a relationship between the input and the output</a:t>
            </a:r>
          </a:p>
          <a:p>
            <a:r>
              <a:rPr lang="en-US" dirty="0"/>
              <a:t>Supervised learning problems are categorized into “regression” and “classification” problems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b="1" dirty="0"/>
              <a:t>Unsupervised Learning </a:t>
            </a:r>
          </a:p>
          <a:p>
            <a:r>
              <a:rPr lang="en-US" dirty="0"/>
              <a:t>Allows to approach problems with little or no idea what results look like</a:t>
            </a:r>
          </a:p>
          <a:p>
            <a:r>
              <a:rPr lang="en-US" dirty="0"/>
              <a:t>May not necessarily know the effect of the variables in the data</a:t>
            </a:r>
          </a:p>
          <a:p>
            <a:r>
              <a:rPr lang="en-US" dirty="0"/>
              <a:t>No feedback based on the prediction 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94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3B01C4-7C36-495B-A96B-7177A3185C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4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5D7560-EA58-482C-BEAA-1E25D843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9575"/>
            <a:ext cx="10515600" cy="1447800"/>
          </a:xfrm>
        </p:spPr>
        <p:txBody>
          <a:bodyPr>
            <a:normAutofit/>
          </a:bodyPr>
          <a:lstStyle/>
          <a:p>
            <a:r>
              <a:rPr lang="en-US" b="1" dirty="0"/>
              <a:t>What is Neural Networks?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F1C2D-B98F-4CA9-AE3E-A502A5381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6449"/>
            <a:ext cx="10515600" cy="4100513"/>
          </a:xfrm>
        </p:spPr>
        <p:txBody>
          <a:bodyPr/>
          <a:lstStyle/>
          <a:p>
            <a:r>
              <a:rPr lang="en-US" dirty="0"/>
              <a:t>Subset of machine learning and are at the heart of deep learning algorithms</a:t>
            </a:r>
          </a:p>
          <a:p>
            <a:r>
              <a:rPr lang="en-US" dirty="0"/>
              <a:t>Neural networks is a model inspired by how the brain works. </a:t>
            </a:r>
          </a:p>
          <a:p>
            <a:r>
              <a:rPr lang="en-US" dirty="0"/>
              <a:t>It is widely used today in many applications: </a:t>
            </a:r>
          </a:p>
          <a:p>
            <a:pPr lvl="1"/>
            <a:r>
              <a:rPr lang="en-US" dirty="0"/>
              <a:t>voice command interpretation in phone </a:t>
            </a:r>
          </a:p>
          <a:p>
            <a:pPr lvl="1"/>
            <a:r>
              <a:rPr lang="en-US" dirty="0"/>
              <a:t>digit recognition; </a:t>
            </a:r>
            <a:r>
              <a:rPr lang="en-US" dirty="0" err="1"/>
              <a:t>eg.</a:t>
            </a:r>
            <a:r>
              <a:rPr lang="en-US" dirty="0"/>
              <a:t> cheque deposit machines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27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5C8151-9C78-480A-BE8C-A0E4ED675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27" y="1209718"/>
            <a:ext cx="5144402" cy="26002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E8F7ED-2F31-42BB-B2FC-2C62C20E4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7650"/>
                <a:ext cx="10515600" cy="64103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Each node c</a:t>
                </a:r>
                <a:r>
                  <a:rPr lang="en-US" b="0" i="0" dirty="0">
                    <a:effectLst/>
                  </a:rPr>
                  <a:t>ontains an input layer, one or more hidden layers, and an output layer.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Each node is linear regression model, composed of input data, weights, a bias, and an output. The formula looks like this:</a:t>
                </a: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E8F7ED-2F31-42BB-B2FC-2C62C20E4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7650"/>
                <a:ext cx="10515600" cy="6410325"/>
              </a:xfrm>
              <a:blipFill>
                <a:blip r:embed="rId3"/>
                <a:stretch>
                  <a:fillRect l="-1217" t="-1618" r="-11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10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D59521-C6C8-4E67-890E-78AF07C3CC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4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0DCBFC-CCBC-4B65-9321-649E456F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a Digit Recognition Model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67568-5FB9-4093-AB03-891BFE229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a practical experience and better understanding of Neural Networks </a:t>
            </a:r>
          </a:p>
          <a:p>
            <a:r>
              <a:rPr lang="en-US" dirty="0"/>
              <a:t>Digit Recognition model based on Neural Networks</a:t>
            </a:r>
          </a:p>
          <a:p>
            <a:r>
              <a:rPr lang="en-US" dirty="0"/>
              <a:t>Steps Involved:-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Load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Normalize and prepare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Construct Neural Network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Model selection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Testing analysis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Model deployment</a:t>
            </a:r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4338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ECDACA-ECBF-4EC1-AB64-A67F97859E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4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74B39-9F82-4759-BEB0-A315406C8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reduce error?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88641-5569-4105-9279-AE36FB098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605338"/>
          </a:xfrm>
        </p:spPr>
        <p:txBody>
          <a:bodyPr/>
          <a:lstStyle/>
          <a:p>
            <a:r>
              <a:rPr lang="en-US" dirty="0"/>
              <a:t>Accuracy can be further increased by increasing number of epochs (training error should decrease)</a:t>
            </a:r>
          </a:p>
          <a:p>
            <a:r>
              <a:rPr lang="en-US" dirty="0"/>
              <a:t>Number of hidden layers can be increased</a:t>
            </a:r>
          </a:p>
          <a:p>
            <a:r>
              <a:rPr lang="en-US" dirty="0"/>
              <a:t>Different model compilers, optimizers, loss, metrics could be tried to reduce error</a:t>
            </a:r>
          </a:p>
          <a:p>
            <a:r>
              <a:rPr lang="en-US" dirty="0"/>
              <a:t>However, increasing epochs and hidden layers increases computational time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4964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1307A3-1710-402E-8E33-B4D0A50F2F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22D9E-584B-43B1-83D7-C5D3C89B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1">
                    <a:lumMod val="75000"/>
                  </a:schemeClr>
                </a:solidFill>
              </a:rPr>
              <a:t>Thank you!</a:t>
            </a:r>
            <a:endParaRPr lang="en-IN" sz="6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28127-63CD-46D3-9051-EBC36B783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Maths</a:t>
            </a:r>
            <a:r>
              <a:rPr lang="en-US" dirty="0"/>
              <a:t> &amp; Physics Club, IIT Bombay for this opportunity</a:t>
            </a:r>
          </a:p>
          <a:p>
            <a:r>
              <a:rPr lang="en-US" dirty="0"/>
              <a:t>Mentor: Mohammad </a:t>
            </a:r>
            <a:r>
              <a:rPr lang="en-US" dirty="0" err="1"/>
              <a:t>Taufeeque</a:t>
            </a:r>
            <a:endParaRPr lang="en-US" dirty="0"/>
          </a:p>
          <a:p>
            <a:r>
              <a:rPr lang="en-US" dirty="0"/>
              <a:t>Family</a:t>
            </a:r>
          </a:p>
          <a:p>
            <a:r>
              <a:rPr lang="en-US" dirty="0"/>
              <a:t>Prof. Andrew NG and Coursera for free to audit course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8471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445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Artificial Intelligence  Summer of Science 2022</vt:lpstr>
      <vt:lpstr>What is Artificial Intelligence?</vt:lpstr>
      <vt:lpstr>PowerPoint Presentation</vt:lpstr>
      <vt:lpstr>What is Neural Networks?</vt:lpstr>
      <vt:lpstr>PowerPoint Presentation</vt:lpstr>
      <vt:lpstr>Building a Digit Recognition Model</vt:lpstr>
      <vt:lpstr>How to reduce error?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Anurag Chaudhari</dc:creator>
  <cp:lastModifiedBy>Anurag Chaudhari</cp:lastModifiedBy>
  <cp:revision>15</cp:revision>
  <dcterms:created xsi:type="dcterms:W3CDTF">2022-07-25T12:36:17Z</dcterms:created>
  <dcterms:modified xsi:type="dcterms:W3CDTF">2022-07-25T14:49:13Z</dcterms:modified>
</cp:coreProperties>
</file>