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73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6" r:id="rId18"/>
    <p:sldId id="277" r:id="rId19"/>
    <p:sldId id="278" r:id="rId20"/>
    <p:sldId id="284" r:id="rId21"/>
    <p:sldId id="269" r:id="rId22"/>
    <p:sldId id="281" r:id="rId23"/>
    <p:sldId id="270" r:id="rId24"/>
    <p:sldId id="280" r:id="rId25"/>
    <p:sldId id="271" r:id="rId26"/>
    <p:sldId id="282" r:id="rId27"/>
    <p:sldId id="283" r:id="rId28"/>
    <p:sldId id="279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" initials="A" lastIdx="1" clrIdx="0">
    <p:extLst>
      <p:ext uri="{19B8F6BF-5375-455C-9EA6-DF929625EA0E}">
        <p15:presenceInfo xmlns:p15="http://schemas.microsoft.com/office/powerpoint/2012/main" userId="9c03b8311a1dac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1\final%20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6\allrounder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6\project%207%20navin%20vala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6\project%207%20navin%20vala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8\8.9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8\8.9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8\8.9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8\8.9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8\8.9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8\8.10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2\q2finalexc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3\Project%20Q3%20Final%20top1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3\Project%20Q3%20Final%20top10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4\Book1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4\Book1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5\Project5%20final%20resul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5\Project5%20final%20resul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QL%20Project\Project6\allrounder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'final new'!$D$1</c:f>
              <c:strCache>
                <c:ptCount val="1"/>
                <c:pt idx="0">
                  <c:v>strike_rate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32C-417A-B013-486598FBA86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32C-417A-B013-486598FBA86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32C-417A-B013-486598FBA86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32C-417A-B013-486598FBA86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A32C-417A-B013-486598FBA86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A32C-417A-B013-486598FBA86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A32C-417A-B013-486598FBA86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A32C-417A-B013-486598FBA86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A32C-417A-B013-486598FBA86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A32C-417A-B013-486598FBA868}"/>
              </c:ext>
            </c:extLst>
          </c:dPt>
          <c:cat>
            <c:strRef>
              <c:f>'final new'!$A$2:$A$11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'final new'!$D$2:$D$11</c:f>
              <c:numCache>
                <c:formatCode>General</c:formatCode>
                <c:ptCount val="10"/>
                <c:pt idx="0">
                  <c:v>182.33173076923001</c:v>
                </c:pt>
                <c:pt idx="1">
                  <c:v>164.27255985267001</c:v>
                </c:pt>
                <c:pt idx="2">
                  <c:v>159.26800472254999</c:v>
                </c:pt>
                <c:pt idx="3">
                  <c:v>155.44159544159501</c:v>
                </c:pt>
                <c:pt idx="4">
                  <c:v>154.676258992805</c:v>
                </c:pt>
                <c:pt idx="5">
                  <c:v>151.97368421052599</c:v>
                </c:pt>
                <c:pt idx="6">
                  <c:v>151.91102756892201</c:v>
                </c:pt>
                <c:pt idx="7">
                  <c:v>150.110097514941</c:v>
                </c:pt>
                <c:pt idx="8">
                  <c:v>149.876053544868</c:v>
                </c:pt>
                <c:pt idx="9">
                  <c:v>149.56369982547901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32C-417A-B013-486598FBA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All-rounder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allrounder!$F$1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allrounder!$B$2:$B$11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allrounder!$F$2:$F$11</c:f>
              <c:numCache>
                <c:formatCode>General</c:formatCode>
                <c:ptCount val="10"/>
                <c:pt idx="0">
                  <c:v>182.33173076923001</c:v>
                </c:pt>
                <c:pt idx="1">
                  <c:v>164.27255985267001</c:v>
                </c:pt>
                <c:pt idx="2">
                  <c:v>159.26800472254999</c:v>
                </c:pt>
                <c:pt idx="3">
                  <c:v>154.676258992805</c:v>
                </c:pt>
                <c:pt idx="4">
                  <c:v>150.110097514941</c:v>
                </c:pt>
                <c:pt idx="5">
                  <c:v>149.876053544868</c:v>
                </c:pt>
                <c:pt idx="6">
                  <c:v>144.36090225563899</c:v>
                </c:pt>
                <c:pt idx="7">
                  <c:v>142.97188755019999</c:v>
                </c:pt>
                <c:pt idx="8">
                  <c:v>142.45014245014201</c:v>
                </c:pt>
                <c:pt idx="9">
                  <c:v>141.98250728862899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F3-4875-85E6-BFA58EFAB996}"/>
            </c:ext>
          </c:extLst>
        </c:ser>
        <c:ser>
          <c:idx val="1"/>
          <c:order val="1"/>
          <c:tx>
            <c:strRef>
              <c:f>allrounder!$G$1</c:f>
              <c:strCache>
                <c:ptCount val="1"/>
                <c:pt idx="0">
                  <c:v>bowler_strike_rate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allrounder!$B$2:$B$11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allrounder!$G$2:$G$11</c:f>
              <c:numCache>
                <c:formatCode>General</c:formatCode>
                <c:ptCount val="10"/>
                <c:pt idx="0">
                  <c:v>19.442622950819601</c:v>
                </c:pt>
                <c:pt idx="1">
                  <c:v>22.236220472440898</c:v>
                </c:pt>
                <c:pt idx="2">
                  <c:v>21.761904761904699</c:v>
                </c:pt>
                <c:pt idx="3">
                  <c:v>29.368421052631501</c:v>
                </c:pt>
                <c:pt idx="4">
                  <c:v>32.4444444444444</c:v>
                </c:pt>
                <c:pt idx="5">
                  <c:v>23.566666666666599</c:v>
                </c:pt>
                <c:pt idx="6">
                  <c:v>23.1538461538461</c:v>
                </c:pt>
                <c:pt idx="7">
                  <c:v>28.190476190476101</c:v>
                </c:pt>
                <c:pt idx="8">
                  <c:v>27.891304347826001</c:v>
                </c:pt>
                <c:pt idx="9">
                  <c:v>21.2588235294117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F3-4875-85E6-BFA58EFAB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6776344"/>
        <c:axId val="626779224"/>
      </c:lineChart>
      <c:catAx>
        <c:axId val="6267763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79224"/>
        <c:crosses val="autoZero"/>
        <c:auto val="1"/>
        <c:lblAlgn val="ctr"/>
        <c:lblOffset val="100"/>
        <c:noMultiLvlLbl val="0"/>
      </c:catAx>
      <c:valAx>
        <c:axId val="626779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7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wicket_keeper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'project 7 navin vala'!$B$1</c:f>
              <c:strCache>
                <c:ptCount val="1"/>
                <c:pt idx="0">
                  <c:v>stumping_out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'project 7 navin vala'!$A$2:$A$11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PA Patel</c:v>
                </c:pt>
                <c:pt idx="5">
                  <c:v>AC Gilchrist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'project 7 navin vala'!$B$2:$B$11</c:f>
              <c:numCache>
                <c:formatCode>General</c:formatCode>
                <c:ptCount val="10"/>
                <c:pt idx="0">
                  <c:v>39</c:v>
                </c:pt>
                <c:pt idx="1">
                  <c:v>32</c:v>
                </c:pt>
                <c:pt idx="2">
                  <c:v>30</c:v>
                </c:pt>
                <c:pt idx="3">
                  <c:v>20</c:v>
                </c:pt>
                <c:pt idx="4">
                  <c:v>16</c:v>
                </c:pt>
                <c:pt idx="5">
                  <c:v>16</c:v>
                </c:pt>
                <c:pt idx="6">
                  <c:v>12</c:v>
                </c:pt>
                <c:pt idx="7">
                  <c:v>11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3-40D8-BDE9-FC97F877B956}"/>
            </c:ext>
          </c:extLst>
        </c:ser>
        <c:ser>
          <c:idx val="1"/>
          <c:order val="1"/>
          <c:tx>
            <c:strRef>
              <c:f>'project 7 navin vala'!$C$1</c:f>
              <c:strCache>
                <c:ptCount val="1"/>
                <c:pt idx="0">
                  <c:v>caught_out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'project 7 navin vala'!$A$2:$A$11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PA Patel</c:v>
                </c:pt>
                <c:pt idx="5">
                  <c:v>AC Gilchrist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'project 7 navin vala'!$C$2:$C$11</c:f>
              <c:numCache>
                <c:formatCode>General</c:formatCode>
                <c:ptCount val="10"/>
                <c:pt idx="0">
                  <c:v>113</c:v>
                </c:pt>
                <c:pt idx="1">
                  <c:v>87</c:v>
                </c:pt>
                <c:pt idx="2">
                  <c:v>118</c:v>
                </c:pt>
                <c:pt idx="3">
                  <c:v>62</c:v>
                </c:pt>
                <c:pt idx="4">
                  <c:v>69</c:v>
                </c:pt>
                <c:pt idx="5">
                  <c:v>51</c:v>
                </c:pt>
                <c:pt idx="6">
                  <c:v>49</c:v>
                </c:pt>
                <c:pt idx="7">
                  <c:v>46</c:v>
                </c:pt>
                <c:pt idx="8">
                  <c:v>65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83-40D8-BDE9-FC97F877B956}"/>
            </c:ext>
          </c:extLst>
        </c:ser>
        <c:ser>
          <c:idx val="2"/>
          <c:order val="2"/>
          <c:tx>
            <c:strRef>
              <c:f>'project 7 navin vala'!$D$1</c:f>
              <c:strCache>
                <c:ptCount val="1"/>
                <c:pt idx="0">
                  <c:v>bat_strike_rate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'project 7 navin vala'!$A$2:$A$11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PA Patel</c:v>
                </c:pt>
                <c:pt idx="5">
                  <c:v>AC Gilchrist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'project 7 navin vala'!$D$2:$D$11</c:f>
              <c:numCache>
                <c:formatCode>General</c:formatCode>
                <c:ptCount val="10"/>
                <c:pt idx="0">
                  <c:v>136.75819309123099</c:v>
                </c:pt>
                <c:pt idx="1">
                  <c:v>129.994356659142</c:v>
                </c:pt>
                <c:pt idx="2">
                  <c:v>129.63716514072499</c:v>
                </c:pt>
                <c:pt idx="3">
                  <c:v>132.02134756504299</c:v>
                </c:pt>
                <c:pt idx="4">
                  <c:v>120.780322307039</c:v>
                </c:pt>
                <c:pt idx="5">
                  <c:v>138.39464882943099</c:v>
                </c:pt>
                <c:pt idx="6">
                  <c:v>133.53783231083801</c:v>
                </c:pt>
                <c:pt idx="7">
                  <c:v>151.97368421052599</c:v>
                </c:pt>
                <c:pt idx="8">
                  <c:v>118.35491241431799</c:v>
                </c:pt>
                <c:pt idx="9">
                  <c:v>121.192528735632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83-40D8-BDE9-FC97F877B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5220640"/>
        <c:axId val="665222800"/>
        <c:axId val="0"/>
      </c:bar3DChart>
      <c:catAx>
        <c:axId val="66522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2800"/>
        <c:crosses val="autoZero"/>
        <c:auto val="1"/>
        <c:lblAlgn val="ctr"/>
        <c:lblOffset val="100"/>
        <c:noMultiLvlLbl val="0"/>
      </c:catAx>
      <c:valAx>
        <c:axId val="66522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wicket_keeper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'project 7 navin vala'!$B$1</c:f>
              <c:strCache>
                <c:ptCount val="1"/>
                <c:pt idx="0">
                  <c:v>stumping_out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'project 7 navin vala'!$A$2:$A$11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PA Patel</c:v>
                </c:pt>
                <c:pt idx="5">
                  <c:v>AC Gilchrist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'project 7 navin vala'!$B$2:$B$11</c:f>
              <c:numCache>
                <c:formatCode>General</c:formatCode>
                <c:ptCount val="10"/>
                <c:pt idx="0">
                  <c:v>39</c:v>
                </c:pt>
                <c:pt idx="1">
                  <c:v>32</c:v>
                </c:pt>
                <c:pt idx="2">
                  <c:v>30</c:v>
                </c:pt>
                <c:pt idx="3">
                  <c:v>20</c:v>
                </c:pt>
                <c:pt idx="4">
                  <c:v>16</c:v>
                </c:pt>
                <c:pt idx="5">
                  <c:v>16</c:v>
                </c:pt>
                <c:pt idx="6">
                  <c:v>12</c:v>
                </c:pt>
                <c:pt idx="7">
                  <c:v>11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22-4C40-987C-3E7117D26969}"/>
            </c:ext>
          </c:extLst>
        </c:ser>
        <c:ser>
          <c:idx val="1"/>
          <c:order val="1"/>
          <c:tx>
            <c:strRef>
              <c:f>'project 7 navin vala'!$C$1</c:f>
              <c:strCache>
                <c:ptCount val="1"/>
                <c:pt idx="0">
                  <c:v>caught_out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'project 7 navin vala'!$A$2:$A$11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PA Patel</c:v>
                </c:pt>
                <c:pt idx="5">
                  <c:v>AC Gilchrist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'project 7 navin vala'!$C$2:$C$11</c:f>
              <c:numCache>
                <c:formatCode>General</c:formatCode>
                <c:ptCount val="10"/>
                <c:pt idx="0">
                  <c:v>113</c:v>
                </c:pt>
                <c:pt idx="1">
                  <c:v>87</c:v>
                </c:pt>
                <c:pt idx="2">
                  <c:v>118</c:v>
                </c:pt>
                <c:pt idx="3">
                  <c:v>62</c:v>
                </c:pt>
                <c:pt idx="4">
                  <c:v>69</c:v>
                </c:pt>
                <c:pt idx="5">
                  <c:v>51</c:v>
                </c:pt>
                <c:pt idx="6">
                  <c:v>49</c:v>
                </c:pt>
                <c:pt idx="7">
                  <c:v>46</c:v>
                </c:pt>
                <c:pt idx="8">
                  <c:v>65</c:v>
                </c:pt>
                <c:pt idx="9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22-4C40-987C-3E7117D26969}"/>
            </c:ext>
          </c:extLst>
        </c:ser>
        <c:ser>
          <c:idx val="2"/>
          <c:order val="2"/>
          <c:tx>
            <c:strRef>
              <c:f>'project 7 navin vala'!$D$1</c:f>
              <c:strCache>
                <c:ptCount val="1"/>
                <c:pt idx="0">
                  <c:v>bat_strike_rate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'project 7 navin vala'!$A$2:$A$11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PA Patel</c:v>
                </c:pt>
                <c:pt idx="5">
                  <c:v>AC Gilchrist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'project 7 navin vala'!$D$2:$D$11</c:f>
              <c:numCache>
                <c:formatCode>General</c:formatCode>
                <c:ptCount val="10"/>
                <c:pt idx="0">
                  <c:v>136.75819309123099</c:v>
                </c:pt>
                <c:pt idx="1">
                  <c:v>129.994356659142</c:v>
                </c:pt>
                <c:pt idx="2">
                  <c:v>129.63716514072499</c:v>
                </c:pt>
                <c:pt idx="3">
                  <c:v>132.02134756504299</c:v>
                </c:pt>
                <c:pt idx="4">
                  <c:v>120.780322307039</c:v>
                </c:pt>
                <c:pt idx="5">
                  <c:v>138.39464882943099</c:v>
                </c:pt>
                <c:pt idx="6">
                  <c:v>133.53783231083801</c:v>
                </c:pt>
                <c:pt idx="7">
                  <c:v>151.97368421052599</c:v>
                </c:pt>
                <c:pt idx="8">
                  <c:v>118.35491241431799</c:v>
                </c:pt>
                <c:pt idx="9">
                  <c:v>121.192528735632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22-4C40-987C-3E7117D2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851968"/>
        <c:axId val="702852688"/>
        <c:axId val="725347512"/>
      </c:line3DChart>
      <c:catAx>
        <c:axId val="70285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52688"/>
        <c:crosses val="autoZero"/>
        <c:auto val="1"/>
        <c:lblAlgn val="ctr"/>
        <c:lblOffset val="100"/>
        <c:noMultiLvlLbl val="0"/>
      </c:catAx>
      <c:valAx>
        <c:axId val="7028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51968"/>
        <c:crosses val="autoZero"/>
        <c:crossBetween val="between"/>
      </c:valAx>
      <c:serAx>
        <c:axId val="7253475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52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656975110900116E-2"/>
          <c:y val="0.21601193345642744"/>
          <c:w val="0.93239406084002197"/>
          <c:h val="0.55371850580946969"/>
        </c:manualLayout>
      </c:layout>
      <c:pie3D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boundary_balls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C1B-4238-ACB4-5CBE5A45719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C1B-4238-ACB4-5CBE5A45719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C1B-4238-ACB4-5CBE5A45719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C1B-4238-ACB4-5CBE5A45719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C1B-4238-ACB4-5CBE5A457191}"/>
              </c:ext>
            </c:extLst>
          </c:dPt>
          <c:cat>
            <c:strRef>
              <c:f>Sheet1!$C$2:$C$6</c:f>
              <c:strCache>
                <c:ptCount val="5"/>
                <c:pt idx="0">
                  <c:v>Boundary</c:v>
                </c:pt>
                <c:pt idx="1">
                  <c:v>Dot</c:v>
                </c:pt>
                <c:pt idx="2">
                  <c:v>Single run</c:v>
                </c:pt>
                <c:pt idx="3">
                  <c:v>Three runs</c:v>
                </c:pt>
                <c:pt idx="4">
                  <c:v>Two runs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31468</c:v>
                </c:pt>
                <c:pt idx="1">
                  <c:v>67841</c:v>
                </c:pt>
                <c:pt idx="2">
                  <c:v>80368</c:v>
                </c:pt>
                <c:pt idx="3">
                  <c:v>735</c:v>
                </c:pt>
                <c:pt idx="4">
                  <c:v>13056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1B-4238-ACB4-5CBE5A457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boundaries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972-469D-846B-7D10AB99BACD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972-469D-846B-7D10AB99BACD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972-469D-846B-7D10AB99BACD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972-469D-846B-7D10AB99BACD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972-469D-846B-7D10AB99BACD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972-469D-846B-7D10AB99BACD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972-469D-846B-7D10AB99BACD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972-469D-846B-7D10AB99BACD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C972-469D-846B-7D10AB99BACD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972-469D-846B-7D10AB99BACD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4">
                      <a:lumMod val="8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C972-469D-846B-7D10AB99BACD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C972-469D-846B-7D10AB99BACD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C972-469D-846B-7D10AB99BACD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C972-469D-846B-7D10AB99BACD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C972-469D-846B-7D10AB99BACD}"/>
              </c:ext>
            </c:extLst>
          </c:dPt>
          <c:cat>
            <c:strRef>
              <c:f>Sheet2!$A$2:$A$16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Sheet2!$B$2:$B$16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972-469D-846B-7D10AB99B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total_dot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Sheet3!$A$2:$A$17</c:f>
              <c:strCache>
                <c:ptCount val="16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NA</c:v>
                </c:pt>
              </c:strCache>
            </c:strRef>
          </c:cat>
          <c:val>
            <c:numRef>
              <c:f>Sheet3!$B$2:$B$17</c:f>
              <c:numCache>
                <c:formatCode>General</c:formatCode>
                <c:ptCount val="16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  <c:pt idx="15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A-4129-9A1F-49B42FEC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9232032"/>
        <c:axId val="679235632"/>
        <c:axId val="0"/>
      </c:bar3DChart>
      <c:catAx>
        <c:axId val="67923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35632"/>
        <c:crosses val="autoZero"/>
        <c:auto val="1"/>
        <c:lblAlgn val="ctr"/>
        <c:lblOffset val="100"/>
        <c:noMultiLvlLbl val="0"/>
      </c:catAx>
      <c:valAx>
        <c:axId val="67923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3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dismissal_kind_total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Sheet4!$A$2:$A$10</c:f>
              <c:strCache>
                <c:ptCount val="9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obstructing the field</c:v>
                </c:pt>
                <c:pt idx="6">
                  <c:v>retired hurt</c:v>
                </c:pt>
                <c:pt idx="7">
                  <c:v>run out</c:v>
                </c:pt>
                <c:pt idx="8">
                  <c:v>stumped</c:v>
                </c:pt>
              </c:strCache>
            </c:strRef>
          </c:cat>
          <c:val>
            <c:numRef>
              <c:f>Sheet4!$B$2:$B$10</c:f>
              <c:numCache>
                <c:formatCode>General</c:formatCode>
                <c:ptCount val="9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2</c:v>
                </c:pt>
                <c:pt idx="6">
                  <c:v>11</c:v>
                </c:pt>
                <c:pt idx="7">
                  <c:v>893</c:v>
                </c:pt>
                <c:pt idx="8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A-4C2C-9BF3-96BFE8619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679243552"/>
        <c:axId val="521971928"/>
        <c:axId val="0"/>
      </c:bar3DChart>
      <c:catAx>
        <c:axId val="67924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71928"/>
        <c:crosses val="autoZero"/>
        <c:auto val="1"/>
        <c:lblAlgn val="ctr"/>
        <c:lblOffset val="100"/>
        <c:noMultiLvlLbl val="0"/>
      </c:catAx>
      <c:valAx>
        <c:axId val="52197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24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Sheet5!$B$1</c:f>
              <c:strCache>
                <c:ptCount val="1"/>
                <c:pt idx="0">
                  <c:v>total_extras_given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9916-4FC6-8CDB-9D5455C22BC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9916-4FC6-8CDB-9D5455C22BC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9916-4FC6-8CDB-9D5455C22BC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9916-4FC6-8CDB-9D5455C22BC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9916-4FC6-8CDB-9D5455C22BCB}"/>
              </c:ext>
            </c:extLst>
          </c:dPt>
          <c:cat>
            <c:strRef>
              <c:f>Sheet5!$A$2:$A$6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Sheet5!$B$2:$B$6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16-4FC6-8CDB-9D5455C22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Year-wise-runs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'8.10'!$B$1</c:f>
              <c:strCache>
                <c:ptCount val="1"/>
                <c:pt idx="0">
                  <c:v>year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'8.10'!$A$2:$A$12</c:f>
              <c:strCache>
                <c:ptCount val="11"/>
                <c:pt idx="0">
                  <c:v>Eden Gardens</c:v>
                </c:pt>
                <c:pt idx="1">
                  <c:v>Eden Gardens</c:v>
                </c:pt>
                <c:pt idx="2">
                  <c:v>Eden Gardens</c:v>
                </c:pt>
                <c:pt idx="3">
                  <c:v>Eden Gardens</c:v>
                </c:pt>
                <c:pt idx="4">
                  <c:v>Eden Gardens</c:v>
                </c:pt>
                <c:pt idx="5">
                  <c:v>Eden Gardens</c:v>
                </c:pt>
                <c:pt idx="6">
                  <c:v>Eden Gardens</c:v>
                </c:pt>
                <c:pt idx="7">
                  <c:v>Eden Gardens</c:v>
                </c:pt>
                <c:pt idx="8">
                  <c:v>Eden Gardens</c:v>
                </c:pt>
                <c:pt idx="9">
                  <c:v>Eden Gardens</c:v>
                </c:pt>
                <c:pt idx="10">
                  <c:v>Eden Gardens</c:v>
                </c:pt>
              </c:strCache>
            </c:strRef>
          </c:cat>
          <c:val>
            <c:numRef>
              <c:f>'8.10'!$B$2:$B$12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BC-42A8-A187-6C8C52C261D0}"/>
            </c:ext>
          </c:extLst>
        </c:ser>
        <c:ser>
          <c:idx val="1"/>
          <c:order val="1"/>
          <c:tx>
            <c:strRef>
              <c:f>'8.10'!$C$1</c:f>
              <c:strCache>
                <c:ptCount val="1"/>
                <c:pt idx="0">
                  <c:v>total_runs_year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'8.10'!$A$2:$A$12</c:f>
              <c:strCache>
                <c:ptCount val="11"/>
                <c:pt idx="0">
                  <c:v>Eden Gardens</c:v>
                </c:pt>
                <c:pt idx="1">
                  <c:v>Eden Gardens</c:v>
                </c:pt>
                <c:pt idx="2">
                  <c:v>Eden Gardens</c:v>
                </c:pt>
                <c:pt idx="3">
                  <c:v>Eden Gardens</c:v>
                </c:pt>
                <c:pt idx="4">
                  <c:v>Eden Gardens</c:v>
                </c:pt>
                <c:pt idx="5">
                  <c:v>Eden Gardens</c:v>
                </c:pt>
                <c:pt idx="6">
                  <c:v>Eden Gardens</c:v>
                </c:pt>
                <c:pt idx="7">
                  <c:v>Eden Gardens</c:v>
                </c:pt>
                <c:pt idx="8">
                  <c:v>Eden Gardens</c:v>
                </c:pt>
                <c:pt idx="9">
                  <c:v>Eden Gardens</c:v>
                </c:pt>
                <c:pt idx="10">
                  <c:v>Eden Gardens</c:v>
                </c:pt>
              </c:strCache>
            </c:strRef>
          </c:cat>
          <c:val>
            <c:numRef>
              <c:f>'8.10'!$C$2:$C$12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BC-42A8-A187-6C8C52C2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286152"/>
        <c:axId val="696284712"/>
        <c:axId val="732055296"/>
      </c:line3DChart>
      <c:catAx>
        <c:axId val="696286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84712"/>
        <c:crosses val="autoZero"/>
        <c:auto val="1"/>
        <c:lblAlgn val="ctr"/>
        <c:lblOffset val="100"/>
        <c:noMultiLvlLbl val="0"/>
      </c:catAx>
      <c:valAx>
        <c:axId val="69628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86152"/>
        <c:crosses val="autoZero"/>
        <c:crossBetween val="between"/>
      </c:valAx>
      <c:serAx>
        <c:axId val="7320552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8471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q2finalexcl!$E$1</c:f>
              <c:strCache>
                <c:ptCount val="1"/>
                <c:pt idx="0">
                  <c:v>average_player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334-4E47-8166-F62231E144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334-4E47-8166-F62231E144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334-4E47-8166-F62231E144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334-4E47-8166-F62231E144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334-4E47-8166-F62231E144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0334-4E47-8166-F62231E1440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0334-4E47-8166-F62231E1440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0334-4E47-8166-F62231E1440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0334-4E47-8166-F62231E1440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0334-4E47-8166-F62231E1440A}"/>
              </c:ext>
            </c:extLst>
          </c:dPt>
          <c:cat>
            <c:strRef>
              <c:f>q2finalexcl!$A$2:$A$11</c:f>
              <c:strCache>
                <c:ptCount val="10"/>
                <c:pt idx="0">
                  <c:v>KL Rahul</c:v>
                </c:pt>
                <c:pt idx="1">
                  <c:v>Iqbal Abdulla</c:v>
                </c:pt>
                <c:pt idx="2">
                  <c:v>DA Warner</c:v>
                </c:pt>
                <c:pt idx="3">
                  <c:v>CH Gayle</c:v>
                </c:pt>
                <c:pt idx="4">
                  <c:v>MS Dhoni</c:v>
                </c:pt>
                <c:pt idx="5">
                  <c:v>AB de Villiers</c:v>
                </c:pt>
                <c:pt idx="6">
                  <c:v>LMP Simmons</c:v>
                </c:pt>
                <c:pt idx="7">
                  <c:v>SE Marsh</c:v>
                </c:pt>
                <c:pt idx="8">
                  <c:v>JP Duminy</c:v>
                </c:pt>
                <c:pt idx="9">
                  <c:v>KS Williamson</c:v>
                </c:pt>
              </c:strCache>
            </c:strRef>
          </c:cat>
          <c:val>
            <c:numRef>
              <c:f>q2finalexcl!$E$2:$E$11</c:f>
              <c:numCache>
                <c:formatCode>General</c:formatCode>
                <c:ptCount val="10"/>
                <c:pt idx="0">
                  <c:v>44.864406779661003</c:v>
                </c:pt>
                <c:pt idx="1">
                  <c:v>44</c:v>
                </c:pt>
                <c:pt idx="2">
                  <c:v>42.715447154471498</c:v>
                </c:pt>
                <c:pt idx="3">
                  <c:v>41.137931034482698</c:v>
                </c:pt>
                <c:pt idx="4">
                  <c:v>40.991150442477803</c:v>
                </c:pt>
                <c:pt idx="5">
                  <c:v>40.408333333333303</c:v>
                </c:pt>
                <c:pt idx="6">
                  <c:v>39.962962962962898</c:v>
                </c:pt>
                <c:pt idx="7">
                  <c:v>39.951612903225801</c:v>
                </c:pt>
                <c:pt idx="8">
                  <c:v>39.784313725490101</c:v>
                </c:pt>
                <c:pt idx="9">
                  <c:v>39.487804878048699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34-4E47-8166-F62231E14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'Project Q3 Final top10'!$F$1</c:f>
              <c:strCache>
                <c:ptCount val="1"/>
                <c:pt idx="0">
                  <c:v>boundary_percent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'Project Q3 Final top10'!$A$2:$A$11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Mujeeb Ur Rahman</c:v>
                </c:pt>
              </c:strCache>
            </c:strRef>
          </c:cat>
          <c:val>
            <c:numRef>
              <c:f>'Project Q3 Final top10'!$F$2:$F$11</c:f>
              <c:numCache>
                <c:formatCode>General</c:formatCode>
                <c:ptCount val="10"/>
                <c:pt idx="0">
                  <c:v>81.165919282511197</c:v>
                </c:pt>
                <c:pt idx="1">
                  <c:v>78.707976268951796</c:v>
                </c:pt>
                <c:pt idx="2">
                  <c:v>76.068734283319301</c:v>
                </c:pt>
                <c:pt idx="3">
                  <c:v>75.138121546961301</c:v>
                </c:pt>
                <c:pt idx="4">
                  <c:v>74.21875</c:v>
                </c:pt>
                <c:pt idx="5">
                  <c:v>73.109243697478902</c:v>
                </c:pt>
                <c:pt idx="6">
                  <c:v>72.941176470588204</c:v>
                </c:pt>
                <c:pt idx="7">
                  <c:v>72.885451909134801</c:v>
                </c:pt>
                <c:pt idx="8">
                  <c:v>72.727272727272705</c:v>
                </c:pt>
                <c:pt idx="9">
                  <c:v>72.727272727272705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AC-43A9-A8A0-74A7791FC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0553928"/>
        <c:axId val="610554288"/>
        <c:axId val="0"/>
      </c:bar3DChart>
      <c:catAx>
        <c:axId val="61055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54288"/>
        <c:crosses val="autoZero"/>
        <c:auto val="1"/>
        <c:lblAlgn val="ctr"/>
        <c:lblOffset val="100"/>
        <c:noMultiLvlLbl val="0"/>
      </c:catAx>
      <c:valAx>
        <c:axId val="61055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53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'Project Q3 Final top10'!$F$1</c:f>
              <c:strCache>
                <c:ptCount val="1"/>
                <c:pt idx="0">
                  <c:v>boundary_percent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D5A-4510-811B-3A096347D1A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D5A-4510-811B-3A096347D1A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D5A-4510-811B-3A096347D1A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D5A-4510-811B-3A096347D1A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D5A-4510-811B-3A096347D1A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D5A-4510-811B-3A096347D1A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D5A-4510-811B-3A096347D1A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D5A-4510-811B-3A096347D1A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D5A-4510-811B-3A096347D1A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D5A-4510-811B-3A096347D1AA}"/>
              </c:ext>
            </c:extLst>
          </c:dPt>
          <c:cat>
            <c:strRef>
              <c:f>'Project Q3 Final top10'!$A$2:$A$11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Mujeeb Ur Rahman</c:v>
                </c:pt>
              </c:strCache>
            </c:strRef>
          </c:cat>
          <c:val>
            <c:numRef>
              <c:f>'Project Q3 Final top10'!$F$2:$F$11</c:f>
              <c:numCache>
                <c:formatCode>General</c:formatCode>
                <c:ptCount val="10"/>
                <c:pt idx="0">
                  <c:v>81.165919282511197</c:v>
                </c:pt>
                <c:pt idx="1">
                  <c:v>78.707976268951796</c:v>
                </c:pt>
                <c:pt idx="2">
                  <c:v>76.068734283319301</c:v>
                </c:pt>
                <c:pt idx="3">
                  <c:v>75.138121546961301</c:v>
                </c:pt>
                <c:pt idx="4">
                  <c:v>74.21875</c:v>
                </c:pt>
                <c:pt idx="5">
                  <c:v>73.109243697478902</c:v>
                </c:pt>
                <c:pt idx="6">
                  <c:v>72.941176470588204</c:v>
                </c:pt>
                <c:pt idx="7">
                  <c:v>72.885451909134801</c:v>
                </c:pt>
                <c:pt idx="8">
                  <c:v>72.727272727272705</c:v>
                </c:pt>
                <c:pt idx="9">
                  <c:v>72.727272727272705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D5A-4510-811B-3A096347D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'project 4 final result'!$E$1</c:f>
              <c:strCache>
                <c:ptCount val="1"/>
                <c:pt idx="0">
                  <c:v>economy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BE9-4354-BF6C-BD6D099533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BE9-4354-BF6C-BD6D099533F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BE9-4354-BF6C-BD6D099533F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4BE9-4354-BF6C-BD6D099533F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4BE9-4354-BF6C-BD6D099533F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4BE9-4354-BF6C-BD6D099533F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4BE9-4354-BF6C-BD6D099533F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4BE9-4354-BF6C-BD6D099533F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4BE9-4354-BF6C-BD6D099533F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4BE9-4354-BF6C-BD6D099533FF}"/>
              </c:ext>
            </c:extLst>
          </c:dPt>
          <c:cat>
            <c:strRef>
              <c:f>'project 4 final result'!$A$2:$A$11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DL Vettori</c:v>
                </c:pt>
                <c:pt idx="3">
                  <c:v>M Muralitharan</c:v>
                </c:pt>
                <c:pt idx="4">
                  <c:v>SP Narine</c:v>
                </c:pt>
                <c:pt idx="5">
                  <c:v>Washington Sundar</c:v>
                </c:pt>
                <c:pt idx="6">
                  <c:v>R Ashwin</c:v>
                </c:pt>
                <c:pt idx="7">
                  <c:v>J Botha</c:v>
                </c:pt>
                <c:pt idx="8">
                  <c:v>DW Steyn</c:v>
                </c:pt>
                <c:pt idx="9">
                  <c:v>R Sharma</c:v>
                </c:pt>
              </c:strCache>
            </c:strRef>
          </c:cat>
          <c:val>
            <c:numRef>
              <c:f>'project 4 final result'!$E$2:$E$11</c:f>
              <c:numCache>
                <c:formatCode>General</c:formatCode>
                <c:ptCount val="10"/>
                <c:pt idx="0">
                  <c:v>6.3943089430894311</c:v>
                </c:pt>
                <c:pt idx="1">
                  <c:v>6.6809815950920246</c:v>
                </c:pt>
                <c:pt idx="2">
                  <c:v>6.8244274809160306</c:v>
                </c:pt>
                <c:pt idx="3">
                  <c:v>6.882352941176471</c:v>
                </c:pt>
                <c:pt idx="4">
                  <c:v>6.8841201716738194</c:v>
                </c:pt>
                <c:pt idx="5">
                  <c:v>6.9541284403669721</c:v>
                </c:pt>
                <c:pt idx="6">
                  <c:v>6.9555555555555557</c:v>
                </c:pt>
                <c:pt idx="7">
                  <c:v>7.0517241379310347</c:v>
                </c:pt>
                <c:pt idx="8">
                  <c:v>7.0549450549450547</c:v>
                </c:pt>
                <c:pt idx="9">
                  <c:v>7.096774193548387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BE9-4354-BF6C-BD6D09953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'project 4 final result'!$E$1</c:f>
              <c:strCache>
                <c:ptCount val="1"/>
                <c:pt idx="0">
                  <c:v>economy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'project 4 final result'!$A$2:$A$11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DL Vettori</c:v>
                </c:pt>
                <c:pt idx="3">
                  <c:v>M Muralitharan</c:v>
                </c:pt>
                <c:pt idx="4">
                  <c:v>SP Narine</c:v>
                </c:pt>
                <c:pt idx="5">
                  <c:v>Washington Sundar</c:v>
                </c:pt>
                <c:pt idx="6">
                  <c:v>R Ashwin</c:v>
                </c:pt>
                <c:pt idx="7">
                  <c:v>J Botha</c:v>
                </c:pt>
                <c:pt idx="8">
                  <c:v>DW Steyn</c:v>
                </c:pt>
                <c:pt idx="9">
                  <c:v>R Sharma</c:v>
                </c:pt>
              </c:strCache>
            </c:strRef>
          </c:cat>
          <c:val>
            <c:numRef>
              <c:f>'project 4 final result'!$E$2:$E$11</c:f>
              <c:numCache>
                <c:formatCode>General</c:formatCode>
                <c:ptCount val="10"/>
                <c:pt idx="0">
                  <c:v>6.3943089430894311</c:v>
                </c:pt>
                <c:pt idx="1">
                  <c:v>6.6809815950920246</c:v>
                </c:pt>
                <c:pt idx="2">
                  <c:v>6.8244274809160306</c:v>
                </c:pt>
                <c:pt idx="3">
                  <c:v>6.882352941176471</c:v>
                </c:pt>
                <c:pt idx="4">
                  <c:v>6.8841201716738194</c:v>
                </c:pt>
                <c:pt idx="5">
                  <c:v>6.9541284403669721</c:v>
                </c:pt>
                <c:pt idx="6">
                  <c:v>6.9555555555555557</c:v>
                </c:pt>
                <c:pt idx="7">
                  <c:v>7.0517241379310347</c:v>
                </c:pt>
                <c:pt idx="8">
                  <c:v>7.0549450549450547</c:v>
                </c:pt>
                <c:pt idx="9">
                  <c:v>7.096774193548387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1-43D8-9226-DCB11FDBD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6007936"/>
        <c:axId val="546010096"/>
        <c:axId val="623427048"/>
      </c:bar3DChart>
      <c:catAx>
        <c:axId val="54600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10096"/>
        <c:crosses val="autoZero"/>
        <c:auto val="1"/>
        <c:lblAlgn val="ctr"/>
        <c:lblOffset val="100"/>
        <c:noMultiLvlLbl val="0"/>
      </c:catAx>
      <c:valAx>
        <c:axId val="54601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07936"/>
        <c:crosses val="autoZero"/>
        <c:crossBetween val="between"/>
      </c:valAx>
      <c:serAx>
        <c:axId val="6234270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1009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'Project5 final result'!$D$1</c:f>
              <c:strCache>
                <c:ptCount val="1"/>
                <c:pt idx="0">
                  <c:v>strike_rate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D8-4AE6-8CD0-BF330FEA9D1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D8-4AE6-8CD0-BF330FEA9D1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DD8-4AE6-8CD0-BF330FEA9D1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DD8-4AE6-8CD0-BF330FEA9D1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DD8-4AE6-8CD0-BF330FEA9D16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DD8-4AE6-8CD0-BF330FEA9D16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DD8-4AE6-8CD0-BF330FEA9D16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DD8-4AE6-8CD0-BF330FEA9D16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DD8-4AE6-8CD0-BF330FEA9D16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DD8-4AE6-8CD0-BF330FEA9D16}"/>
              </c:ext>
            </c:extLst>
          </c:dPt>
          <c:cat>
            <c:strRef>
              <c:f>'Project5 final result'!$A$2:$A$11</c:f>
              <c:strCache>
                <c:ptCount val="10"/>
                <c:pt idx="0">
                  <c:v>K Rabada</c:v>
                </c:pt>
                <c:pt idx="1">
                  <c:v>AJ Tye</c:v>
                </c:pt>
                <c:pt idx="2">
                  <c:v>DE Bollinger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'Project5 final result'!$D$2:$D$11</c:f>
              <c:numCache>
                <c:formatCode>General</c:formatCode>
                <c:ptCount val="10"/>
                <c:pt idx="0">
                  <c:v>13.770491803278601</c:v>
                </c:pt>
                <c:pt idx="1">
                  <c:v>16.125</c:v>
                </c:pt>
                <c:pt idx="2">
                  <c:v>16.2162162162162</c:v>
                </c:pt>
                <c:pt idx="3">
                  <c:v>16.425000000000001</c:v>
                </c:pt>
                <c:pt idx="4">
                  <c:v>17.4941176470588</c:v>
                </c:pt>
                <c:pt idx="5">
                  <c:v>17.511111111111099</c:v>
                </c:pt>
                <c:pt idx="6">
                  <c:v>18</c:v>
                </c:pt>
                <c:pt idx="7">
                  <c:v>18.0826446280991</c:v>
                </c:pt>
                <c:pt idx="8">
                  <c:v>18.181818181818102</c:v>
                </c:pt>
                <c:pt idx="9">
                  <c:v>18.285714285714199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DD8-4AE6-8CD0-BF330FEA9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'Project5 final result'!$D$1</c:f>
              <c:strCache>
                <c:ptCount val="1"/>
                <c:pt idx="0">
                  <c:v>strike_rate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'Project5 final result'!$A$2:$A$11</c:f>
              <c:strCache>
                <c:ptCount val="10"/>
                <c:pt idx="0">
                  <c:v>K Rabada</c:v>
                </c:pt>
                <c:pt idx="1">
                  <c:v>AJ Tye</c:v>
                </c:pt>
                <c:pt idx="2">
                  <c:v>DE Bollinger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xVal>
          <c:yVal>
            <c:numRef>
              <c:f>'Project5 final result'!$D$2:$D$11</c:f>
              <c:numCache>
                <c:formatCode>General</c:formatCode>
                <c:ptCount val="10"/>
                <c:pt idx="0">
                  <c:v>13.770491803278601</c:v>
                </c:pt>
                <c:pt idx="1">
                  <c:v>16.125</c:v>
                </c:pt>
                <c:pt idx="2">
                  <c:v>16.2162162162162</c:v>
                </c:pt>
                <c:pt idx="3">
                  <c:v>16.425000000000001</c:v>
                </c:pt>
                <c:pt idx="4">
                  <c:v>17.4941176470588</c:v>
                </c:pt>
                <c:pt idx="5">
                  <c:v>17.511111111111099</c:v>
                </c:pt>
                <c:pt idx="6">
                  <c:v>18</c:v>
                </c:pt>
                <c:pt idx="7">
                  <c:v>18.0826446280991</c:v>
                </c:pt>
                <c:pt idx="8">
                  <c:v>18.181818181818102</c:v>
                </c:pt>
                <c:pt idx="9">
                  <c:v>18.285714285714199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3E-40C3-8E2B-02E5D72BB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39528"/>
        <c:axId val="610539168"/>
      </c:scatterChart>
      <c:valAx>
        <c:axId val="610539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39168"/>
        <c:crosses val="autoZero"/>
        <c:crossBetween val="midCat"/>
      </c:valAx>
      <c:valAx>
        <c:axId val="61053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39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All-rounder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allrounder!$F$1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allrounder!$B$2:$B$11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allrounder!$F$2:$F$11</c:f>
              <c:numCache>
                <c:formatCode>General</c:formatCode>
                <c:ptCount val="10"/>
                <c:pt idx="0">
                  <c:v>182.33173076923001</c:v>
                </c:pt>
                <c:pt idx="1">
                  <c:v>164.27255985267001</c:v>
                </c:pt>
                <c:pt idx="2">
                  <c:v>159.26800472254999</c:v>
                </c:pt>
                <c:pt idx="3">
                  <c:v>154.676258992805</c:v>
                </c:pt>
                <c:pt idx="4">
                  <c:v>150.110097514941</c:v>
                </c:pt>
                <c:pt idx="5">
                  <c:v>149.876053544868</c:v>
                </c:pt>
                <c:pt idx="6">
                  <c:v>144.36090225563899</c:v>
                </c:pt>
                <c:pt idx="7">
                  <c:v>142.97188755019999</c:v>
                </c:pt>
                <c:pt idx="8">
                  <c:v>142.45014245014201</c:v>
                </c:pt>
                <c:pt idx="9">
                  <c:v>141.98250728862899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D-45E2-8477-D93F0B2FF52E}"/>
            </c:ext>
          </c:extLst>
        </c:ser>
        <c:ser>
          <c:idx val="1"/>
          <c:order val="1"/>
          <c:tx>
            <c:strRef>
              <c:f>allrounder!$G$1</c:f>
              <c:strCache>
                <c:ptCount val="1"/>
                <c:pt idx="0">
                  <c:v>bowler_strike_rate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allrounder!$B$2:$B$11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allrounder!$G$2:$G$11</c:f>
              <c:numCache>
                <c:formatCode>General</c:formatCode>
                <c:ptCount val="10"/>
                <c:pt idx="0">
                  <c:v>19.442622950819601</c:v>
                </c:pt>
                <c:pt idx="1">
                  <c:v>22.236220472440898</c:v>
                </c:pt>
                <c:pt idx="2">
                  <c:v>21.761904761904699</c:v>
                </c:pt>
                <c:pt idx="3">
                  <c:v>29.368421052631501</c:v>
                </c:pt>
                <c:pt idx="4">
                  <c:v>32.4444444444444</c:v>
                </c:pt>
                <c:pt idx="5">
                  <c:v>23.566666666666599</c:v>
                </c:pt>
                <c:pt idx="6">
                  <c:v>23.1538461538461</c:v>
                </c:pt>
                <c:pt idx="7">
                  <c:v>28.190476190476101</c:v>
                </c:pt>
                <c:pt idx="8">
                  <c:v>27.891304347826001</c:v>
                </c:pt>
                <c:pt idx="9">
                  <c:v>21.2588235294117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D-45E2-8477-D93F0B2FF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6776344"/>
        <c:axId val="626779224"/>
        <c:axId val="0"/>
      </c:bar3DChart>
      <c:catAx>
        <c:axId val="62677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79224"/>
        <c:crosses val="autoZero"/>
        <c:auto val="1"/>
        <c:lblAlgn val="ctr"/>
        <c:lblOffset val="100"/>
        <c:noMultiLvlLbl val="0"/>
      </c:catAx>
      <c:valAx>
        <c:axId val="62677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7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6F6F-504B-B4A3-191A-35C8D0771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A0301-A73B-D694-5B73-500CBE7DF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0667-587A-87C7-53BD-AC24D1A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5B7A-929A-EFD5-93FD-B003571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74DB-8884-595A-BBA4-9CFE0739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708-DB6A-F3DF-33BA-5FBD7076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D7AFF-07A7-86EC-C1D3-8EE011F9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0CB9-FB59-5EB3-FB2F-AB617095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7195-BDF4-D319-23F4-DBB9FC0A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646E-F71C-CD07-E46D-E134F32D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78302-6F93-1BB9-8F97-2DB47BE9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38059-CA88-1D84-058E-98E0AEDA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7E3E-715C-889E-78F1-56C796C7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F06-213F-1018-69E8-BD33F09A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DD86-A18E-B8DE-9162-07C8B219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198-92BA-5084-742E-EC768E9F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5466-418B-B5D8-F0FD-2FA8F217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D058-7338-1D56-BDFF-08ABE65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0B99-2C19-6974-B660-B8D47AF7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4892-2535-C6DA-8C74-6AFA6A1E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71A-156F-7794-AE09-22BB7104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5E2A-DEBF-09E5-3683-49110297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98A4-56C1-C0D0-60FF-FEC8FC13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84AF-5F7F-8862-EDBA-158C2788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2058-FE4D-A936-5EF0-1EFF4109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7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44C2-8091-7441-BF7F-DDB9A744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5B25-D271-B2D2-488F-A2594B21B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8CA80-9DF7-E659-E001-0BFD618AE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A57DF-07A7-9840-E223-3CE592E6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2BAB-FDB0-DBF5-B732-D48CB168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5977-0D4A-61E7-6DF1-B3E74F9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63FD-335B-4D3B-1320-61EDCCDC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E4E4-6267-AC5E-E131-52E24B21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1032-D5F9-54F4-52F4-497DC4365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797BD-8A41-6A0A-9675-BEDC9DD6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D5BAE-8218-61D1-B4DC-77CF2DF2C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20E8B-D5AA-F1FA-7B47-AD9E4D7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565A3-42C5-E65C-435C-F9221A5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C93D2-523E-7E8A-2129-33DFC6D7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395-C1F3-0E37-FFFB-C2B6469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9993C-4D4E-3993-7F10-67DEA1DC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45870-1C7D-0754-DDC0-480A07FC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287E6-BBB8-A653-97F1-F185EC40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1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5088-12B5-5A5B-D4BA-CAC8A502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19E2D-16AC-C57F-55C4-519BCB2A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72C8D-6E5A-0439-A9D8-141CBB5E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7A3A-D6D9-59E9-A283-849D271D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6EEE-C423-C88C-25F8-113A8F2E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A16C4-72D3-2DA7-31DA-CE4268E4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F5E7-EF94-256E-6C48-9617665D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D1942-4918-F628-F11B-0A704FE4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143E-0CCF-E656-137E-0454BF6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8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434A-1FDC-875A-8D0B-F6A9E414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4E101-4187-1529-12B2-152C2786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CAC6-BC7A-9458-EAC2-00F97DEC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41558-FB33-5073-8605-E8237289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B4E3-E905-395B-6DD5-DB0DCEE7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1FC9-FCEA-E340-673F-DE71D44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821C8-C7F6-A04E-6F73-F4D8C262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98E2-FB18-1FDE-0671-8B4E6264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1D7D-1898-AA7D-1FE0-67C07986C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CA4A4-CB8D-467F-8625-B5358271116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0916-2C8C-C83E-121E-68C9E1C56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1DD2-AA2D-6540-A522-27837886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A9BD-00BF-458F-93DF-19FB56880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EDB56-D9A1-0736-DEBA-7D53D8E09C31}"/>
              </a:ext>
            </a:extLst>
          </p:cNvPr>
          <p:cNvSpPr txBox="1"/>
          <p:nvPr/>
        </p:nvSpPr>
        <p:spPr>
          <a:xfrm>
            <a:off x="3330019" y="2809947"/>
            <a:ext cx="6094428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5400" b="1" i="1" u="sng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FINAL PROJECT</a:t>
            </a:r>
            <a:endParaRPr lang="en-IN" sz="5400" b="1" i="1" u="sng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8B31D-04A9-79B8-778B-3D7B820E2F1B}"/>
              </a:ext>
            </a:extLst>
          </p:cNvPr>
          <p:cNvSpPr/>
          <p:nvPr/>
        </p:nvSpPr>
        <p:spPr>
          <a:xfrm>
            <a:off x="2432115" y="2234153"/>
            <a:ext cx="7381188" cy="2130457"/>
          </a:xfrm>
          <a:prstGeom prst="ellipse">
            <a:avLst/>
          </a:prstGeom>
          <a:noFill/>
          <a:ln w="1079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65AE0-6C74-ABCF-AB77-0CCFD5063490}"/>
              </a:ext>
            </a:extLst>
          </p:cNvPr>
          <p:cNvSpPr/>
          <p:nvPr/>
        </p:nvSpPr>
        <p:spPr>
          <a:xfrm>
            <a:off x="523875" y="381000"/>
            <a:ext cx="11239500" cy="6143625"/>
          </a:xfrm>
          <a:prstGeom prst="rect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C889-8126-A571-B897-B9890E876CFA}"/>
              </a:ext>
            </a:extLst>
          </p:cNvPr>
          <p:cNvSpPr txBox="1"/>
          <p:nvPr/>
        </p:nvSpPr>
        <p:spPr>
          <a:xfrm>
            <a:off x="1753385" y="612844"/>
            <a:ext cx="72751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                 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(Top 10 economy bowler)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m.bowler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m.bowled,m.total_overs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n.given_runs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      CAST(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n.given_runs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AS FLOAT)/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m.total_overs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AS Economy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FROM (SELECT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a.bowler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a.bowled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b.total_overs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FROM (SELECT bowler, COUNT(ball ) as bowled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FROM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ipl_ball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GROUP BY bowler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HAVING COUNT(ball)&gt;=500 ) as a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INNER JOIN (SELECT bowler, COUNT(over) as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total_overs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FROM (SELECT  DISTINCT id,  over, bowler      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ipl_ball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ORDER BY id, over ) as fun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GROUP BY bowler  ) as b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ON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a.bowler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b.bowler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 as m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INNER JOIN (SELECT bowler, SUM(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total_runs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given_runs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ipl_ball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GROUP BY bowler) as n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ON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m.bowler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n.bowler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ORDER BY economy ASC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LIMIT 10;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41AC5-FA86-5729-7F46-316A8926C9F0}"/>
              </a:ext>
            </a:extLst>
          </p:cNvPr>
          <p:cNvSpPr/>
          <p:nvPr/>
        </p:nvSpPr>
        <p:spPr>
          <a:xfrm>
            <a:off x="763571" y="490194"/>
            <a:ext cx="10784264" cy="5976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2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5131-131F-CD57-4A9C-5FFE035D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7355"/>
            <a:ext cx="10515600" cy="4691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i="1" u="sng" dirty="0">
                <a:highlight>
                  <a:srgbClr val="00FF00"/>
                </a:highlight>
              </a:rPr>
              <a:t>Result table</a:t>
            </a:r>
            <a:endParaRPr lang="en-IN" sz="2800" b="1" i="1" u="sng" dirty="0">
              <a:highlight>
                <a:srgbClr val="00FF00"/>
              </a:highlight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A10AB96-F13F-8128-5927-5C1BD7262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505490"/>
              </p:ext>
            </p:extLst>
          </p:nvPr>
        </p:nvGraphicFramePr>
        <p:xfrm>
          <a:off x="1627694" y="1538926"/>
          <a:ext cx="8936611" cy="3780147"/>
        </p:xfrm>
        <a:graphic>
          <a:graphicData uri="http://schemas.openxmlformats.org/drawingml/2006/table">
            <a:tbl>
              <a:tblPr/>
              <a:tblGrid>
                <a:gridCol w="2377870">
                  <a:extLst>
                    <a:ext uri="{9D8B030D-6E8A-4147-A177-3AD203B41FA5}">
                      <a16:colId xmlns:a16="http://schemas.microsoft.com/office/drawing/2014/main" val="3521630989"/>
                    </a:ext>
                  </a:extLst>
                </a:gridCol>
                <a:gridCol w="1332653">
                  <a:extLst>
                    <a:ext uri="{9D8B030D-6E8A-4147-A177-3AD203B41FA5}">
                      <a16:colId xmlns:a16="http://schemas.microsoft.com/office/drawing/2014/main" val="3969957261"/>
                    </a:ext>
                  </a:extLst>
                </a:gridCol>
                <a:gridCol w="1776870">
                  <a:extLst>
                    <a:ext uri="{9D8B030D-6E8A-4147-A177-3AD203B41FA5}">
                      <a16:colId xmlns:a16="http://schemas.microsoft.com/office/drawing/2014/main" val="333567933"/>
                    </a:ext>
                  </a:extLst>
                </a:gridCol>
                <a:gridCol w="1750739">
                  <a:extLst>
                    <a:ext uri="{9D8B030D-6E8A-4147-A177-3AD203B41FA5}">
                      <a16:colId xmlns:a16="http://schemas.microsoft.com/office/drawing/2014/main" val="1266833492"/>
                    </a:ext>
                  </a:extLst>
                </a:gridCol>
                <a:gridCol w="1698479">
                  <a:extLst>
                    <a:ext uri="{9D8B030D-6E8A-4147-A177-3AD203B41FA5}">
                      <a16:colId xmlns:a16="http://schemas.microsoft.com/office/drawing/2014/main" val="2978468315"/>
                    </a:ext>
                  </a:extLst>
                </a:gridCol>
              </a:tblGrid>
              <a:tr h="3346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total_overs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given_runs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0436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6.39430894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83473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6.6809816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101174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DL </a:t>
                      </a:r>
                      <a:r>
                        <a:rPr lang="en-IN" sz="16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Vettori</a:t>
                      </a:r>
                      <a:endParaRPr lang="en-IN" sz="16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6.82442748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75088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6.88235294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22936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6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6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6.88412017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17153"/>
                  </a:ext>
                </a:extLst>
              </a:tr>
              <a:tr h="5577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6.95412844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95100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6.95555556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57556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7.05172414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063737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7.05494505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538917"/>
                  </a:ext>
                </a:extLst>
              </a:tr>
              <a:tr h="3098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 Sharma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7.09677419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0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BFE1A69-AD8E-BD88-522C-CC7EB03F0648}"/>
              </a:ext>
            </a:extLst>
          </p:cNvPr>
          <p:cNvSpPr/>
          <p:nvPr/>
        </p:nvSpPr>
        <p:spPr>
          <a:xfrm>
            <a:off x="744718" y="499621"/>
            <a:ext cx="10755983" cy="5957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6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51E5CA-D6CF-63BE-346D-220A046E96BF}"/>
              </a:ext>
            </a:extLst>
          </p:cNvPr>
          <p:cNvSpPr/>
          <p:nvPr/>
        </p:nvSpPr>
        <p:spPr>
          <a:xfrm>
            <a:off x="659876" y="480767"/>
            <a:ext cx="11057642" cy="5920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49D402-FACC-2181-B647-ACBBE892A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405226"/>
              </p:ext>
            </p:extLst>
          </p:nvPr>
        </p:nvGraphicFramePr>
        <p:xfrm>
          <a:off x="6410226" y="1376313"/>
          <a:ext cx="5016631" cy="3377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D154DF-D44A-E871-A66C-12187DD1E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844977"/>
              </p:ext>
            </p:extLst>
          </p:nvPr>
        </p:nvGraphicFramePr>
        <p:xfrm>
          <a:off x="1057374" y="1376312"/>
          <a:ext cx="4572000" cy="3377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17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33E73-14E9-E436-09DB-7E00D98144A6}"/>
              </a:ext>
            </a:extLst>
          </p:cNvPr>
          <p:cNvSpPr/>
          <p:nvPr/>
        </p:nvSpPr>
        <p:spPr>
          <a:xfrm>
            <a:off x="622169" y="367645"/>
            <a:ext cx="11114202" cy="6136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32CEE-E8CA-4955-F734-839F865BB466}"/>
              </a:ext>
            </a:extLst>
          </p:cNvPr>
          <p:cNvSpPr txBox="1"/>
          <p:nvPr/>
        </p:nvSpPr>
        <p:spPr>
          <a:xfrm>
            <a:off x="1755742" y="762381"/>
            <a:ext cx="609442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(TOP 10 best </a:t>
            </a:r>
            <a:r>
              <a:rPr lang="en-IN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strike_rate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bowler)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a.bowler</a:t>
            </a:r>
            <a:r>
              <a:rPr lang="en-IN" dirty="0"/>
              <a:t>, </a:t>
            </a:r>
            <a:r>
              <a:rPr lang="en-IN" dirty="0" err="1"/>
              <a:t>a.bowled</a:t>
            </a:r>
            <a:r>
              <a:rPr lang="en-IN" dirty="0"/>
              <a:t>, </a:t>
            </a:r>
            <a:r>
              <a:rPr lang="en-IN" dirty="0" err="1"/>
              <a:t>b.total_wickets</a:t>
            </a:r>
            <a:r>
              <a:rPr lang="en-IN" dirty="0"/>
              <a:t>, CAST(</a:t>
            </a:r>
            <a:r>
              <a:rPr lang="en-IN" dirty="0" err="1"/>
              <a:t>a.bowled</a:t>
            </a:r>
            <a:r>
              <a:rPr lang="en-IN" dirty="0"/>
              <a:t> AS FLOAT)/</a:t>
            </a:r>
            <a:r>
              <a:rPr lang="en-IN" dirty="0" err="1"/>
              <a:t>b.total_wickets</a:t>
            </a:r>
            <a:r>
              <a:rPr lang="en-IN" dirty="0"/>
              <a:t> AS </a:t>
            </a:r>
            <a:r>
              <a:rPr lang="en-IN" dirty="0" err="1"/>
              <a:t>Strike_rate</a:t>
            </a:r>
            <a:endParaRPr lang="en-IN" dirty="0"/>
          </a:p>
          <a:p>
            <a:r>
              <a:rPr lang="en-IN" dirty="0"/>
              <a:t>FROM (SELECT bowler, COUNT(ball ) as bowled     </a:t>
            </a:r>
          </a:p>
          <a:p>
            <a:r>
              <a:rPr lang="en-IN" dirty="0"/>
              <a:t> FROM </a:t>
            </a:r>
            <a:r>
              <a:rPr lang="en-IN" dirty="0" err="1"/>
              <a:t>ipl_ball</a:t>
            </a:r>
            <a:r>
              <a:rPr lang="en-IN" dirty="0"/>
              <a:t>      </a:t>
            </a:r>
          </a:p>
          <a:p>
            <a:r>
              <a:rPr lang="en-IN" dirty="0"/>
              <a:t>GROUP BY bowler      </a:t>
            </a:r>
          </a:p>
          <a:p>
            <a:r>
              <a:rPr lang="en-IN" dirty="0"/>
              <a:t>HAVING COUNT(ball)&gt;=500) as a </a:t>
            </a:r>
          </a:p>
          <a:p>
            <a:r>
              <a:rPr lang="en-IN" dirty="0"/>
              <a:t>INNER JOIN (SELECT bowler, COUNT(</a:t>
            </a:r>
            <a:r>
              <a:rPr lang="en-IN" dirty="0" err="1"/>
              <a:t>dismissal_kind</a:t>
            </a:r>
            <a:r>
              <a:rPr lang="en-IN" dirty="0"/>
              <a:t>) as </a:t>
            </a:r>
            <a:r>
              <a:rPr lang="en-IN" dirty="0" err="1"/>
              <a:t>total_wickets</a:t>
            </a:r>
            <a:r>
              <a:rPr lang="en-IN" dirty="0"/>
              <a:t>            </a:t>
            </a:r>
          </a:p>
          <a:p>
            <a:r>
              <a:rPr lang="en-IN" dirty="0"/>
              <a:t>FROM (SELECT bowler, </a:t>
            </a:r>
            <a:r>
              <a:rPr lang="en-IN" dirty="0" err="1"/>
              <a:t>dismissal_kind</a:t>
            </a:r>
            <a:r>
              <a:rPr lang="en-IN" dirty="0"/>
              <a:t>             </a:t>
            </a:r>
          </a:p>
          <a:p>
            <a:r>
              <a:rPr lang="en-IN" dirty="0"/>
              <a:t>FROM </a:t>
            </a:r>
            <a:r>
              <a:rPr lang="en-IN" dirty="0" err="1"/>
              <a:t>ipl_ball</a:t>
            </a:r>
            <a:r>
              <a:rPr lang="en-IN" dirty="0"/>
              <a:t>            </a:t>
            </a:r>
          </a:p>
          <a:p>
            <a:r>
              <a:rPr lang="en-IN" dirty="0"/>
              <a:t>WHERE NOT </a:t>
            </a:r>
            <a:r>
              <a:rPr lang="en-IN" dirty="0" err="1"/>
              <a:t>dismissal_kind</a:t>
            </a:r>
            <a:r>
              <a:rPr lang="en-IN" dirty="0"/>
              <a:t> IN ('</a:t>
            </a:r>
            <a:r>
              <a:rPr lang="en-IN" dirty="0" err="1"/>
              <a:t>NA','obstructing</a:t>
            </a:r>
            <a:r>
              <a:rPr lang="en-IN" dirty="0"/>
              <a:t> the </a:t>
            </a:r>
            <a:r>
              <a:rPr lang="en-IN" dirty="0" err="1"/>
              <a:t>field','run</a:t>
            </a:r>
            <a:r>
              <a:rPr lang="en-IN" dirty="0"/>
              <a:t> </a:t>
            </a:r>
            <a:r>
              <a:rPr lang="en-IN" dirty="0" err="1"/>
              <a:t>out','retired</a:t>
            </a:r>
            <a:r>
              <a:rPr lang="en-IN" dirty="0"/>
              <a:t> hurt')) as fun            </a:t>
            </a:r>
          </a:p>
          <a:p>
            <a:r>
              <a:rPr lang="en-IN" dirty="0"/>
              <a:t>GROUP BY bowler) as b </a:t>
            </a:r>
          </a:p>
          <a:p>
            <a:r>
              <a:rPr lang="en-IN" dirty="0"/>
              <a:t>ON </a:t>
            </a:r>
            <a:r>
              <a:rPr lang="en-IN" dirty="0" err="1"/>
              <a:t>a.bowler</a:t>
            </a:r>
            <a:r>
              <a:rPr lang="en-IN" dirty="0"/>
              <a:t>=</a:t>
            </a:r>
            <a:r>
              <a:rPr lang="en-IN" dirty="0" err="1"/>
              <a:t>b.bowler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strike_rate</a:t>
            </a:r>
            <a:r>
              <a:rPr lang="en-IN" dirty="0"/>
              <a:t> ASC </a:t>
            </a:r>
          </a:p>
          <a:p>
            <a:r>
              <a:rPr lang="en-IN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78082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90E-F1EA-5FA5-FCD2-86E09664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365124"/>
            <a:ext cx="10515600" cy="92634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u="sng" dirty="0">
                <a:highlight>
                  <a:srgbClr val="FFFF00"/>
                </a:highlight>
              </a:rPr>
              <a:t>Result table</a:t>
            </a:r>
            <a:endParaRPr lang="en-IN" sz="2800" b="1" i="1" u="sng" dirty="0">
              <a:highlight>
                <a:srgbClr val="FFFF00"/>
              </a:highligh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71D1F5-F683-FCD7-46C4-18CC51AC0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88013"/>
              </p:ext>
            </p:extLst>
          </p:nvPr>
        </p:nvGraphicFramePr>
        <p:xfrm>
          <a:off x="1632409" y="1291470"/>
          <a:ext cx="8927181" cy="4752240"/>
        </p:xfrm>
        <a:graphic>
          <a:graphicData uri="http://schemas.openxmlformats.org/drawingml/2006/table">
            <a:tbl>
              <a:tblPr/>
              <a:tblGrid>
                <a:gridCol w="1839076">
                  <a:extLst>
                    <a:ext uri="{9D8B030D-6E8A-4147-A177-3AD203B41FA5}">
                      <a16:colId xmlns:a16="http://schemas.microsoft.com/office/drawing/2014/main" val="1305824764"/>
                    </a:ext>
                  </a:extLst>
                </a:gridCol>
                <a:gridCol w="1839076">
                  <a:extLst>
                    <a:ext uri="{9D8B030D-6E8A-4147-A177-3AD203B41FA5}">
                      <a16:colId xmlns:a16="http://schemas.microsoft.com/office/drawing/2014/main" val="3420353936"/>
                    </a:ext>
                  </a:extLst>
                </a:gridCol>
                <a:gridCol w="2490415">
                  <a:extLst>
                    <a:ext uri="{9D8B030D-6E8A-4147-A177-3AD203B41FA5}">
                      <a16:colId xmlns:a16="http://schemas.microsoft.com/office/drawing/2014/main" val="3943785933"/>
                    </a:ext>
                  </a:extLst>
                </a:gridCol>
                <a:gridCol w="2758614">
                  <a:extLst>
                    <a:ext uri="{9D8B030D-6E8A-4147-A177-3AD203B41FA5}">
                      <a16:colId xmlns:a16="http://schemas.microsoft.com/office/drawing/2014/main" val="252985946"/>
                    </a:ext>
                  </a:extLst>
                </a:gridCol>
              </a:tblGrid>
              <a:tr h="6192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total_wickets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70931"/>
                  </a:ext>
                </a:extLst>
              </a:tr>
              <a:tr h="379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K </a:t>
                      </a:r>
                      <a:r>
                        <a:rPr lang="en-IN" sz="1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Rabada</a:t>
                      </a:r>
                      <a:endParaRPr lang="en-IN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13.7704918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35405"/>
                  </a:ext>
                </a:extLst>
              </a:tr>
              <a:tr h="3411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16.125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283720"/>
                  </a:ext>
                </a:extLst>
              </a:tr>
              <a:tr h="568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16.21621622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54311"/>
                  </a:ext>
                </a:extLst>
              </a:tr>
              <a:tr h="568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16.425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96530"/>
                  </a:ext>
                </a:extLst>
              </a:tr>
              <a:tr h="568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2974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17.49411765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590230"/>
                  </a:ext>
                </a:extLst>
              </a:tr>
              <a:tr h="3411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 Aravind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17.51111111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48103"/>
                  </a:ext>
                </a:extLst>
              </a:tr>
              <a:tr h="3411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432"/>
                  </a:ext>
                </a:extLst>
              </a:tr>
              <a:tr h="3411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18.08264463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851798"/>
                  </a:ext>
                </a:extLst>
              </a:tr>
              <a:tr h="3411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18.18181818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099343"/>
                  </a:ext>
                </a:extLst>
              </a:tr>
              <a:tr h="3411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TA Boult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18.28571429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5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01B05ED-AC21-37C8-5B26-008B0F2BD8FB}"/>
              </a:ext>
            </a:extLst>
          </p:cNvPr>
          <p:cNvSpPr/>
          <p:nvPr/>
        </p:nvSpPr>
        <p:spPr>
          <a:xfrm>
            <a:off x="650449" y="365124"/>
            <a:ext cx="10869106" cy="6127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6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17D678-4880-52B8-C4D0-1ABFDD1F071B}"/>
              </a:ext>
            </a:extLst>
          </p:cNvPr>
          <p:cNvSpPr/>
          <p:nvPr/>
        </p:nvSpPr>
        <p:spPr>
          <a:xfrm>
            <a:off x="584462" y="461913"/>
            <a:ext cx="11057641" cy="6070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A4CEEE-FE1F-E873-A3A4-78FFE5B32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935351"/>
              </p:ext>
            </p:extLst>
          </p:nvPr>
        </p:nvGraphicFramePr>
        <p:xfrm>
          <a:off x="6496639" y="17840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A4CEEE-FE1F-E873-A3A4-78FFE5B32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769435"/>
              </p:ext>
            </p:extLst>
          </p:nvPr>
        </p:nvGraphicFramePr>
        <p:xfrm>
          <a:off x="1254551" y="17840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28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E55A-78AB-99DF-7D5C-FFADC4029FEE}"/>
              </a:ext>
            </a:extLst>
          </p:cNvPr>
          <p:cNvSpPr txBox="1"/>
          <p:nvPr/>
        </p:nvSpPr>
        <p:spPr>
          <a:xfrm>
            <a:off x="1001597" y="393881"/>
            <a:ext cx="977323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                                                                </a:t>
            </a:r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(Top 10 All-rounder players)</a:t>
            </a:r>
          </a:p>
          <a:p>
            <a:endParaRPr lang="en-US" sz="2000" b="1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SELECT </a:t>
            </a:r>
            <a:r>
              <a:rPr lang="en-US" sz="1600" dirty="0" err="1">
                <a:solidFill>
                  <a:srgbClr val="002060"/>
                </a:solidFill>
              </a:rPr>
              <a:t>m.batsman</a:t>
            </a:r>
            <a:r>
              <a:rPr lang="en-US" sz="1600" dirty="0">
                <a:solidFill>
                  <a:srgbClr val="002060"/>
                </a:solidFill>
              </a:rPr>
              <a:t> as allrounder, </a:t>
            </a:r>
            <a:r>
              <a:rPr lang="en-US" sz="1600" dirty="0" err="1">
                <a:solidFill>
                  <a:srgbClr val="002060"/>
                </a:solidFill>
              </a:rPr>
              <a:t>m.total_balls</a:t>
            </a:r>
            <a:r>
              <a:rPr lang="en-US" sz="1600" dirty="0">
                <a:solidFill>
                  <a:srgbClr val="002060"/>
                </a:solidFill>
              </a:rPr>
              <a:t> as </a:t>
            </a:r>
            <a:r>
              <a:rPr lang="en-US" sz="1600" dirty="0" err="1">
                <a:solidFill>
                  <a:srgbClr val="002060"/>
                </a:solidFill>
              </a:rPr>
              <a:t>ball_faced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n.bowler</a:t>
            </a:r>
            <a:r>
              <a:rPr lang="en-US" sz="1600" dirty="0">
                <a:solidFill>
                  <a:srgbClr val="002060"/>
                </a:solidFill>
              </a:rPr>
              <a:t>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</a:t>
            </a:r>
            <a:r>
              <a:rPr lang="en-US" sz="1600" dirty="0" err="1">
                <a:solidFill>
                  <a:srgbClr val="002060"/>
                </a:solidFill>
              </a:rPr>
              <a:t>n.bowled</a:t>
            </a:r>
            <a:r>
              <a:rPr lang="en-US" sz="1600" dirty="0">
                <a:solidFill>
                  <a:srgbClr val="002060"/>
                </a:solidFill>
              </a:rPr>
              <a:t> as </a:t>
            </a:r>
            <a:r>
              <a:rPr lang="en-US" sz="1600" dirty="0" err="1">
                <a:solidFill>
                  <a:srgbClr val="002060"/>
                </a:solidFill>
              </a:rPr>
              <a:t>ball_bowled</a:t>
            </a:r>
            <a:r>
              <a:rPr lang="en-US" sz="1600" dirty="0">
                <a:solidFill>
                  <a:srgbClr val="002060"/>
                </a:solidFill>
              </a:rPr>
              <a:t>,  </a:t>
            </a:r>
            <a:r>
              <a:rPr lang="en-US" sz="1600" dirty="0" err="1">
                <a:solidFill>
                  <a:srgbClr val="002060"/>
                </a:solidFill>
              </a:rPr>
              <a:t>m.strike_rate</a:t>
            </a:r>
            <a:r>
              <a:rPr lang="en-US" sz="1600" dirty="0">
                <a:solidFill>
                  <a:srgbClr val="002060"/>
                </a:solidFill>
              </a:rPr>
              <a:t> as </a:t>
            </a:r>
            <a:r>
              <a:rPr lang="en-US" sz="1600" dirty="0" err="1">
                <a:solidFill>
                  <a:srgbClr val="002060"/>
                </a:solidFill>
              </a:rPr>
              <a:t>batting_strike_rate</a:t>
            </a:r>
            <a:r>
              <a:rPr lang="en-US" sz="1600" dirty="0">
                <a:solidFill>
                  <a:srgbClr val="002060"/>
                </a:solidFill>
              </a:rPr>
              <a:t>,   </a:t>
            </a:r>
            <a:r>
              <a:rPr lang="en-US" sz="1600" dirty="0" err="1">
                <a:solidFill>
                  <a:srgbClr val="002060"/>
                </a:solidFill>
              </a:rPr>
              <a:t>n.bowler_strike_rate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FROM (SELECT  batsman, COUNT(ball) as </a:t>
            </a:r>
            <a:r>
              <a:rPr lang="en-US" sz="1600" dirty="0" err="1">
                <a:solidFill>
                  <a:srgbClr val="002060"/>
                </a:solidFill>
              </a:rPr>
              <a:t>total_balls</a:t>
            </a:r>
            <a:r>
              <a:rPr lang="en-US" sz="1600" dirty="0">
                <a:solidFill>
                  <a:srgbClr val="002060"/>
                </a:solidFill>
              </a:rPr>
              <a:t>, SUM(</a:t>
            </a:r>
            <a:r>
              <a:rPr lang="en-US" sz="1600" dirty="0" err="1">
                <a:solidFill>
                  <a:srgbClr val="002060"/>
                </a:solidFill>
              </a:rPr>
              <a:t>batsman_runs</a:t>
            </a:r>
            <a:r>
              <a:rPr lang="en-US" sz="1600" dirty="0">
                <a:solidFill>
                  <a:srgbClr val="002060"/>
                </a:solidFill>
              </a:rPr>
              <a:t>) as </a:t>
            </a:r>
            <a:r>
              <a:rPr lang="en-US" sz="1600" dirty="0" err="1">
                <a:solidFill>
                  <a:srgbClr val="002060"/>
                </a:solidFill>
              </a:rPr>
              <a:t>total_runs</a:t>
            </a:r>
            <a:r>
              <a:rPr lang="en-US" sz="1600" dirty="0">
                <a:solidFill>
                  <a:srgbClr val="002060"/>
                </a:solidFill>
              </a:rPr>
              <a:t>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(CAST(SUM(</a:t>
            </a:r>
            <a:r>
              <a:rPr lang="en-US" sz="1600" dirty="0" err="1">
                <a:solidFill>
                  <a:srgbClr val="002060"/>
                </a:solidFill>
              </a:rPr>
              <a:t>batsman_runs</a:t>
            </a:r>
            <a:r>
              <a:rPr lang="en-US" sz="1600" dirty="0">
                <a:solidFill>
                  <a:srgbClr val="002060"/>
                </a:solidFill>
              </a:rPr>
              <a:t>)AS FLOAT)/COUNT(ball))*100 AS </a:t>
            </a:r>
            <a:r>
              <a:rPr lang="en-US" sz="1600" dirty="0" err="1">
                <a:solidFill>
                  <a:srgbClr val="002060"/>
                </a:solidFill>
              </a:rPr>
              <a:t>strike_rate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     FROM </a:t>
            </a:r>
            <a:r>
              <a:rPr lang="en-US" sz="1600" dirty="0" err="1">
                <a:solidFill>
                  <a:srgbClr val="002060"/>
                </a:solidFill>
              </a:rPr>
              <a:t>ipl_ball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     WHERE  NOT </a:t>
            </a:r>
            <a:r>
              <a:rPr lang="en-US" sz="1600" dirty="0" err="1">
                <a:solidFill>
                  <a:srgbClr val="002060"/>
                </a:solidFill>
              </a:rPr>
              <a:t>extras_type</a:t>
            </a:r>
            <a:r>
              <a:rPr lang="en-US" sz="1600" dirty="0">
                <a:solidFill>
                  <a:srgbClr val="002060"/>
                </a:solidFill>
              </a:rPr>
              <a:t> IN ('</a:t>
            </a:r>
            <a:r>
              <a:rPr lang="en-US" sz="1600" dirty="0" err="1">
                <a:solidFill>
                  <a:srgbClr val="002060"/>
                </a:solidFill>
              </a:rPr>
              <a:t>wides</a:t>
            </a:r>
            <a:r>
              <a:rPr lang="en-US" sz="1600" dirty="0">
                <a:solidFill>
                  <a:srgbClr val="002060"/>
                </a:solidFill>
              </a:rPr>
              <a:t>')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GROUP BY batsman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HAVING COUNT(ball)&gt;=500) as m</a:t>
            </a:r>
          </a:p>
          <a:p>
            <a:r>
              <a:rPr lang="en-US" sz="1600" dirty="0">
                <a:solidFill>
                  <a:srgbClr val="002060"/>
                </a:solidFill>
              </a:rPr>
              <a:t>INNER JOIN (SELECT </a:t>
            </a:r>
            <a:r>
              <a:rPr lang="en-US" sz="1600" dirty="0" err="1">
                <a:solidFill>
                  <a:srgbClr val="002060"/>
                </a:solidFill>
              </a:rPr>
              <a:t>a.bowler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a.bowled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b.bowler_total_wickets</a:t>
            </a:r>
            <a:r>
              <a:rPr lang="en-US" sz="1600" dirty="0">
                <a:solidFill>
                  <a:srgbClr val="002060"/>
                </a:solidFill>
              </a:rPr>
              <a:t>, CAST(</a:t>
            </a:r>
            <a:r>
              <a:rPr lang="en-US" sz="1600" dirty="0" err="1">
                <a:solidFill>
                  <a:srgbClr val="002060"/>
                </a:solidFill>
              </a:rPr>
              <a:t>a.bowled</a:t>
            </a:r>
            <a:r>
              <a:rPr lang="en-US" sz="1600" dirty="0">
                <a:solidFill>
                  <a:srgbClr val="002060"/>
                </a:solidFill>
              </a:rPr>
              <a:t> AS FLOAT)/</a:t>
            </a:r>
            <a:r>
              <a:rPr lang="en-US" sz="1600" dirty="0" err="1">
                <a:solidFill>
                  <a:srgbClr val="002060"/>
                </a:solidFill>
              </a:rPr>
              <a:t>b.bowler_total_wickets</a:t>
            </a:r>
            <a:r>
              <a:rPr lang="en-US" sz="1600" dirty="0">
                <a:solidFill>
                  <a:srgbClr val="002060"/>
                </a:solidFill>
              </a:rPr>
              <a:t> AS </a:t>
            </a:r>
            <a:r>
              <a:rPr lang="en-US" sz="1600" dirty="0" err="1">
                <a:solidFill>
                  <a:srgbClr val="002060"/>
                </a:solidFill>
              </a:rPr>
              <a:t>bowler_strike_rate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                  FROM (SELECT bowler, COUNT(ball ) as bowled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FROM </a:t>
            </a:r>
            <a:r>
              <a:rPr lang="en-US" sz="1600" dirty="0" err="1">
                <a:solidFill>
                  <a:srgbClr val="002060"/>
                </a:solidFill>
              </a:rPr>
              <a:t>ipl_ball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           GROUP BY bowler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HAVING COUNT(ball)&gt;=300) as a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INNER JOIN (SELECT bowler, COUNT(</a:t>
            </a:r>
            <a:r>
              <a:rPr lang="en-US" sz="1600" dirty="0" err="1">
                <a:solidFill>
                  <a:srgbClr val="002060"/>
                </a:solidFill>
              </a:rPr>
              <a:t>dismissal_kind</a:t>
            </a:r>
            <a:r>
              <a:rPr lang="en-US" sz="1600" dirty="0">
                <a:solidFill>
                  <a:srgbClr val="002060"/>
                </a:solidFill>
              </a:rPr>
              <a:t>) as </a:t>
            </a:r>
            <a:r>
              <a:rPr lang="en-US" sz="1600" dirty="0" err="1">
                <a:solidFill>
                  <a:srgbClr val="002060"/>
                </a:solidFill>
              </a:rPr>
              <a:t>bowler_total_wickets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                       FROM (SELECT bowler, </a:t>
            </a:r>
            <a:r>
              <a:rPr lang="en-US" sz="1600" dirty="0" err="1">
                <a:solidFill>
                  <a:srgbClr val="002060"/>
                </a:solidFill>
              </a:rPr>
              <a:t>dismissal_kind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                FROM </a:t>
            </a:r>
            <a:r>
              <a:rPr lang="en-US" sz="1600" dirty="0" err="1">
                <a:solidFill>
                  <a:srgbClr val="002060"/>
                </a:solidFill>
              </a:rPr>
              <a:t>ipl_ball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                       WHERE NOT </a:t>
            </a:r>
            <a:r>
              <a:rPr lang="en-US" sz="1600" dirty="0" err="1">
                <a:solidFill>
                  <a:srgbClr val="002060"/>
                </a:solidFill>
              </a:rPr>
              <a:t>dismissal_kind</a:t>
            </a:r>
            <a:r>
              <a:rPr lang="en-US" sz="1600" dirty="0">
                <a:solidFill>
                  <a:srgbClr val="002060"/>
                </a:solidFill>
              </a:rPr>
              <a:t> IN ('</a:t>
            </a:r>
            <a:r>
              <a:rPr lang="en-US" sz="1600" dirty="0" err="1">
                <a:solidFill>
                  <a:srgbClr val="002060"/>
                </a:solidFill>
              </a:rPr>
              <a:t>NA','obstructing</a:t>
            </a:r>
            <a:r>
              <a:rPr lang="en-US" sz="1600" dirty="0">
                <a:solidFill>
                  <a:srgbClr val="002060"/>
                </a:solidFill>
              </a:rPr>
              <a:t> the </a:t>
            </a:r>
            <a:r>
              <a:rPr lang="en-US" sz="1600" dirty="0" err="1">
                <a:solidFill>
                  <a:srgbClr val="002060"/>
                </a:solidFill>
              </a:rPr>
              <a:t>field','run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out','retired</a:t>
            </a:r>
            <a:r>
              <a:rPr lang="en-US" sz="1600" dirty="0">
                <a:solidFill>
                  <a:srgbClr val="002060"/>
                </a:solidFill>
              </a:rPr>
              <a:t> hurt')) as fun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          GROUP BY bowler) as b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ON </a:t>
            </a:r>
            <a:r>
              <a:rPr lang="en-US" sz="1600" dirty="0" err="1">
                <a:solidFill>
                  <a:srgbClr val="002060"/>
                </a:solidFill>
              </a:rPr>
              <a:t>a.bowler</a:t>
            </a:r>
            <a:r>
              <a:rPr lang="en-US" sz="1600" dirty="0">
                <a:solidFill>
                  <a:srgbClr val="002060"/>
                </a:solidFill>
              </a:rPr>
              <a:t>=</a:t>
            </a:r>
            <a:r>
              <a:rPr lang="en-US" sz="1600" dirty="0" err="1">
                <a:solidFill>
                  <a:srgbClr val="002060"/>
                </a:solidFill>
              </a:rPr>
              <a:t>b.bowler</a:t>
            </a:r>
            <a:r>
              <a:rPr lang="en-US" sz="1600" dirty="0">
                <a:solidFill>
                  <a:srgbClr val="002060"/>
                </a:solidFill>
              </a:rPr>
              <a:t>)	as n 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On </a:t>
            </a:r>
            <a:r>
              <a:rPr lang="en-US" sz="1600" dirty="0" err="1">
                <a:solidFill>
                  <a:srgbClr val="002060"/>
                </a:solidFill>
              </a:rPr>
              <a:t>m.batsman</a:t>
            </a:r>
            <a:r>
              <a:rPr lang="en-US" sz="1600" dirty="0">
                <a:solidFill>
                  <a:srgbClr val="002060"/>
                </a:solidFill>
              </a:rPr>
              <a:t>=</a:t>
            </a:r>
            <a:r>
              <a:rPr lang="en-US" sz="1600" dirty="0" err="1">
                <a:solidFill>
                  <a:srgbClr val="002060"/>
                </a:solidFill>
              </a:rPr>
              <a:t>n.bowler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ORDER BY </a:t>
            </a:r>
            <a:r>
              <a:rPr lang="en-US" sz="1600" dirty="0" err="1">
                <a:solidFill>
                  <a:srgbClr val="002060"/>
                </a:solidFill>
              </a:rPr>
              <a:t>batting_strike_rate</a:t>
            </a:r>
            <a:r>
              <a:rPr lang="en-US" sz="1600" dirty="0">
                <a:solidFill>
                  <a:srgbClr val="002060"/>
                </a:solidFill>
              </a:rPr>
              <a:t> DESC,  </a:t>
            </a:r>
            <a:r>
              <a:rPr lang="en-US" sz="1600" dirty="0" err="1">
                <a:solidFill>
                  <a:srgbClr val="002060"/>
                </a:solidFill>
              </a:rPr>
              <a:t>bowler_strike_rate</a:t>
            </a:r>
            <a:r>
              <a:rPr lang="en-US" sz="1600" dirty="0">
                <a:solidFill>
                  <a:srgbClr val="002060"/>
                </a:solidFill>
              </a:rPr>
              <a:t> ASC  LIMIT 10;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223F8-6DD3-DDFB-E24A-81D9C2ACCAE4}"/>
              </a:ext>
            </a:extLst>
          </p:cNvPr>
          <p:cNvSpPr/>
          <p:nvPr/>
        </p:nvSpPr>
        <p:spPr>
          <a:xfrm>
            <a:off x="414779" y="339365"/>
            <a:ext cx="11293312" cy="633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3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67988-BB15-CA33-0D39-8621B772E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72869"/>
              </p:ext>
            </p:extLst>
          </p:nvPr>
        </p:nvGraphicFramePr>
        <p:xfrm>
          <a:off x="1514574" y="387058"/>
          <a:ext cx="9162852" cy="2638944"/>
        </p:xfrm>
        <a:graphic>
          <a:graphicData uri="http://schemas.openxmlformats.org/drawingml/2006/table">
            <a:tbl>
              <a:tblPr/>
              <a:tblGrid>
                <a:gridCol w="1264473">
                  <a:extLst>
                    <a:ext uri="{9D8B030D-6E8A-4147-A177-3AD203B41FA5}">
                      <a16:colId xmlns:a16="http://schemas.microsoft.com/office/drawing/2014/main" val="923290564"/>
                    </a:ext>
                  </a:extLst>
                </a:gridCol>
                <a:gridCol w="1117868">
                  <a:extLst>
                    <a:ext uri="{9D8B030D-6E8A-4147-A177-3AD203B41FA5}">
                      <a16:colId xmlns:a16="http://schemas.microsoft.com/office/drawing/2014/main" val="1084467205"/>
                    </a:ext>
                  </a:extLst>
                </a:gridCol>
                <a:gridCol w="1282799">
                  <a:extLst>
                    <a:ext uri="{9D8B030D-6E8A-4147-A177-3AD203B41FA5}">
                      <a16:colId xmlns:a16="http://schemas.microsoft.com/office/drawing/2014/main" val="2903628981"/>
                    </a:ext>
                  </a:extLst>
                </a:gridCol>
                <a:gridCol w="1246148">
                  <a:extLst>
                    <a:ext uri="{9D8B030D-6E8A-4147-A177-3AD203B41FA5}">
                      <a16:colId xmlns:a16="http://schemas.microsoft.com/office/drawing/2014/main" val="76872529"/>
                    </a:ext>
                  </a:extLst>
                </a:gridCol>
                <a:gridCol w="2070805">
                  <a:extLst>
                    <a:ext uri="{9D8B030D-6E8A-4147-A177-3AD203B41FA5}">
                      <a16:colId xmlns:a16="http://schemas.microsoft.com/office/drawing/2014/main" val="3241065456"/>
                    </a:ext>
                  </a:extLst>
                </a:gridCol>
                <a:gridCol w="2180759">
                  <a:extLst>
                    <a:ext uri="{9D8B030D-6E8A-4147-A177-3AD203B41FA5}">
                      <a16:colId xmlns:a16="http://schemas.microsoft.com/office/drawing/2014/main" val="2795472911"/>
                    </a:ext>
                  </a:extLst>
                </a:gridCol>
              </a:tblGrid>
              <a:tr h="2565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allrounder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ball_faced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ball_bowled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batting_strike_rate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bowler_strike_rate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20690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182.3317308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19.44262295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51591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200" b="1" i="0" u="none" strike="noStrike" dirty="0" err="1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200" b="1" i="0" u="none" strike="noStrike" dirty="0">
                        <a:solidFill>
                          <a:srgbClr val="833C0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164.2725599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22.23622047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389183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159.2680047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21.76190476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514297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154.676259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29.36842105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3006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150.1100975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32.44444444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506335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149.8760535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23.56666667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216183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144.3609023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23.15384615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809036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YK Pathan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YK Pathan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142.9718876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28.19047619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809999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KH Pandya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KH Pandya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142.4501425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27.89130435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0484"/>
                  </a:ext>
                </a:extLst>
              </a:tr>
              <a:tr h="238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JA Morkel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JA Morkel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141.9825073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21.25882353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58617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DBEAEE5-F097-4044-F4C0-3142772E9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338298"/>
              </p:ext>
            </p:extLst>
          </p:nvPr>
        </p:nvGraphicFramePr>
        <p:xfrm>
          <a:off x="1524000" y="3318235"/>
          <a:ext cx="4572000" cy="315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BEAEE5-F097-4044-F4C0-3142772E9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360800"/>
              </p:ext>
            </p:extLst>
          </p:nvPr>
        </p:nvGraphicFramePr>
        <p:xfrm>
          <a:off x="6270396" y="3318235"/>
          <a:ext cx="4572000" cy="315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C993A6-4C93-1132-B0E0-A831B3F7B0FE}"/>
              </a:ext>
            </a:extLst>
          </p:cNvPr>
          <p:cNvSpPr/>
          <p:nvPr/>
        </p:nvSpPr>
        <p:spPr>
          <a:xfrm>
            <a:off x="452487" y="193249"/>
            <a:ext cx="11302738" cy="6471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8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8B73C-B87C-776F-6E5D-B22645ADBD98}"/>
              </a:ext>
            </a:extLst>
          </p:cNvPr>
          <p:cNvSpPr txBox="1"/>
          <p:nvPr/>
        </p:nvSpPr>
        <p:spPr>
          <a:xfrm>
            <a:off x="2453327" y="198983"/>
            <a:ext cx="6094428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                                       </a:t>
            </a:r>
            <a:r>
              <a:rPr lang="en-I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(Top 10 </a:t>
            </a:r>
            <a:r>
              <a:rPr lang="en-I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wicket_keeper</a:t>
            </a:r>
            <a:r>
              <a:rPr lang="en-I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>
                <a:solidFill>
                  <a:srgbClr val="002060"/>
                </a:solidFill>
              </a:rPr>
              <a:t>SELECT </a:t>
            </a:r>
            <a:r>
              <a:rPr lang="en-IN" sz="1400" dirty="0" err="1">
                <a:solidFill>
                  <a:srgbClr val="002060"/>
                </a:solidFill>
              </a:rPr>
              <a:t>m.fielder</a:t>
            </a:r>
            <a:r>
              <a:rPr lang="en-IN" sz="1400" dirty="0">
                <a:solidFill>
                  <a:srgbClr val="002060"/>
                </a:solidFill>
              </a:rPr>
              <a:t> as </a:t>
            </a:r>
            <a:r>
              <a:rPr lang="en-IN" sz="1400" dirty="0" err="1">
                <a:solidFill>
                  <a:srgbClr val="002060"/>
                </a:solidFill>
              </a:rPr>
              <a:t>wicket_keeper</a:t>
            </a:r>
            <a:r>
              <a:rPr lang="en-IN" sz="1400" dirty="0">
                <a:solidFill>
                  <a:srgbClr val="002060"/>
                </a:solidFill>
              </a:rPr>
              <a:t>, </a:t>
            </a:r>
            <a:r>
              <a:rPr lang="en-IN" sz="1400" dirty="0" err="1">
                <a:solidFill>
                  <a:srgbClr val="002060"/>
                </a:solidFill>
              </a:rPr>
              <a:t>m.stumping_wicket</a:t>
            </a:r>
            <a:r>
              <a:rPr lang="en-IN" sz="1400" dirty="0">
                <a:solidFill>
                  <a:srgbClr val="002060"/>
                </a:solidFill>
              </a:rPr>
              <a:t> as </a:t>
            </a:r>
            <a:r>
              <a:rPr lang="en-IN" sz="1400" dirty="0" err="1">
                <a:solidFill>
                  <a:srgbClr val="002060"/>
                </a:solidFill>
              </a:rPr>
              <a:t>stumping_out</a:t>
            </a:r>
            <a:r>
              <a:rPr lang="en-IN" sz="1400" dirty="0">
                <a:solidFill>
                  <a:srgbClr val="002060"/>
                </a:solidFill>
              </a:rPr>
              <a:t>, </a:t>
            </a:r>
            <a:r>
              <a:rPr lang="en-IN" sz="1400" dirty="0" err="1">
                <a:solidFill>
                  <a:srgbClr val="002060"/>
                </a:solidFill>
              </a:rPr>
              <a:t>m.caught_wicket</a:t>
            </a:r>
            <a:r>
              <a:rPr lang="en-IN" sz="1400" dirty="0">
                <a:solidFill>
                  <a:srgbClr val="002060"/>
                </a:solidFill>
              </a:rPr>
              <a:t> as </a:t>
            </a:r>
            <a:r>
              <a:rPr lang="en-IN" sz="1400" dirty="0" err="1">
                <a:solidFill>
                  <a:srgbClr val="002060"/>
                </a:solidFill>
              </a:rPr>
              <a:t>caught_out</a:t>
            </a:r>
            <a:r>
              <a:rPr lang="en-IN" sz="1400" dirty="0">
                <a:solidFill>
                  <a:srgbClr val="002060"/>
                </a:solidFill>
              </a:rPr>
              <a:t>,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 </a:t>
            </a:r>
            <a:r>
              <a:rPr lang="en-IN" sz="1400" dirty="0" err="1">
                <a:solidFill>
                  <a:srgbClr val="002060"/>
                </a:solidFill>
              </a:rPr>
              <a:t>n.strike_rate</a:t>
            </a:r>
            <a:r>
              <a:rPr lang="en-IN" sz="1400" dirty="0">
                <a:solidFill>
                  <a:srgbClr val="002060"/>
                </a:solidFill>
              </a:rPr>
              <a:t> as </a:t>
            </a:r>
            <a:r>
              <a:rPr lang="en-IN" sz="1400" dirty="0" err="1">
                <a:solidFill>
                  <a:srgbClr val="002060"/>
                </a:solidFill>
              </a:rPr>
              <a:t>bat_strike_rate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FROM (SELECT </a:t>
            </a:r>
            <a:r>
              <a:rPr lang="en-IN" sz="1400" dirty="0" err="1">
                <a:solidFill>
                  <a:srgbClr val="002060"/>
                </a:solidFill>
              </a:rPr>
              <a:t>a.fielder</a:t>
            </a:r>
            <a:r>
              <a:rPr lang="en-IN" sz="1400" dirty="0">
                <a:solidFill>
                  <a:srgbClr val="002060"/>
                </a:solidFill>
              </a:rPr>
              <a:t>, </a:t>
            </a:r>
            <a:r>
              <a:rPr lang="en-IN" sz="1400" dirty="0" err="1">
                <a:solidFill>
                  <a:srgbClr val="002060"/>
                </a:solidFill>
              </a:rPr>
              <a:t>a.stumping_wicket</a:t>
            </a:r>
            <a:r>
              <a:rPr lang="en-IN" sz="1400" dirty="0">
                <a:solidFill>
                  <a:srgbClr val="002060"/>
                </a:solidFill>
              </a:rPr>
              <a:t>, </a:t>
            </a:r>
            <a:r>
              <a:rPr lang="en-IN" sz="1400" dirty="0" err="1">
                <a:solidFill>
                  <a:srgbClr val="002060"/>
                </a:solidFill>
              </a:rPr>
              <a:t>b.caught_wicket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      FROM (SELECT fielder, COUNT(</a:t>
            </a:r>
            <a:r>
              <a:rPr lang="en-IN" sz="1400" dirty="0" err="1">
                <a:solidFill>
                  <a:srgbClr val="002060"/>
                </a:solidFill>
              </a:rPr>
              <a:t>dismissal_kind</a:t>
            </a:r>
            <a:r>
              <a:rPr lang="en-IN" sz="1400" dirty="0">
                <a:solidFill>
                  <a:srgbClr val="002060"/>
                </a:solidFill>
              </a:rPr>
              <a:t> ) as </a:t>
            </a:r>
            <a:r>
              <a:rPr lang="en-IN" sz="1400" dirty="0" err="1">
                <a:solidFill>
                  <a:srgbClr val="002060"/>
                </a:solidFill>
              </a:rPr>
              <a:t>stumping_wicket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            FROM </a:t>
            </a:r>
            <a:r>
              <a:rPr lang="en-IN" sz="1400" dirty="0" err="1">
                <a:solidFill>
                  <a:srgbClr val="002060"/>
                </a:solidFill>
              </a:rPr>
              <a:t>ipl_ball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            WHERE </a:t>
            </a:r>
            <a:r>
              <a:rPr lang="en-IN" sz="1400" dirty="0" err="1">
                <a:solidFill>
                  <a:srgbClr val="002060"/>
                </a:solidFill>
              </a:rPr>
              <a:t>dismissal_kind</a:t>
            </a:r>
            <a:r>
              <a:rPr lang="en-IN" sz="1400" dirty="0">
                <a:solidFill>
                  <a:srgbClr val="002060"/>
                </a:solidFill>
              </a:rPr>
              <a:t>='stumped' AND NOT fielder='NA'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      GROUP BY fielder) as a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LEFT JOIN (SELECT fielder, COUNT(</a:t>
            </a:r>
            <a:r>
              <a:rPr lang="en-IN" sz="1400" dirty="0" err="1">
                <a:solidFill>
                  <a:srgbClr val="002060"/>
                </a:solidFill>
              </a:rPr>
              <a:t>dismissal_kind</a:t>
            </a:r>
            <a:r>
              <a:rPr lang="en-IN" sz="1400" dirty="0">
                <a:solidFill>
                  <a:srgbClr val="002060"/>
                </a:solidFill>
              </a:rPr>
              <a:t>) as </a:t>
            </a:r>
            <a:r>
              <a:rPr lang="en-IN" sz="1400" dirty="0" err="1">
                <a:solidFill>
                  <a:srgbClr val="002060"/>
                </a:solidFill>
              </a:rPr>
              <a:t>caught_wicket</a:t>
            </a:r>
            <a:r>
              <a:rPr lang="en-IN" sz="1400" dirty="0">
                <a:solidFill>
                  <a:srgbClr val="002060"/>
                </a:solidFill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      FROM </a:t>
            </a:r>
            <a:r>
              <a:rPr lang="en-IN" sz="1400" dirty="0" err="1">
                <a:solidFill>
                  <a:srgbClr val="002060"/>
                </a:solidFill>
              </a:rPr>
              <a:t>ipl_ball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            WHERE </a:t>
            </a:r>
            <a:r>
              <a:rPr lang="en-IN" sz="1400" dirty="0" err="1">
                <a:solidFill>
                  <a:srgbClr val="002060"/>
                </a:solidFill>
              </a:rPr>
              <a:t>dismissal_kind</a:t>
            </a:r>
            <a:r>
              <a:rPr lang="en-IN" sz="1400" dirty="0">
                <a:solidFill>
                  <a:srgbClr val="002060"/>
                </a:solidFill>
              </a:rPr>
              <a:t>='caught'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      GROUP BY fielder) as b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ON </a:t>
            </a:r>
            <a:r>
              <a:rPr lang="en-IN" sz="1400" dirty="0" err="1">
                <a:solidFill>
                  <a:srgbClr val="002060"/>
                </a:solidFill>
              </a:rPr>
              <a:t>a.fielder</a:t>
            </a:r>
            <a:r>
              <a:rPr lang="en-IN" sz="1400" dirty="0">
                <a:solidFill>
                  <a:srgbClr val="002060"/>
                </a:solidFill>
              </a:rPr>
              <a:t>=</a:t>
            </a:r>
            <a:r>
              <a:rPr lang="en-IN" sz="1400" dirty="0" err="1">
                <a:solidFill>
                  <a:srgbClr val="002060"/>
                </a:solidFill>
              </a:rPr>
              <a:t>b.fielder</a:t>
            </a:r>
            <a:r>
              <a:rPr lang="en-IN" sz="1400" dirty="0">
                <a:solidFill>
                  <a:srgbClr val="002060"/>
                </a:solidFill>
              </a:rPr>
              <a:t>) as m</a:t>
            </a:r>
          </a:p>
          <a:p>
            <a:r>
              <a:rPr lang="en-IN" sz="1400" dirty="0">
                <a:solidFill>
                  <a:srgbClr val="002060"/>
                </a:solidFill>
              </a:rPr>
              <a:t>LEFT JOIN (SELECT  batsman, COUNT(ball) as </a:t>
            </a:r>
            <a:r>
              <a:rPr lang="en-IN" sz="1400" dirty="0" err="1">
                <a:solidFill>
                  <a:srgbClr val="002060"/>
                </a:solidFill>
              </a:rPr>
              <a:t>total_balls</a:t>
            </a:r>
            <a:r>
              <a:rPr lang="en-IN" sz="1400" dirty="0">
                <a:solidFill>
                  <a:srgbClr val="002060"/>
                </a:solidFill>
              </a:rPr>
              <a:t>, SUM(</a:t>
            </a:r>
            <a:r>
              <a:rPr lang="en-IN" sz="1400" dirty="0" err="1">
                <a:solidFill>
                  <a:srgbClr val="002060"/>
                </a:solidFill>
              </a:rPr>
              <a:t>batsman_runs</a:t>
            </a:r>
            <a:r>
              <a:rPr lang="en-IN" sz="1400" dirty="0">
                <a:solidFill>
                  <a:srgbClr val="002060"/>
                </a:solidFill>
              </a:rPr>
              <a:t>) as </a:t>
            </a:r>
            <a:r>
              <a:rPr lang="en-IN" sz="1400" dirty="0" err="1">
                <a:solidFill>
                  <a:srgbClr val="002060"/>
                </a:solidFill>
              </a:rPr>
              <a:t>total_runs</a:t>
            </a:r>
            <a:r>
              <a:rPr lang="en-IN" sz="1400" dirty="0">
                <a:solidFill>
                  <a:srgbClr val="002060"/>
                </a:solidFill>
              </a:rPr>
              <a:t>,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            (CAST(SUM(</a:t>
            </a:r>
            <a:r>
              <a:rPr lang="en-IN" sz="1400" dirty="0" err="1">
                <a:solidFill>
                  <a:srgbClr val="002060"/>
                </a:solidFill>
              </a:rPr>
              <a:t>batsman_runs</a:t>
            </a:r>
            <a:r>
              <a:rPr lang="en-IN" sz="1400" dirty="0">
                <a:solidFill>
                  <a:srgbClr val="002060"/>
                </a:solidFill>
              </a:rPr>
              <a:t>)AS FLOAT)/COUNT(ball))*100 AS </a:t>
            </a:r>
            <a:r>
              <a:rPr lang="en-IN" sz="1400" dirty="0" err="1">
                <a:solidFill>
                  <a:srgbClr val="002060"/>
                </a:solidFill>
              </a:rPr>
              <a:t>strike_rate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           FROM </a:t>
            </a:r>
            <a:r>
              <a:rPr lang="en-IN" sz="1400" dirty="0" err="1">
                <a:solidFill>
                  <a:srgbClr val="002060"/>
                </a:solidFill>
              </a:rPr>
              <a:t>ipl_ball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           WHERE  NOT </a:t>
            </a:r>
            <a:r>
              <a:rPr lang="en-IN" sz="1400" dirty="0" err="1">
                <a:solidFill>
                  <a:srgbClr val="002060"/>
                </a:solidFill>
              </a:rPr>
              <a:t>extras_type</a:t>
            </a:r>
            <a:r>
              <a:rPr lang="en-IN" sz="1400" dirty="0">
                <a:solidFill>
                  <a:srgbClr val="002060"/>
                </a:solidFill>
              </a:rPr>
              <a:t> IN ('wides')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     GROUP BY batsman</a:t>
            </a:r>
          </a:p>
          <a:p>
            <a:r>
              <a:rPr lang="en-IN" sz="1400" dirty="0">
                <a:solidFill>
                  <a:srgbClr val="002060"/>
                </a:solidFill>
              </a:rPr>
              <a:t>           HAVING COUNT(ball)&gt;=500) as n</a:t>
            </a:r>
          </a:p>
          <a:p>
            <a:r>
              <a:rPr lang="en-IN" sz="1400" dirty="0">
                <a:solidFill>
                  <a:srgbClr val="002060"/>
                </a:solidFill>
              </a:rPr>
              <a:t>ON </a:t>
            </a:r>
            <a:r>
              <a:rPr lang="en-IN" sz="1400" dirty="0" err="1">
                <a:solidFill>
                  <a:srgbClr val="002060"/>
                </a:solidFill>
              </a:rPr>
              <a:t>m.fielder</a:t>
            </a:r>
            <a:r>
              <a:rPr lang="en-IN" sz="1400" dirty="0">
                <a:solidFill>
                  <a:srgbClr val="002060"/>
                </a:solidFill>
              </a:rPr>
              <a:t>=</a:t>
            </a:r>
            <a:r>
              <a:rPr lang="en-IN" sz="1400" dirty="0" err="1">
                <a:solidFill>
                  <a:srgbClr val="002060"/>
                </a:solidFill>
              </a:rPr>
              <a:t>n.batsman</a:t>
            </a:r>
            <a:endParaRPr lang="en-IN" sz="1400" dirty="0">
              <a:solidFill>
                <a:srgbClr val="002060"/>
              </a:solidFill>
            </a:endParaRPr>
          </a:p>
          <a:p>
            <a:r>
              <a:rPr lang="en-IN" sz="1400" dirty="0">
                <a:solidFill>
                  <a:srgbClr val="002060"/>
                </a:solidFill>
              </a:rPr>
              <a:t>ORDER BY </a:t>
            </a:r>
            <a:r>
              <a:rPr lang="en-IN" sz="1400" dirty="0" err="1">
                <a:solidFill>
                  <a:srgbClr val="002060"/>
                </a:solidFill>
              </a:rPr>
              <a:t>stumping_wicket</a:t>
            </a:r>
            <a:r>
              <a:rPr lang="en-IN" sz="1400" dirty="0">
                <a:solidFill>
                  <a:srgbClr val="002060"/>
                </a:solidFill>
              </a:rPr>
              <a:t> DESC, </a:t>
            </a:r>
            <a:r>
              <a:rPr lang="en-IN" sz="1400" dirty="0" err="1">
                <a:solidFill>
                  <a:srgbClr val="002060"/>
                </a:solidFill>
              </a:rPr>
              <a:t>caught_wicket</a:t>
            </a:r>
            <a:r>
              <a:rPr lang="en-IN" sz="1400" dirty="0">
                <a:solidFill>
                  <a:srgbClr val="002060"/>
                </a:solidFill>
              </a:rPr>
              <a:t> DESC, </a:t>
            </a:r>
            <a:r>
              <a:rPr lang="en-IN" sz="1400" dirty="0" err="1">
                <a:solidFill>
                  <a:srgbClr val="002060"/>
                </a:solidFill>
              </a:rPr>
              <a:t>bat_strike_rate</a:t>
            </a:r>
            <a:r>
              <a:rPr lang="en-IN" sz="1400" dirty="0">
                <a:solidFill>
                  <a:srgbClr val="002060"/>
                </a:solidFill>
              </a:rPr>
              <a:t> DESC LIMIT 10;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4913F-A901-BAC2-5A55-28E6D81961E8}"/>
              </a:ext>
            </a:extLst>
          </p:cNvPr>
          <p:cNvSpPr/>
          <p:nvPr/>
        </p:nvSpPr>
        <p:spPr>
          <a:xfrm>
            <a:off x="556181" y="348792"/>
            <a:ext cx="11085922" cy="620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4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6F2331E-E0E8-2017-FD59-EF574A3D2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729857"/>
              </p:ext>
            </p:extLst>
          </p:nvPr>
        </p:nvGraphicFramePr>
        <p:xfrm>
          <a:off x="1010239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0CE8B-3418-2ABC-D398-B8167822F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78372"/>
              </p:ext>
            </p:extLst>
          </p:nvPr>
        </p:nvGraphicFramePr>
        <p:xfrm>
          <a:off x="2752627" y="395926"/>
          <a:ext cx="6315959" cy="2743200"/>
        </p:xfrm>
        <a:graphic>
          <a:graphicData uri="http://schemas.openxmlformats.org/drawingml/2006/table">
            <a:tbl>
              <a:tblPr/>
              <a:tblGrid>
                <a:gridCol w="1534719">
                  <a:extLst>
                    <a:ext uri="{9D8B030D-6E8A-4147-A177-3AD203B41FA5}">
                      <a16:colId xmlns:a16="http://schemas.microsoft.com/office/drawing/2014/main" val="481970849"/>
                    </a:ext>
                  </a:extLst>
                </a:gridCol>
                <a:gridCol w="1711802">
                  <a:extLst>
                    <a:ext uri="{9D8B030D-6E8A-4147-A177-3AD203B41FA5}">
                      <a16:colId xmlns:a16="http://schemas.microsoft.com/office/drawing/2014/main" val="4186336379"/>
                    </a:ext>
                  </a:extLst>
                </a:gridCol>
                <a:gridCol w="1200229">
                  <a:extLst>
                    <a:ext uri="{9D8B030D-6E8A-4147-A177-3AD203B41FA5}">
                      <a16:colId xmlns:a16="http://schemas.microsoft.com/office/drawing/2014/main" val="128345724"/>
                    </a:ext>
                  </a:extLst>
                </a:gridCol>
                <a:gridCol w="1869209">
                  <a:extLst>
                    <a:ext uri="{9D8B030D-6E8A-4147-A177-3AD203B41FA5}">
                      <a16:colId xmlns:a16="http://schemas.microsoft.com/office/drawing/2014/main" val="235589172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wicket_keeper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stumping_out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caught_out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bat_strike_rate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5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MS Dhoni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136.7581931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2026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RV Uthappa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129.9943567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48283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KD Karthik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129.6371651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5320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WP Saha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132.0213476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5033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PA Patel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120.7803223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303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138.3946488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207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Q de Kock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133.5378323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13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151.9736842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6088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NV Ojha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118.3549124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34068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KC Sangakkara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121.1925287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74392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FA1267-2B4A-9F3D-7EDF-6141D93CD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595815"/>
              </p:ext>
            </p:extLst>
          </p:nvPr>
        </p:nvGraphicFramePr>
        <p:xfrm>
          <a:off x="635523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57D621-4809-C0BD-D40D-642CEF7F1337}"/>
              </a:ext>
            </a:extLst>
          </p:cNvPr>
          <p:cNvSpPr/>
          <p:nvPr/>
        </p:nvSpPr>
        <p:spPr>
          <a:xfrm>
            <a:off x="414779" y="263951"/>
            <a:ext cx="11415860" cy="6372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3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4951AE-DAFF-15A1-814F-BA0A2AA6126D}"/>
              </a:ext>
            </a:extLst>
          </p:cNvPr>
          <p:cNvSpPr/>
          <p:nvPr/>
        </p:nvSpPr>
        <p:spPr>
          <a:xfrm>
            <a:off x="301658" y="188536"/>
            <a:ext cx="11689237" cy="651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90733-79EB-0DE7-8026-CCBA3BDA7AD2}"/>
              </a:ext>
            </a:extLst>
          </p:cNvPr>
          <p:cNvSpPr txBox="1"/>
          <p:nvPr/>
        </p:nvSpPr>
        <p:spPr>
          <a:xfrm>
            <a:off x="1963131" y="432400"/>
            <a:ext cx="60944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/* CREATE table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ipl_ball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And Upload */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Courier New" panose="02070309020205020404" pitchFamily="49" charset="0"/>
              </a:rPr>
              <a:t>ipl_ball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id INT,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inning INT,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over INT,	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ball INT,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batsman VARCHAR,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non_striker</a:t>
            </a:r>
            <a:r>
              <a:rPr lang="en-US" sz="1600" dirty="0">
                <a:latin typeface="Courier New" panose="02070309020205020404" pitchFamily="49" charset="0"/>
              </a:rPr>
              <a:t> VARCHAR,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bowler VARCHAR,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batsman_runs</a:t>
            </a:r>
            <a:r>
              <a:rPr lang="en-US" sz="1600" dirty="0">
                <a:latin typeface="Courier New" panose="02070309020205020404" pitchFamily="49" charset="0"/>
              </a:rPr>
              <a:t> INT,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extra_runs</a:t>
            </a:r>
            <a:r>
              <a:rPr lang="en-US" sz="1600" dirty="0">
                <a:latin typeface="Courier New" panose="02070309020205020404" pitchFamily="49" charset="0"/>
              </a:rPr>
              <a:t> INT,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total_runs</a:t>
            </a:r>
            <a:r>
              <a:rPr lang="en-US" sz="1600" dirty="0">
                <a:latin typeface="Courier New" panose="02070309020205020404" pitchFamily="49" charset="0"/>
              </a:rPr>
              <a:t> INT,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is_wicket</a:t>
            </a:r>
            <a:r>
              <a:rPr lang="en-US" sz="1600" dirty="0">
                <a:latin typeface="Courier New" panose="02070309020205020404" pitchFamily="49" charset="0"/>
              </a:rPr>
              <a:t> INT,	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dismissal_kind</a:t>
            </a:r>
            <a:r>
              <a:rPr lang="en-US" sz="1600" dirty="0">
                <a:latin typeface="Courier New" panose="02070309020205020404" pitchFamily="49" charset="0"/>
              </a:rPr>
              <a:t> VARCHAR,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player_dismissed</a:t>
            </a:r>
            <a:r>
              <a:rPr lang="en-US" sz="1600" dirty="0">
                <a:latin typeface="Courier New" panose="02070309020205020404" pitchFamily="49" charset="0"/>
              </a:rPr>
              <a:t> VARCHAR,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fielder VARCHAR,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extras_type</a:t>
            </a:r>
            <a:r>
              <a:rPr lang="en-US" sz="1600" dirty="0">
                <a:latin typeface="Courier New" panose="02070309020205020404" pitchFamily="49" charset="0"/>
              </a:rPr>
              <a:t> VARCHAR,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batting_team</a:t>
            </a:r>
            <a:r>
              <a:rPr lang="en-US" sz="1600" dirty="0">
                <a:latin typeface="Courier New" panose="02070309020205020404" pitchFamily="49" charset="0"/>
              </a:rPr>
              <a:t> VARCHAR,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bowling_team</a:t>
            </a:r>
            <a:r>
              <a:rPr lang="en-US" sz="1600" dirty="0">
                <a:latin typeface="Courier New" panose="02070309020205020404" pitchFamily="49" charset="0"/>
              </a:rPr>
              <a:t> VARCHAR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COPY </a:t>
            </a:r>
            <a:r>
              <a:rPr lang="en-US" sz="1600" dirty="0" err="1">
                <a:latin typeface="Courier New" panose="02070309020205020404" pitchFamily="49" charset="0"/>
              </a:rPr>
              <a:t>ipl_ball</a:t>
            </a:r>
            <a:r>
              <a:rPr lang="en-US" sz="1600" dirty="0">
                <a:latin typeface="Courier New" panose="02070309020205020404" pitchFamily="49" charset="0"/>
              </a:rPr>
              <a:t> FROM 'D:\Data Science-SQL\SQL PROJECT\IPL Dataset\</a:t>
            </a:r>
            <a:r>
              <a:rPr lang="en-US" sz="1600" dirty="0" err="1">
                <a:latin typeface="Courier New" panose="02070309020205020404" pitchFamily="49" charset="0"/>
              </a:rPr>
              <a:t>IPL_Ball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csv.csv'DELIMITER','CSV</a:t>
            </a:r>
            <a:r>
              <a:rPr lang="en-US" sz="1600" dirty="0">
                <a:latin typeface="Courier New" panose="02070309020205020404" pitchFamily="49" charset="0"/>
              </a:rPr>
              <a:t> HEADER;</a:t>
            </a:r>
          </a:p>
        </p:txBody>
      </p:sp>
    </p:spTree>
    <p:extLst>
      <p:ext uri="{BB962C8B-B14F-4D97-AF65-F5344CB8AC3E}">
        <p14:creationId xmlns:p14="http://schemas.microsoft.com/office/powerpoint/2010/main" val="51943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EF28E-A4BF-109B-92A4-A89C6AC2D030}"/>
              </a:ext>
            </a:extLst>
          </p:cNvPr>
          <p:cNvSpPr txBox="1"/>
          <p:nvPr/>
        </p:nvSpPr>
        <p:spPr>
          <a:xfrm>
            <a:off x="1184635" y="633252"/>
            <a:ext cx="9822729" cy="523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sz="2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Criteria for </a:t>
            </a:r>
            <a:r>
              <a:rPr lang="en-US" sz="2800" b="1" kern="1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wicket_keeper</a:t>
            </a:r>
            <a:r>
              <a:rPr lang="en-US" sz="2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Caught,stumping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batting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necessary skills required for best wicket-keeper.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Stumping has been given most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because this skill should be required for keeper because he needs to take stumping wickets.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wicket-keeper also needs good catching skill because the keeper needs to frequently catch the balls which are skip by batsman also balls which are touch by bat.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preference is given to batting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strike_rate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because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hard_hitting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keeper can add runs to a team quickly in the fast played t20 matches rather than an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average_player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Bowler has not given any preference for wicket-keeper because T20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matches are fast type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game.due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wicket_keeping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fewer overs the opportunity of bowling for wicket-keeper is very less as compare to other types of matches.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9BEA7-4CEF-D916-6625-5A83AE55D0FD}"/>
              </a:ext>
            </a:extLst>
          </p:cNvPr>
          <p:cNvSpPr/>
          <p:nvPr/>
        </p:nvSpPr>
        <p:spPr>
          <a:xfrm>
            <a:off x="575035" y="339365"/>
            <a:ext cx="11104775" cy="6240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6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05EDB-FDC1-53C0-6F98-464092FF16C5}"/>
              </a:ext>
            </a:extLst>
          </p:cNvPr>
          <p:cNvSpPr txBox="1"/>
          <p:nvPr/>
        </p:nvSpPr>
        <p:spPr>
          <a:xfrm>
            <a:off x="368433" y="169931"/>
            <a:ext cx="5636442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Count of cities which have hosted </a:t>
            </a:r>
            <a:r>
              <a:rPr lang="en-IN" sz="20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ipl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 match  #</a:t>
            </a:r>
          </a:p>
          <a:p>
            <a:r>
              <a:rPr lang="en-US" dirty="0">
                <a:solidFill>
                  <a:srgbClr val="002060"/>
                </a:solidFill>
              </a:rPr>
              <a:t>SELECT COUNT( DISTINCT city) as </a:t>
            </a:r>
            <a:r>
              <a:rPr lang="en-US" dirty="0" err="1">
                <a:solidFill>
                  <a:srgbClr val="002060"/>
                </a:solidFill>
              </a:rPr>
              <a:t>total_cities_ipl_hosted</a:t>
            </a:r>
            <a:r>
              <a:rPr lang="en-US" dirty="0">
                <a:solidFill>
                  <a:srgbClr val="002060"/>
                </a:solidFill>
              </a:rPr>
              <a:t> FROM</a:t>
            </a:r>
          </a:p>
          <a:p>
            <a:r>
              <a:rPr lang="en-US" dirty="0">
                <a:solidFill>
                  <a:srgbClr val="002060"/>
                </a:solidFill>
              </a:rPr>
              <a:t>MATCHES WHERE NOT CITY='NA';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Create Table deliveries_v02#</a:t>
            </a:r>
          </a:p>
          <a:p>
            <a:endParaRPr lang="en-IN" dirty="0"/>
          </a:p>
          <a:p>
            <a:r>
              <a:rPr lang="en-US" dirty="0">
                <a:solidFill>
                  <a:srgbClr val="002060"/>
                </a:solidFill>
              </a:rPr>
              <a:t>CREATE TABLE deliveries_v02 AS</a:t>
            </a:r>
          </a:p>
          <a:p>
            <a:r>
              <a:rPr lang="en-US" dirty="0">
                <a:solidFill>
                  <a:srgbClr val="002060"/>
                </a:solidFill>
              </a:rPr>
              <a:t>SELECT *,</a:t>
            </a:r>
          </a:p>
          <a:p>
            <a:r>
              <a:rPr lang="en-US" dirty="0">
                <a:solidFill>
                  <a:srgbClr val="002060"/>
                </a:solidFill>
              </a:rPr>
              <a:t>CASE WHEN </a:t>
            </a:r>
            <a:r>
              <a:rPr lang="en-US" dirty="0" err="1">
                <a:solidFill>
                  <a:srgbClr val="002060"/>
                </a:solidFill>
              </a:rPr>
              <a:t>total_runs</a:t>
            </a:r>
            <a:r>
              <a:rPr lang="en-US" dirty="0">
                <a:solidFill>
                  <a:srgbClr val="002060"/>
                </a:solidFill>
              </a:rPr>
              <a:t>&gt;=4 THEN 'Boundary'</a:t>
            </a:r>
          </a:p>
          <a:p>
            <a:r>
              <a:rPr lang="en-US" dirty="0">
                <a:solidFill>
                  <a:srgbClr val="002060"/>
                </a:solidFill>
              </a:rPr>
              <a:t>     WHEN </a:t>
            </a:r>
            <a:r>
              <a:rPr lang="en-US" dirty="0" err="1">
                <a:solidFill>
                  <a:srgbClr val="002060"/>
                </a:solidFill>
              </a:rPr>
              <a:t>total_runs</a:t>
            </a:r>
            <a:r>
              <a:rPr lang="en-US" dirty="0">
                <a:solidFill>
                  <a:srgbClr val="002060"/>
                </a:solidFill>
              </a:rPr>
              <a:t>=0 THEN 'Dot'</a:t>
            </a:r>
          </a:p>
          <a:p>
            <a:r>
              <a:rPr lang="en-US" dirty="0">
                <a:solidFill>
                  <a:srgbClr val="002060"/>
                </a:solidFill>
              </a:rPr>
              <a:t>	 WHEN </a:t>
            </a:r>
            <a:r>
              <a:rPr lang="en-US" dirty="0" err="1">
                <a:solidFill>
                  <a:srgbClr val="002060"/>
                </a:solidFill>
              </a:rPr>
              <a:t>total_runs</a:t>
            </a:r>
            <a:r>
              <a:rPr lang="en-US" dirty="0">
                <a:solidFill>
                  <a:srgbClr val="002060"/>
                </a:solidFill>
              </a:rPr>
              <a:t>=1 THEN 'Single run'</a:t>
            </a:r>
          </a:p>
          <a:p>
            <a:r>
              <a:rPr lang="en-US" dirty="0">
                <a:solidFill>
                  <a:srgbClr val="002060"/>
                </a:solidFill>
              </a:rPr>
              <a:t>	 WHEN </a:t>
            </a:r>
            <a:r>
              <a:rPr lang="en-US" dirty="0" err="1">
                <a:solidFill>
                  <a:srgbClr val="002060"/>
                </a:solidFill>
              </a:rPr>
              <a:t>total_runs</a:t>
            </a:r>
            <a:r>
              <a:rPr lang="en-US" dirty="0">
                <a:solidFill>
                  <a:srgbClr val="002060"/>
                </a:solidFill>
              </a:rPr>
              <a:t>=2 THEN 'Two runs'</a:t>
            </a:r>
          </a:p>
          <a:p>
            <a:r>
              <a:rPr lang="en-US" dirty="0">
                <a:solidFill>
                  <a:srgbClr val="002060"/>
                </a:solidFill>
              </a:rPr>
              <a:t>	 WHEN </a:t>
            </a:r>
            <a:r>
              <a:rPr lang="en-US" dirty="0" err="1">
                <a:solidFill>
                  <a:srgbClr val="002060"/>
                </a:solidFill>
              </a:rPr>
              <a:t>total_runs</a:t>
            </a:r>
            <a:r>
              <a:rPr lang="en-US" dirty="0">
                <a:solidFill>
                  <a:srgbClr val="002060"/>
                </a:solidFill>
              </a:rPr>
              <a:t>=3 THEN 'Three runs'</a:t>
            </a:r>
          </a:p>
          <a:p>
            <a:r>
              <a:rPr lang="en-US" dirty="0">
                <a:solidFill>
                  <a:srgbClr val="002060"/>
                </a:solidFill>
              </a:rPr>
              <a:t>	 END AS 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FROM deliveries;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total number of boundaries and dot balls #</a:t>
            </a:r>
          </a:p>
          <a:p>
            <a:endParaRPr lang="en-US" sz="2000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SELECT </a:t>
            </a:r>
            <a:r>
              <a:rPr lang="en-US" dirty="0" err="1">
                <a:solidFill>
                  <a:srgbClr val="002060"/>
                </a:solidFill>
              </a:rPr>
              <a:t>ball_result,Count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) as </a:t>
            </a:r>
            <a:r>
              <a:rPr lang="en-US" dirty="0" err="1">
                <a:solidFill>
                  <a:srgbClr val="002060"/>
                </a:solidFill>
              </a:rPr>
              <a:t>count_of_score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from deliveries_v02</a:t>
            </a:r>
          </a:p>
          <a:p>
            <a:r>
              <a:rPr lang="en-US" dirty="0">
                <a:solidFill>
                  <a:srgbClr val="002060"/>
                </a:solidFill>
              </a:rPr>
              <a:t>where 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 IN ('</a:t>
            </a:r>
            <a:r>
              <a:rPr lang="en-US" dirty="0" err="1">
                <a:solidFill>
                  <a:srgbClr val="002060"/>
                </a:solidFill>
              </a:rPr>
              <a:t>Boundary','Dot</a:t>
            </a:r>
            <a:r>
              <a:rPr lang="en-US" dirty="0">
                <a:solidFill>
                  <a:srgbClr val="002060"/>
                </a:solidFill>
              </a:rPr>
              <a:t>')</a:t>
            </a:r>
          </a:p>
          <a:p>
            <a:r>
              <a:rPr lang="en-US" dirty="0">
                <a:solidFill>
                  <a:srgbClr val="002060"/>
                </a:solidFill>
              </a:rPr>
              <a:t>GROUP BY 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;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8A621-19C1-17FB-59A0-9B3883DA6773}"/>
              </a:ext>
            </a:extLst>
          </p:cNvPr>
          <p:cNvSpPr/>
          <p:nvPr/>
        </p:nvSpPr>
        <p:spPr>
          <a:xfrm>
            <a:off x="179110" y="101651"/>
            <a:ext cx="11802358" cy="6654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EEDB5D-DCF3-43C8-05C2-B20F14FCE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06959"/>
              </p:ext>
            </p:extLst>
          </p:nvPr>
        </p:nvGraphicFramePr>
        <p:xfrm>
          <a:off x="8614337" y="677873"/>
          <a:ext cx="1461154" cy="754144"/>
        </p:xfrm>
        <a:graphic>
          <a:graphicData uri="http://schemas.openxmlformats.org/drawingml/2006/table">
            <a:tbl>
              <a:tblPr/>
              <a:tblGrid>
                <a:gridCol w="1461154">
                  <a:extLst>
                    <a:ext uri="{9D8B030D-6E8A-4147-A177-3AD203B41FA5}">
                      <a16:colId xmlns:a16="http://schemas.microsoft.com/office/drawing/2014/main" val="2789125975"/>
                    </a:ext>
                  </a:extLst>
                </a:gridCol>
              </a:tblGrid>
              <a:tr h="3910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58137"/>
                  </a:ext>
                </a:extLst>
              </a:tr>
              <a:tr h="363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51578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067E317-94F2-0214-13E6-16724AE57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281244"/>
              </p:ext>
            </p:extLst>
          </p:nvPr>
        </p:nvGraphicFramePr>
        <p:xfrm>
          <a:off x="7129461" y="4519273"/>
          <a:ext cx="4132773" cy="208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F031F3-C9AC-59D8-A0F1-9F846329E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90924"/>
              </p:ext>
            </p:extLst>
          </p:nvPr>
        </p:nvGraphicFramePr>
        <p:xfrm>
          <a:off x="8116478" y="3287031"/>
          <a:ext cx="2294183" cy="1084083"/>
        </p:xfrm>
        <a:graphic>
          <a:graphicData uri="http://schemas.openxmlformats.org/drawingml/2006/table">
            <a:tbl>
              <a:tblPr/>
              <a:tblGrid>
                <a:gridCol w="1008668">
                  <a:extLst>
                    <a:ext uri="{9D8B030D-6E8A-4147-A177-3AD203B41FA5}">
                      <a16:colId xmlns:a16="http://schemas.microsoft.com/office/drawing/2014/main" val="891320341"/>
                    </a:ext>
                  </a:extLst>
                </a:gridCol>
                <a:gridCol w="1285515">
                  <a:extLst>
                    <a:ext uri="{9D8B030D-6E8A-4147-A177-3AD203B41FA5}">
                      <a16:colId xmlns:a16="http://schemas.microsoft.com/office/drawing/2014/main" val="2888396587"/>
                    </a:ext>
                  </a:extLst>
                </a:gridCol>
              </a:tblGrid>
              <a:tr h="379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ball_result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count_of_score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44519"/>
                  </a:ext>
                </a:extLst>
              </a:tr>
              <a:tr h="352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03464"/>
                  </a:ext>
                </a:extLst>
              </a:tr>
              <a:tr h="352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77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56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8234-6FA5-B636-1E1D-3F0E8C4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318" y="270858"/>
            <a:ext cx="6951482" cy="45719"/>
          </a:xfrm>
        </p:spPr>
        <p:txBody>
          <a:bodyPr>
            <a:normAutofit fontScale="90000"/>
          </a:bodyPr>
          <a:lstStyle/>
          <a:p>
            <a:r>
              <a:rPr lang="en-IN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Create Table deliveries_v02#</a:t>
            </a:r>
            <a:br>
              <a:rPr lang="en-IN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D9FE-F911-B8E4-56E1-90158550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5DCCF-7CA4-2B41-DD13-D23F52D5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308727"/>
            <a:ext cx="11859491" cy="65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7DC56-3E66-FB8D-3AFE-DFEC7C2C9B80}"/>
              </a:ext>
            </a:extLst>
          </p:cNvPr>
          <p:cNvSpPr txBox="1"/>
          <p:nvPr/>
        </p:nvSpPr>
        <p:spPr>
          <a:xfrm>
            <a:off x="313439" y="271934"/>
            <a:ext cx="6483285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             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Total numbers of boundary scored #</a:t>
            </a:r>
          </a:p>
          <a:p>
            <a:endParaRPr lang="en-IN" dirty="0"/>
          </a:p>
          <a:p>
            <a:r>
              <a:rPr lang="en-US" dirty="0">
                <a:solidFill>
                  <a:srgbClr val="002060"/>
                </a:solidFill>
              </a:rPr>
              <a:t>SELECT </a:t>
            </a:r>
            <a:r>
              <a:rPr lang="en-US" dirty="0" err="1">
                <a:solidFill>
                  <a:srgbClr val="002060"/>
                </a:solidFill>
              </a:rPr>
              <a:t>batting_team</a:t>
            </a:r>
            <a:r>
              <a:rPr lang="en-US" dirty="0">
                <a:solidFill>
                  <a:srgbClr val="002060"/>
                </a:solidFill>
              </a:rPr>
              <a:t>, COUNT(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) as Boundaries</a:t>
            </a:r>
          </a:p>
          <a:p>
            <a:r>
              <a:rPr lang="en-US" dirty="0">
                <a:solidFill>
                  <a:srgbClr val="002060"/>
                </a:solidFill>
              </a:rPr>
              <a:t>FROM deliveries_v02</a:t>
            </a:r>
          </a:p>
          <a:p>
            <a:r>
              <a:rPr lang="en-US" dirty="0">
                <a:solidFill>
                  <a:srgbClr val="002060"/>
                </a:solidFill>
              </a:rPr>
              <a:t>WHERE 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='Boundary'</a:t>
            </a:r>
          </a:p>
          <a:p>
            <a:r>
              <a:rPr lang="en-US" dirty="0">
                <a:solidFill>
                  <a:srgbClr val="002060"/>
                </a:solidFill>
              </a:rPr>
              <a:t>GROUP BY </a:t>
            </a:r>
            <a:r>
              <a:rPr lang="en-US" dirty="0" err="1">
                <a:solidFill>
                  <a:srgbClr val="002060"/>
                </a:solidFill>
              </a:rPr>
              <a:t>batting_team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ORDER BY COUNT(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) DESC</a:t>
            </a:r>
          </a:p>
          <a:p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         </a:t>
            </a:r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Total number of dot balls bowled by each team #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SELECT </a:t>
            </a:r>
            <a:r>
              <a:rPr lang="en-US" dirty="0" err="1">
                <a:solidFill>
                  <a:srgbClr val="002060"/>
                </a:solidFill>
              </a:rPr>
              <a:t>bowling_team</a:t>
            </a:r>
            <a:r>
              <a:rPr lang="en-US" dirty="0">
                <a:solidFill>
                  <a:srgbClr val="002060"/>
                </a:solidFill>
              </a:rPr>
              <a:t>, COUNT(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) as </a:t>
            </a:r>
            <a:r>
              <a:rPr lang="en-US" dirty="0" err="1">
                <a:solidFill>
                  <a:srgbClr val="002060"/>
                </a:solidFill>
              </a:rPr>
              <a:t>total_dot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FROM deliveries_v02</a:t>
            </a:r>
          </a:p>
          <a:p>
            <a:r>
              <a:rPr lang="en-US" dirty="0">
                <a:solidFill>
                  <a:srgbClr val="002060"/>
                </a:solidFill>
              </a:rPr>
              <a:t>WHERE </a:t>
            </a:r>
            <a:r>
              <a:rPr lang="en-US" dirty="0" err="1">
                <a:solidFill>
                  <a:srgbClr val="002060"/>
                </a:solidFill>
              </a:rPr>
              <a:t>ball_result</a:t>
            </a:r>
            <a:r>
              <a:rPr lang="en-US" dirty="0">
                <a:solidFill>
                  <a:srgbClr val="002060"/>
                </a:solidFill>
              </a:rPr>
              <a:t>='Dot'</a:t>
            </a:r>
          </a:p>
          <a:p>
            <a:r>
              <a:rPr lang="en-US" dirty="0">
                <a:solidFill>
                  <a:srgbClr val="002060"/>
                </a:solidFill>
              </a:rPr>
              <a:t>GROUP BY </a:t>
            </a:r>
            <a:r>
              <a:rPr lang="en-US" dirty="0" err="1">
                <a:solidFill>
                  <a:srgbClr val="002060"/>
                </a:solidFill>
              </a:rPr>
              <a:t>bowling_team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ORDER BY </a:t>
            </a:r>
            <a:r>
              <a:rPr lang="en-US" dirty="0" err="1">
                <a:solidFill>
                  <a:srgbClr val="002060"/>
                </a:solidFill>
              </a:rPr>
              <a:t>total_dot</a:t>
            </a:r>
            <a:r>
              <a:rPr lang="en-US" dirty="0">
                <a:solidFill>
                  <a:srgbClr val="002060"/>
                </a:solidFill>
              </a:rPr>
              <a:t> DESC;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</a:t>
            </a:r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Total number of dismissals by dismissals kind # 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SELECT DISTINCT </a:t>
            </a:r>
            <a:r>
              <a:rPr lang="en-US" dirty="0" err="1">
                <a:solidFill>
                  <a:srgbClr val="002060"/>
                </a:solidFill>
              </a:rPr>
              <a:t>dismissal_kind</a:t>
            </a:r>
            <a:r>
              <a:rPr lang="en-US" dirty="0">
                <a:solidFill>
                  <a:srgbClr val="002060"/>
                </a:solidFill>
              </a:rPr>
              <a:t>, COUNT(</a:t>
            </a:r>
            <a:r>
              <a:rPr lang="en-US" dirty="0" err="1">
                <a:solidFill>
                  <a:srgbClr val="002060"/>
                </a:solidFill>
              </a:rPr>
              <a:t>dismissal_kind</a:t>
            </a:r>
            <a:r>
              <a:rPr lang="en-US" dirty="0">
                <a:solidFill>
                  <a:srgbClr val="002060"/>
                </a:solidFill>
              </a:rPr>
              <a:t>) as </a:t>
            </a:r>
            <a:r>
              <a:rPr lang="en-US" dirty="0" err="1">
                <a:solidFill>
                  <a:srgbClr val="002060"/>
                </a:solidFill>
              </a:rPr>
              <a:t>dismissal_kind_total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FROM deliveries_v02</a:t>
            </a:r>
          </a:p>
          <a:p>
            <a:r>
              <a:rPr lang="en-US" dirty="0">
                <a:solidFill>
                  <a:srgbClr val="002060"/>
                </a:solidFill>
              </a:rPr>
              <a:t>WHERE NOT </a:t>
            </a:r>
            <a:r>
              <a:rPr lang="en-US" dirty="0" err="1">
                <a:solidFill>
                  <a:srgbClr val="002060"/>
                </a:solidFill>
              </a:rPr>
              <a:t>dismissal_kind</a:t>
            </a:r>
            <a:r>
              <a:rPr lang="en-US" dirty="0">
                <a:solidFill>
                  <a:srgbClr val="002060"/>
                </a:solidFill>
              </a:rPr>
              <a:t>='NA'</a:t>
            </a:r>
          </a:p>
          <a:p>
            <a:r>
              <a:rPr lang="en-US" dirty="0">
                <a:solidFill>
                  <a:srgbClr val="002060"/>
                </a:solidFill>
              </a:rPr>
              <a:t>GROUP BY </a:t>
            </a:r>
            <a:r>
              <a:rPr lang="en-US" dirty="0" err="1">
                <a:solidFill>
                  <a:srgbClr val="002060"/>
                </a:solidFill>
              </a:rPr>
              <a:t>dismissal_kind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CCCBE-7F51-6849-3474-9308B84DAEBA}"/>
              </a:ext>
            </a:extLst>
          </p:cNvPr>
          <p:cNvSpPr/>
          <p:nvPr/>
        </p:nvSpPr>
        <p:spPr>
          <a:xfrm>
            <a:off x="179109" y="103696"/>
            <a:ext cx="11840066" cy="6645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506FA1-6AF4-661D-F88C-12E3A35D8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31453"/>
              </p:ext>
            </p:extLst>
          </p:nvPr>
        </p:nvGraphicFramePr>
        <p:xfrm>
          <a:off x="6531267" y="103696"/>
          <a:ext cx="2540000" cy="3383276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128629782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96059571"/>
                    </a:ext>
                  </a:extLst>
                </a:gridCol>
              </a:tblGrid>
              <a:tr h="226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boundaries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723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35516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68309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406420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023552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17703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661586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46678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6322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19103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29597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44980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71853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3713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368469"/>
                  </a:ext>
                </a:extLst>
              </a:tr>
              <a:tr h="210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56629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513A06-61FD-A0B4-F6D9-499921F46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08457"/>
              </p:ext>
            </p:extLst>
          </p:nvPr>
        </p:nvGraphicFramePr>
        <p:xfrm>
          <a:off x="9173461" y="103696"/>
          <a:ext cx="2705100" cy="338328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90134674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151416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bowling_team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total_dot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492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492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3197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290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3101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6677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208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2207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941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492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5626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5175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622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595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8608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900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72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B719C9-5F75-33F5-D6FD-69DBA612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64383"/>
              </p:ext>
            </p:extLst>
          </p:nvPr>
        </p:nvGraphicFramePr>
        <p:xfrm>
          <a:off x="7814561" y="3799002"/>
          <a:ext cx="2705100" cy="2782350"/>
        </p:xfrm>
        <a:graphic>
          <a:graphicData uri="http://schemas.openxmlformats.org/drawingml/2006/table">
            <a:tbl>
              <a:tblPr/>
              <a:tblGrid>
                <a:gridCol w="1276706">
                  <a:extLst>
                    <a:ext uri="{9D8B030D-6E8A-4147-A177-3AD203B41FA5}">
                      <a16:colId xmlns:a16="http://schemas.microsoft.com/office/drawing/2014/main" val="2897118955"/>
                    </a:ext>
                  </a:extLst>
                </a:gridCol>
                <a:gridCol w="1428394">
                  <a:extLst>
                    <a:ext uri="{9D8B030D-6E8A-4147-A177-3AD203B41FA5}">
                      <a16:colId xmlns:a16="http://schemas.microsoft.com/office/drawing/2014/main" val="3238148530"/>
                    </a:ext>
                  </a:extLst>
                </a:gridCol>
              </a:tblGrid>
              <a:tr h="297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dismissal_kind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dismissal_kind_total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8817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48934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caught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5743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879240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caught and bowled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33914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hit wicket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79199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lbw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85772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obstructing the field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38164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retired hurt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99895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run out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251318"/>
                  </a:ext>
                </a:extLst>
              </a:tr>
              <a:tr h="276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stumped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7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5FE603-0D96-FEA2-7723-349389B45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215486"/>
              </p:ext>
            </p:extLst>
          </p:nvPr>
        </p:nvGraphicFramePr>
        <p:xfrm>
          <a:off x="774569" y="869622"/>
          <a:ext cx="4297052" cy="2559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997A73-FE08-A9C3-E415-67B69F40F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787641"/>
              </p:ext>
            </p:extLst>
          </p:nvPr>
        </p:nvGraphicFramePr>
        <p:xfrm>
          <a:off x="6289249" y="8696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DBC2C4-8065-FE1F-534E-EF1114369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043319"/>
              </p:ext>
            </p:extLst>
          </p:nvPr>
        </p:nvGraphicFramePr>
        <p:xfrm>
          <a:off x="3282099" y="37919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AD767C1-66BC-2A27-7F1F-992492CBF274}"/>
              </a:ext>
            </a:extLst>
          </p:cNvPr>
          <p:cNvSpPr/>
          <p:nvPr/>
        </p:nvSpPr>
        <p:spPr>
          <a:xfrm>
            <a:off x="386499" y="263951"/>
            <a:ext cx="11462994" cy="6429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8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18931-1C23-6832-FFC9-D57FB4678D29}"/>
              </a:ext>
            </a:extLst>
          </p:cNvPr>
          <p:cNvSpPr txBox="1"/>
          <p:nvPr/>
        </p:nvSpPr>
        <p:spPr>
          <a:xfrm>
            <a:off x="358219" y="274852"/>
            <a:ext cx="599544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Top 5 bowlers who conceded maximum extra runs #</a:t>
            </a:r>
          </a:p>
          <a:p>
            <a:r>
              <a:rPr lang="en-IN" dirty="0">
                <a:solidFill>
                  <a:srgbClr val="002060"/>
                </a:solidFill>
              </a:rPr>
              <a:t>SELECT bowler, SUM(</a:t>
            </a:r>
            <a:r>
              <a:rPr lang="en-IN" dirty="0" err="1">
                <a:solidFill>
                  <a:srgbClr val="002060"/>
                </a:solidFill>
              </a:rPr>
              <a:t>extra_runs</a:t>
            </a:r>
            <a:r>
              <a:rPr lang="en-IN" dirty="0">
                <a:solidFill>
                  <a:srgbClr val="002060"/>
                </a:solidFill>
              </a:rPr>
              <a:t>) as </a:t>
            </a:r>
            <a:r>
              <a:rPr lang="en-IN" dirty="0" err="1">
                <a:solidFill>
                  <a:srgbClr val="002060"/>
                </a:solidFill>
              </a:rPr>
              <a:t>total_extras_given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FROM deliveries</a:t>
            </a:r>
          </a:p>
          <a:p>
            <a:r>
              <a:rPr lang="en-IN" dirty="0">
                <a:solidFill>
                  <a:srgbClr val="002060"/>
                </a:solidFill>
              </a:rPr>
              <a:t>GROUP BY bowler</a:t>
            </a:r>
          </a:p>
          <a:p>
            <a:r>
              <a:rPr lang="en-IN" dirty="0">
                <a:solidFill>
                  <a:srgbClr val="002060"/>
                </a:solidFill>
              </a:rPr>
              <a:t>ORDER BY SUM(</a:t>
            </a:r>
            <a:r>
              <a:rPr lang="en-IN" dirty="0" err="1">
                <a:solidFill>
                  <a:srgbClr val="002060"/>
                </a:solidFill>
              </a:rPr>
              <a:t>extra_runs</a:t>
            </a:r>
            <a:r>
              <a:rPr lang="en-IN" dirty="0">
                <a:solidFill>
                  <a:srgbClr val="002060"/>
                </a:solidFill>
              </a:rPr>
              <a:t>) DESC</a:t>
            </a:r>
          </a:p>
          <a:p>
            <a:r>
              <a:rPr lang="en-IN" dirty="0">
                <a:solidFill>
                  <a:srgbClr val="002060"/>
                </a:solidFill>
              </a:rPr>
              <a:t>LIMIT 5;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Create table deliveries_v03 from deliveries_v02 and    additional column venue and date from matches # </a:t>
            </a:r>
          </a:p>
          <a:p>
            <a:r>
              <a:rPr lang="en-US" dirty="0">
                <a:solidFill>
                  <a:srgbClr val="002060"/>
                </a:solidFill>
              </a:rPr>
              <a:t>CREATE TABLE deliveries_v03 AS </a:t>
            </a:r>
          </a:p>
          <a:p>
            <a:r>
              <a:rPr lang="en-US" dirty="0">
                <a:solidFill>
                  <a:srgbClr val="002060"/>
                </a:solidFill>
              </a:rPr>
              <a:t>SELECT a.*, </a:t>
            </a:r>
            <a:r>
              <a:rPr lang="en-US" dirty="0" err="1">
                <a:solidFill>
                  <a:srgbClr val="002060"/>
                </a:solidFill>
              </a:rPr>
              <a:t>b.venue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b.date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FROM deliveries_v02 as a </a:t>
            </a:r>
          </a:p>
          <a:p>
            <a:r>
              <a:rPr lang="en-US" dirty="0">
                <a:solidFill>
                  <a:srgbClr val="002060"/>
                </a:solidFill>
              </a:rPr>
              <a:t>LEFT JOIN matches as b </a:t>
            </a:r>
          </a:p>
          <a:p>
            <a:r>
              <a:rPr lang="en-US" dirty="0">
                <a:solidFill>
                  <a:srgbClr val="002060"/>
                </a:solidFill>
              </a:rPr>
              <a:t>On a.id=b.id;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select * from deliveries_v03;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Total runs scored for each venue #</a:t>
            </a:r>
          </a:p>
          <a:p>
            <a:r>
              <a:rPr lang="en-US" dirty="0">
                <a:solidFill>
                  <a:srgbClr val="002060"/>
                </a:solidFill>
              </a:rPr>
              <a:t>SELECT * FROM deliveries_v03 ;</a:t>
            </a:r>
          </a:p>
          <a:p>
            <a:r>
              <a:rPr lang="en-US" dirty="0">
                <a:solidFill>
                  <a:srgbClr val="002060"/>
                </a:solidFill>
              </a:rPr>
              <a:t>SELECT venue, SUM(</a:t>
            </a:r>
            <a:r>
              <a:rPr lang="en-US" dirty="0" err="1">
                <a:solidFill>
                  <a:srgbClr val="002060"/>
                </a:solidFill>
              </a:rPr>
              <a:t>total_runs</a:t>
            </a:r>
            <a:r>
              <a:rPr lang="en-US" dirty="0">
                <a:solidFill>
                  <a:srgbClr val="002060"/>
                </a:solidFill>
              </a:rPr>
              <a:t>) as </a:t>
            </a:r>
            <a:r>
              <a:rPr lang="en-US" dirty="0" err="1">
                <a:solidFill>
                  <a:srgbClr val="002060"/>
                </a:solidFill>
              </a:rPr>
              <a:t>total_venue_runs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FROM deliveries_v03</a:t>
            </a:r>
          </a:p>
          <a:p>
            <a:r>
              <a:rPr lang="en-US" dirty="0">
                <a:solidFill>
                  <a:srgbClr val="002060"/>
                </a:solidFill>
              </a:rPr>
              <a:t>GROUP BY venue </a:t>
            </a:r>
          </a:p>
          <a:p>
            <a:r>
              <a:rPr lang="en-US" dirty="0">
                <a:solidFill>
                  <a:srgbClr val="002060"/>
                </a:solidFill>
              </a:rPr>
              <a:t>ORDER BY SUM(</a:t>
            </a:r>
            <a:r>
              <a:rPr lang="en-US" dirty="0" err="1">
                <a:solidFill>
                  <a:srgbClr val="002060"/>
                </a:solidFill>
              </a:rPr>
              <a:t>total_runs</a:t>
            </a:r>
            <a:r>
              <a:rPr lang="en-US" dirty="0">
                <a:solidFill>
                  <a:srgbClr val="002060"/>
                </a:solidFill>
              </a:rPr>
              <a:t>) DESC;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020D9-B8C3-F788-3CB3-6C7E15A9F750}"/>
              </a:ext>
            </a:extLst>
          </p:cNvPr>
          <p:cNvSpPr/>
          <p:nvPr/>
        </p:nvSpPr>
        <p:spPr>
          <a:xfrm>
            <a:off x="179109" y="141402"/>
            <a:ext cx="11840066" cy="6636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14215E-A8D8-863D-588F-4302C86D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08314"/>
              </p:ext>
            </p:extLst>
          </p:nvPr>
        </p:nvGraphicFramePr>
        <p:xfrm>
          <a:off x="7409467" y="274852"/>
          <a:ext cx="3676455" cy="2232679"/>
        </p:xfrm>
        <a:graphic>
          <a:graphicData uri="http://schemas.openxmlformats.org/drawingml/2006/table">
            <a:tbl>
              <a:tblPr/>
              <a:tblGrid>
                <a:gridCol w="1809948">
                  <a:extLst>
                    <a:ext uri="{9D8B030D-6E8A-4147-A177-3AD203B41FA5}">
                      <a16:colId xmlns:a16="http://schemas.microsoft.com/office/drawing/2014/main" val="4162655257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978569853"/>
                    </a:ext>
                  </a:extLst>
                </a:gridCol>
              </a:tblGrid>
              <a:tr h="3956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total_extras_given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66836"/>
                  </a:ext>
                </a:extLst>
              </a:tr>
              <a:tr h="3674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36254"/>
                  </a:ext>
                </a:extLst>
              </a:tr>
              <a:tr h="3674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 Kumar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798784"/>
                  </a:ext>
                </a:extLst>
              </a:tr>
              <a:tr h="3674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UT Yadav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083359"/>
                  </a:ext>
                </a:extLst>
              </a:tr>
              <a:tr h="3674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938032"/>
                  </a:ext>
                </a:extLst>
              </a:tr>
              <a:tr h="3674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 Kumar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4929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B169A7E-2EC2-2998-C5A1-B396CC468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300006"/>
              </p:ext>
            </p:extLst>
          </p:nvPr>
        </p:nvGraphicFramePr>
        <p:xfrm>
          <a:off x="6843860" y="29788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415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EC838-7905-EC48-0633-6A908B10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" y="499620"/>
            <a:ext cx="12047455" cy="6268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D6F3E-F306-297E-C3FB-72F5EFA3F998}"/>
              </a:ext>
            </a:extLst>
          </p:cNvPr>
          <p:cNvSpPr txBox="1"/>
          <p:nvPr/>
        </p:nvSpPr>
        <p:spPr>
          <a:xfrm>
            <a:off x="3198043" y="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Create table deliveries_v03 from deliveries_v02 and    additional column venue and date from matches # </a:t>
            </a:r>
          </a:p>
        </p:txBody>
      </p:sp>
    </p:spTree>
    <p:extLst>
      <p:ext uri="{BB962C8B-B14F-4D97-AF65-F5344CB8AC3E}">
        <p14:creationId xmlns:p14="http://schemas.microsoft.com/office/powerpoint/2010/main" val="2209302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3D70B-6430-5E58-3D89-39DFC8E4B046}"/>
              </a:ext>
            </a:extLst>
          </p:cNvPr>
          <p:cNvSpPr txBox="1"/>
          <p:nvPr/>
        </p:nvSpPr>
        <p:spPr>
          <a:xfrm>
            <a:off x="3198044" y="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Create table deliveries_v03 from deliveries_v02 and    additional column venue and date from matches #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1DD20-128F-4061-1B91-24516A166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" y="565608"/>
            <a:ext cx="12028602" cy="61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6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333AD-FF62-4A68-8B76-126BA535D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238" y="776185"/>
            <a:ext cx="5810036" cy="5329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8F80D-6286-8114-90D1-8826B29C0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2" y="764402"/>
            <a:ext cx="5118300" cy="53291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C5FECE-65FF-AF3A-E30F-B3C8195986BE}"/>
              </a:ext>
            </a:extLst>
          </p:cNvPr>
          <p:cNvSpPr/>
          <p:nvPr/>
        </p:nvSpPr>
        <p:spPr>
          <a:xfrm>
            <a:off x="348792" y="301658"/>
            <a:ext cx="11425286" cy="6278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BFBEB-D958-3226-BFA7-A1D162B61B5E}"/>
              </a:ext>
            </a:extLst>
          </p:cNvPr>
          <p:cNvSpPr txBox="1"/>
          <p:nvPr/>
        </p:nvSpPr>
        <p:spPr>
          <a:xfrm>
            <a:off x="4065310" y="3832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Total runs scored for each venue #</a:t>
            </a:r>
          </a:p>
        </p:txBody>
      </p:sp>
    </p:spTree>
    <p:extLst>
      <p:ext uri="{BB962C8B-B14F-4D97-AF65-F5344CB8AC3E}">
        <p14:creationId xmlns:p14="http://schemas.microsoft.com/office/powerpoint/2010/main" val="338548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BC533-C006-2D59-0ACF-E4352A9AC617}"/>
              </a:ext>
            </a:extLst>
          </p:cNvPr>
          <p:cNvSpPr txBox="1"/>
          <p:nvPr/>
        </p:nvSpPr>
        <p:spPr>
          <a:xfrm>
            <a:off x="734505" y="689104"/>
            <a:ext cx="66960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Year-wise total runs scored at ‘</a:t>
            </a:r>
            <a:r>
              <a:rPr lang="en-IN" sz="20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Eaden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 Gardens’ #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SELECT venue, EXTRACT(Year FROM date) as Year, SUM(</a:t>
            </a:r>
            <a:r>
              <a:rPr lang="en-US" sz="1600" dirty="0" err="1">
                <a:solidFill>
                  <a:srgbClr val="002060"/>
                </a:solidFill>
              </a:rPr>
              <a:t>total_runs</a:t>
            </a:r>
            <a:r>
              <a:rPr lang="en-US" sz="1600" dirty="0">
                <a:solidFill>
                  <a:srgbClr val="002060"/>
                </a:solidFill>
              </a:rPr>
              <a:t>) as </a:t>
            </a:r>
            <a:r>
              <a:rPr lang="en-US" sz="1600" dirty="0" err="1">
                <a:solidFill>
                  <a:srgbClr val="002060"/>
                </a:solidFill>
              </a:rPr>
              <a:t>total_runs_year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FROM deliveries_v03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WHERE venue='Eden Gardens'</a:t>
            </a:r>
          </a:p>
          <a:p>
            <a:r>
              <a:rPr lang="en-US" sz="1600" dirty="0">
                <a:solidFill>
                  <a:srgbClr val="002060"/>
                </a:solidFill>
              </a:rPr>
              <a:t>GROUP BY </a:t>
            </a:r>
            <a:r>
              <a:rPr lang="en-US" sz="1600" dirty="0" err="1">
                <a:solidFill>
                  <a:srgbClr val="002060"/>
                </a:solidFill>
              </a:rPr>
              <a:t>venue,EXTRACT</a:t>
            </a:r>
            <a:r>
              <a:rPr lang="en-US" sz="1600" dirty="0">
                <a:solidFill>
                  <a:srgbClr val="002060"/>
                </a:solidFill>
              </a:rPr>
              <a:t>(Year FROM date)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ORDER BY SUM(</a:t>
            </a:r>
            <a:r>
              <a:rPr lang="en-US" sz="1600" dirty="0" err="1">
                <a:solidFill>
                  <a:srgbClr val="002060"/>
                </a:solidFill>
              </a:rPr>
              <a:t>total_runs</a:t>
            </a:r>
            <a:r>
              <a:rPr lang="en-US" sz="1600" dirty="0">
                <a:solidFill>
                  <a:srgbClr val="002060"/>
                </a:solidFill>
              </a:rPr>
              <a:t>) DESC;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65BF4-E87A-E6EF-F07F-E4A2D42C4484}"/>
              </a:ext>
            </a:extLst>
          </p:cNvPr>
          <p:cNvSpPr/>
          <p:nvPr/>
        </p:nvSpPr>
        <p:spPr>
          <a:xfrm>
            <a:off x="590550" y="476250"/>
            <a:ext cx="11163300" cy="6086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9F62D0-8AD2-0D25-56D7-D4F6D1A5F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58886"/>
              </p:ext>
            </p:extLst>
          </p:nvPr>
        </p:nvGraphicFramePr>
        <p:xfrm>
          <a:off x="914401" y="3028206"/>
          <a:ext cx="4110086" cy="3140688"/>
        </p:xfrm>
        <a:graphic>
          <a:graphicData uri="http://schemas.openxmlformats.org/drawingml/2006/table">
            <a:tbl>
              <a:tblPr/>
              <a:tblGrid>
                <a:gridCol w="1399179">
                  <a:extLst>
                    <a:ext uri="{9D8B030D-6E8A-4147-A177-3AD203B41FA5}">
                      <a16:colId xmlns:a16="http://schemas.microsoft.com/office/drawing/2014/main" val="2387743339"/>
                    </a:ext>
                  </a:extLst>
                </a:gridCol>
                <a:gridCol w="1119342">
                  <a:extLst>
                    <a:ext uri="{9D8B030D-6E8A-4147-A177-3AD203B41FA5}">
                      <a16:colId xmlns:a16="http://schemas.microsoft.com/office/drawing/2014/main" val="4223766617"/>
                    </a:ext>
                  </a:extLst>
                </a:gridCol>
                <a:gridCol w="1591565">
                  <a:extLst>
                    <a:ext uri="{9D8B030D-6E8A-4147-A177-3AD203B41FA5}">
                      <a16:colId xmlns:a16="http://schemas.microsoft.com/office/drawing/2014/main" val="4055896472"/>
                    </a:ext>
                  </a:extLst>
                </a:gridCol>
              </a:tblGrid>
              <a:tr h="2800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total_runs_year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11271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59321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25770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29981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279549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84120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7422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88547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64772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77596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76515"/>
                  </a:ext>
                </a:extLst>
              </a:tr>
              <a:tr h="2600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502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09672F-1450-53F3-41B2-74D5F6774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606478"/>
              </p:ext>
            </p:extLst>
          </p:nvPr>
        </p:nvGraphicFramePr>
        <p:xfrm>
          <a:off x="6172200" y="3028205"/>
          <a:ext cx="4923148" cy="314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06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8B11A5-FF84-4923-3207-7D1E151D331B}"/>
              </a:ext>
            </a:extLst>
          </p:cNvPr>
          <p:cNvSpPr txBox="1"/>
          <p:nvPr/>
        </p:nvSpPr>
        <p:spPr>
          <a:xfrm>
            <a:off x="2010267" y="570180"/>
            <a:ext cx="60944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Courier New" panose="02070309020205020404" pitchFamily="49" charset="0"/>
              </a:rPr>
              <a:t>ipl_matches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id INT,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city VARCHAR,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DATE date,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player_of_match</a:t>
            </a:r>
            <a:r>
              <a:rPr lang="en-US" sz="1600" dirty="0">
                <a:latin typeface="Courier New" panose="02070309020205020404" pitchFamily="49" charset="0"/>
              </a:rPr>
              <a:t>	VARCHAR,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venue VARCHAR,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neutral_venue</a:t>
            </a:r>
            <a:r>
              <a:rPr lang="en-US" sz="1600" dirty="0">
                <a:latin typeface="Courier New" panose="02070309020205020404" pitchFamily="49" charset="0"/>
              </a:rPr>
              <a:t> INT,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team1 VARCHAR,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team2 VARCHAR,	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toss_winner</a:t>
            </a:r>
            <a:r>
              <a:rPr lang="en-US" sz="1600" dirty="0">
                <a:latin typeface="Courier New" panose="02070309020205020404" pitchFamily="49" charset="0"/>
              </a:rPr>
              <a:t> VARCHAR,	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toss_decision</a:t>
            </a:r>
            <a:r>
              <a:rPr lang="en-US" sz="1600" dirty="0">
                <a:latin typeface="Courier New" panose="02070309020205020404" pitchFamily="49" charset="0"/>
              </a:rPr>
              <a:t> VARCHAR,	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winner VARCHAR,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result VARCHAR,	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result_margin</a:t>
            </a:r>
            <a:r>
              <a:rPr lang="en-US" sz="1600" dirty="0">
                <a:latin typeface="Courier New" panose="02070309020205020404" pitchFamily="49" charset="0"/>
              </a:rPr>
              <a:t> INT,	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eliminator VARCHAR,	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method VARCHAR,	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umpire1 VARCHAR,	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umpire2 VARCHAR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COPY </a:t>
            </a:r>
            <a:r>
              <a:rPr lang="en-US" sz="1600" dirty="0" err="1">
                <a:latin typeface="Courier New" panose="02070309020205020404" pitchFamily="49" charset="0"/>
              </a:rPr>
              <a:t>ipl_matches</a:t>
            </a:r>
            <a:r>
              <a:rPr lang="en-US" sz="1600" dirty="0">
                <a:latin typeface="Courier New" panose="02070309020205020404" pitchFamily="49" charset="0"/>
              </a:rPr>
              <a:t> FROM 'D:\Data Science-SQL\SQL PROJECT\IPL Dataset\</a:t>
            </a:r>
            <a:r>
              <a:rPr lang="en-US" sz="1600" dirty="0" err="1">
                <a:latin typeface="Courier New" panose="02070309020205020404" pitchFamily="49" charset="0"/>
              </a:rPr>
              <a:t>IPL_matchescsv.csv'DELIMITER','CSV</a:t>
            </a:r>
            <a:r>
              <a:rPr lang="en-US" sz="1600" dirty="0">
                <a:latin typeface="Courier New" panose="02070309020205020404" pitchFamily="49" charset="0"/>
              </a:rPr>
              <a:t> HEADER;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0D650-C38B-27C4-0D6F-6F48DCF6753E}"/>
              </a:ext>
            </a:extLst>
          </p:cNvPr>
          <p:cNvSpPr txBox="1"/>
          <p:nvPr/>
        </p:nvSpPr>
        <p:spPr>
          <a:xfrm>
            <a:off x="3353587" y="236371"/>
            <a:ext cx="307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*CREATE TABLE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ipl_matches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05AFA-6766-F326-573C-9704B42C2FA2}"/>
              </a:ext>
            </a:extLst>
          </p:cNvPr>
          <p:cNvSpPr/>
          <p:nvPr/>
        </p:nvSpPr>
        <p:spPr>
          <a:xfrm>
            <a:off x="311085" y="101511"/>
            <a:ext cx="11566688" cy="6572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8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AC1C1-8F1A-912A-5BA3-3F27AD06D58E}"/>
              </a:ext>
            </a:extLst>
          </p:cNvPr>
          <p:cNvSpPr txBox="1"/>
          <p:nvPr/>
        </p:nvSpPr>
        <p:spPr>
          <a:xfrm>
            <a:off x="718794" y="579649"/>
            <a:ext cx="609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</a:t>
            </a:r>
            <a:r>
              <a:rPr lang="en-IN" b="1" u="sng" dirty="0">
                <a:solidFill>
                  <a:srgbClr val="FF0000"/>
                </a:solidFill>
                <a:highlight>
                  <a:srgbClr val="FFFF00"/>
                </a:highlight>
              </a:rPr>
              <a:t># Top 10 batsman </a:t>
            </a:r>
            <a:r>
              <a:rPr lang="en-IN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strike_rate</a:t>
            </a:r>
            <a:r>
              <a:rPr lang="en-IN" b="1" u="sng" dirty="0">
                <a:solidFill>
                  <a:srgbClr val="FF0000"/>
                </a:solidFill>
                <a:highlight>
                  <a:srgbClr val="FFFF00"/>
                </a:highlight>
              </a:rPr>
              <a:t> #</a:t>
            </a:r>
          </a:p>
          <a:p>
            <a:endParaRPr lang="en-IN" dirty="0"/>
          </a:p>
          <a:p>
            <a:r>
              <a:rPr lang="en-IN" dirty="0">
                <a:solidFill>
                  <a:srgbClr val="002060"/>
                </a:solidFill>
              </a:rPr>
              <a:t>select batsman, count(ball) as </a:t>
            </a:r>
            <a:r>
              <a:rPr lang="en-IN" dirty="0" err="1">
                <a:solidFill>
                  <a:srgbClr val="002060"/>
                </a:solidFill>
              </a:rPr>
              <a:t>total_balls</a:t>
            </a:r>
            <a:r>
              <a:rPr lang="en-IN" dirty="0">
                <a:solidFill>
                  <a:srgbClr val="002060"/>
                </a:solidFill>
              </a:rPr>
              <a:t>, sum(</a:t>
            </a:r>
            <a:r>
              <a:rPr lang="en-IN" dirty="0" err="1">
                <a:solidFill>
                  <a:srgbClr val="002060"/>
                </a:solidFill>
              </a:rPr>
              <a:t>batsman_runs</a:t>
            </a:r>
            <a:r>
              <a:rPr lang="en-IN" dirty="0">
                <a:solidFill>
                  <a:srgbClr val="002060"/>
                </a:solidFill>
              </a:rPr>
              <a:t>)                         as </a:t>
            </a:r>
            <a:r>
              <a:rPr lang="en-IN" dirty="0" err="1">
                <a:solidFill>
                  <a:srgbClr val="002060"/>
                </a:solidFill>
              </a:rPr>
              <a:t>total_runs</a:t>
            </a:r>
            <a:r>
              <a:rPr lang="en-IN" dirty="0">
                <a:solidFill>
                  <a:srgbClr val="002060"/>
                </a:solidFill>
              </a:rPr>
              <a:t>,</a:t>
            </a:r>
          </a:p>
          <a:p>
            <a:r>
              <a:rPr lang="en-IN" dirty="0">
                <a:solidFill>
                  <a:srgbClr val="002060"/>
                </a:solidFill>
              </a:rPr>
              <a:t>(cast(sum(</a:t>
            </a:r>
            <a:r>
              <a:rPr lang="en-IN" dirty="0" err="1">
                <a:solidFill>
                  <a:srgbClr val="002060"/>
                </a:solidFill>
              </a:rPr>
              <a:t>batsman_runs</a:t>
            </a:r>
            <a:r>
              <a:rPr lang="en-IN" dirty="0">
                <a:solidFill>
                  <a:srgbClr val="002060"/>
                </a:solidFill>
              </a:rPr>
              <a:t>)AS float)/count(ball))*100 as </a:t>
            </a:r>
            <a:r>
              <a:rPr lang="en-IN" dirty="0" err="1">
                <a:solidFill>
                  <a:srgbClr val="002060"/>
                </a:solidFill>
              </a:rPr>
              <a:t>strike_rate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from </a:t>
            </a:r>
            <a:r>
              <a:rPr lang="en-IN" dirty="0" err="1">
                <a:solidFill>
                  <a:srgbClr val="002060"/>
                </a:solidFill>
              </a:rPr>
              <a:t>ipl_ball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where not </a:t>
            </a:r>
            <a:r>
              <a:rPr lang="en-IN" dirty="0" err="1">
                <a:solidFill>
                  <a:srgbClr val="002060"/>
                </a:solidFill>
              </a:rPr>
              <a:t>extras_type</a:t>
            </a:r>
            <a:r>
              <a:rPr lang="en-IN" dirty="0">
                <a:solidFill>
                  <a:srgbClr val="002060"/>
                </a:solidFill>
              </a:rPr>
              <a:t> IN ('wides')</a:t>
            </a:r>
          </a:p>
          <a:p>
            <a:r>
              <a:rPr lang="en-IN" dirty="0">
                <a:solidFill>
                  <a:srgbClr val="002060"/>
                </a:solidFill>
              </a:rPr>
              <a:t>group by batsman </a:t>
            </a:r>
          </a:p>
          <a:p>
            <a:r>
              <a:rPr lang="en-IN" dirty="0">
                <a:solidFill>
                  <a:srgbClr val="002060"/>
                </a:solidFill>
              </a:rPr>
              <a:t>having count(ball)&gt;500</a:t>
            </a:r>
          </a:p>
          <a:p>
            <a:r>
              <a:rPr lang="en-IN" dirty="0">
                <a:solidFill>
                  <a:srgbClr val="002060"/>
                </a:solidFill>
              </a:rPr>
              <a:t>order by </a:t>
            </a:r>
            <a:r>
              <a:rPr lang="en-IN" dirty="0" err="1">
                <a:solidFill>
                  <a:srgbClr val="002060"/>
                </a:solidFill>
              </a:rPr>
              <a:t>strike_rate</a:t>
            </a:r>
            <a:r>
              <a:rPr lang="en-IN" dirty="0">
                <a:solidFill>
                  <a:srgbClr val="002060"/>
                </a:solidFill>
              </a:rPr>
              <a:t> DESC</a:t>
            </a:r>
          </a:p>
          <a:p>
            <a:r>
              <a:rPr lang="en-IN" dirty="0">
                <a:solidFill>
                  <a:srgbClr val="002060"/>
                </a:solidFill>
              </a:rPr>
              <a:t>limit 10;</a:t>
            </a:r>
          </a:p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AE590-5450-C0F3-4521-211D3AF2C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70000"/>
              </p:ext>
            </p:extLst>
          </p:nvPr>
        </p:nvGraphicFramePr>
        <p:xfrm>
          <a:off x="6627042" y="725864"/>
          <a:ext cx="4515439" cy="2799764"/>
        </p:xfrm>
        <a:graphic>
          <a:graphicData uri="http://schemas.openxmlformats.org/drawingml/2006/table">
            <a:tbl>
              <a:tblPr/>
              <a:tblGrid>
                <a:gridCol w="1066376">
                  <a:extLst>
                    <a:ext uri="{9D8B030D-6E8A-4147-A177-3AD203B41FA5}">
                      <a16:colId xmlns:a16="http://schemas.microsoft.com/office/drawing/2014/main" val="4231410248"/>
                    </a:ext>
                  </a:extLst>
                </a:gridCol>
                <a:gridCol w="1083039">
                  <a:extLst>
                    <a:ext uri="{9D8B030D-6E8A-4147-A177-3AD203B41FA5}">
                      <a16:colId xmlns:a16="http://schemas.microsoft.com/office/drawing/2014/main" val="761285275"/>
                    </a:ext>
                  </a:extLst>
                </a:gridCol>
                <a:gridCol w="1083039">
                  <a:extLst>
                    <a:ext uri="{9D8B030D-6E8A-4147-A177-3AD203B41FA5}">
                      <a16:colId xmlns:a16="http://schemas.microsoft.com/office/drawing/2014/main" val="1499483084"/>
                    </a:ext>
                  </a:extLst>
                </a:gridCol>
                <a:gridCol w="1282985">
                  <a:extLst>
                    <a:ext uri="{9D8B030D-6E8A-4147-A177-3AD203B41FA5}">
                      <a16:colId xmlns:a16="http://schemas.microsoft.com/office/drawing/2014/main" val="2584399600"/>
                    </a:ext>
                  </a:extLst>
                </a:gridCol>
              </a:tblGrid>
              <a:tr h="4168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total_balls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19420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sng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182.3317308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481062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164.2725599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0351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159.2680047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39675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2728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155.4415954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61409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154.676259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606343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1368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151.9736842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63316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3192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4849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151.9110276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62079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3179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150.1100975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92731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3023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149.8760535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09594"/>
                  </a:ext>
                </a:extLst>
              </a:tr>
              <a:tr h="238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1714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149.5636998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7350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D8A7CC-431E-D368-2AE4-3E2171A21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871627"/>
              </p:ext>
            </p:extLst>
          </p:nvPr>
        </p:nvGraphicFramePr>
        <p:xfrm>
          <a:off x="3649744" y="37636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424212-BA42-2904-1F09-44CBD9445F11}"/>
              </a:ext>
            </a:extLst>
          </p:cNvPr>
          <p:cNvSpPr/>
          <p:nvPr/>
        </p:nvSpPr>
        <p:spPr>
          <a:xfrm>
            <a:off x="358219" y="311085"/>
            <a:ext cx="11378152" cy="637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6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A00F3-AB89-4F25-A59D-66007DF86788}"/>
              </a:ext>
            </a:extLst>
          </p:cNvPr>
          <p:cNvSpPr txBox="1"/>
          <p:nvPr/>
        </p:nvSpPr>
        <p:spPr>
          <a:xfrm>
            <a:off x="2130458" y="148471"/>
            <a:ext cx="6784941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                 </a:t>
            </a:r>
            <a:r>
              <a:rPr lang="en-IN" b="1" u="sng" dirty="0">
                <a:solidFill>
                  <a:srgbClr val="FF0000"/>
                </a:solidFill>
                <a:highlight>
                  <a:srgbClr val="FFFF00"/>
                </a:highlight>
              </a:rPr>
              <a:t>(Top 10 </a:t>
            </a:r>
            <a:r>
              <a:rPr lang="en-IN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Average_player</a:t>
            </a:r>
            <a:r>
              <a:rPr lang="en-IN" b="1" u="sng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SELECT batsman, </a:t>
            </a:r>
            <a:r>
              <a:rPr lang="en-US" sz="1400" dirty="0" err="1">
                <a:solidFill>
                  <a:srgbClr val="002060"/>
                </a:solidFill>
              </a:rPr>
              <a:t>total_runs</a:t>
            </a:r>
            <a:r>
              <a:rPr lang="en-US" sz="1400" dirty="0">
                <a:solidFill>
                  <a:srgbClr val="002060"/>
                </a:solidFill>
              </a:rPr>
              <a:t>, dismissed, seasons, CAST(</a:t>
            </a:r>
            <a:r>
              <a:rPr lang="en-US" sz="1400" dirty="0" err="1">
                <a:solidFill>
                  <a:srgbClr val="002060"/>
                </a:solidFill>
              </a:rPr>
              <a:t>total_runs</a:t>
            </a:r>
            <a:r>
              <a:rPr lang="en-US" sz="1400" dirty="0">
                <a:solidFill>
                  <a:srgbClr val="002060"/>
                </a:solidFill>
              </a:rPr>
              <a:t> AS FLOAT)/dismissed AS </a:t>
            </a:r>
            <a:r>
              <a:rPr lang="en-US" sz="1400" dirty="0" err="1">
                <a:solidFill>
                  <a:srgbClr val="002060"/>
                </a:solidFill>
              </a:rPr>
              <a:t>average_player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FROM (SELECT </a:t>
            </a:r>
            <a:r>
              <a:rPr lang="en-US" sz="1400" dirty="0" err="1">
                <a:solidFill>
                  <a:srgbClr val="002060"/>
                </a:solidFill>
              </a:rPr>
              <a:t>n.batsman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n.total_runs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n.dismissed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m.seasons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FROM (</a:t>
            </a:r>
          </a:p>
          <a:p>
            <a:r>
              <a:rPr lang="en-US" sz="1400" dirty="0">
                <a:solidFill>
                  <a:srgbClr val="002060"/>
                </a:solidFill>
              </a:rPr>
              <a:t>SELECT batsman, COUNT(DISTINCT Year) as seasons</a:t>
            </a:r>
          </a:p>
          <a:p>
            <a:r>
              <a:rPr lang="en-US" sz="1400" dirty="0">
                <a:solidFill>
                  <a:srgbClr val="002060"/>
                </a:solidFill>
              </a:rPr>
              <a:t>FROM (SELECT *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FROM (SELECT </a:t>
            </a:r>
            <a:r>
              <a:rPr lang="en-US" sz="1400" dirty="0" err="1">
                <a:solidFill>
                  <a:srgbClr val="002060"/>
                </a:solidFill>
              </a:rPr>
              <a:t>a.id,a.batsman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b.Year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FROM </a:t>
            </a:r>
            <a:r>
              <a:rPr lang="en-US" sz="1400" dirty="0" err="1">
                <a:solidFill>
                  <a:srgbClr val="002060"/>
                </a:solidFill>
              </a:rPr>
              <a:t>ipl_ball</a:t>
            </a:r>
            <a:r>
              <a:rPr lang="en-US" sz="1400" dirty="0">
                <a:solidFill>
                  <a:srgbClr val="002060"/>
                </a:solidFill>
              </a:rPr>
              <a:t> as a</a:t>
            </a:r>
          </a:p>
          <a:p>
            <a:r>
              <a:rPr lang="en-US" sz="1400" dirty="0">
                <a:solidFill>
                  <a:srgbClr val="002060"/>
                </a:solidFill>
              </a:rPr>
              <a:t>INNER JOIN (SELECT id, EXTRACT(YEAR FROM date)as Year FROM </a:t>
            </a:r>
            <a:r>
              <a:rPr lang="en-US" sz="1400" dirty="0" err="1">
                <a:solidFill>
                  <a:srgbClr val="002060"/>
                </a:solidFill>
              </a:rPr>
              <a:t>ipl_matches</a:t>
            </a:r>
            <a:r>
              <a:rPr lang="en-US" sz="1400" dirty="0">
                <a:solidFill>
                  <a:srgbClr val="002060"/>
                </a:solidFill>
              </a:rPr>
              <a:t> ) as b</a:t>
            </a:r>
          </a:p>
          <a:p>
            <a:r>
              <a:rPr lang="en-US" sz="1400" dirty="0">
                <a:solidFill>
                  <a:srgbClr val="002060"/>
                </a:solidFill>
              </a:rPr>
              <a:t>ON a.id=b.id) As Y) as n</a:t>
            </a:r>
          </a:p>
          <a:p>
            <a:r>
              <a:rPr lang="en-US" sz="1400" dirty="0">
                <a:solidFill>
                  <a:srgbClr val="002060"/>
                </a:solidFill>
              </a:rPr>
              <a:t>GROUP BY batsman</a:t>
            </a:r>
          </a:p>
          <a:p>
            <a:r>
              <a:rPr lang="en-US" sz="1400" dirty="0">
                <a:solidFill>
                  <a:srgbClr val="002060"/>
                </a:solidFill>
              </a:rPr>
              <a:t>HAVING COUNT(DISTINCT Year)&gt;2</a:t>
            </a:r>
          </a:p>
          <a:p>
            <a:r>
              <a:rPr lang="en-US" sz="1400" dirty="0">
                <a:solidFill>
                  <a:srgbClr val="002060"/>
                </a:solidFill>
              </a:rPr>
              <a:t>) as 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INNER JOIN (SELECT </a:t>
            </a:r>
            <a:r>
              <a:rPr lang="en-US" sz="1400" dirty="0" err="1">
                <a:solidFill>
                  <a:srgbClr val="002060"/>
                </a:solidFill>
              </a:rPr>
              <a:t>a.batsman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a.total_runs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b.dismissed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FROM (SELECT DISTINCT batsman,</a:t>
            </a:r>
          </a:p>
          <a:p>
            <a:r>
              <a:rPr lang="en-US" sz="1400" dirty="0">
                <a:solidFill>
                  <a:srgbClr val="002060"/>
                </a:solidFill>
              </a:rPr>
              <a:t>SUM(</a:t>
            </a:r>
            <a:r>
              <a:rPr lang="en-US" sz="1400" dirty="0" err="1">
                <a:solidFill>
                  <a:srgbClr val="002060"/>
                </a:solidFill>
              </a:rPr>
              <a:t>batsman_runs</a:t>
            </a:r>
            <a:r>
              <a:rPr lang="en-US" sz="1400" dirty="0">
                <a:solidFill>
                  <a:srgbClr val="002060"/>
                </a:solidFill>
              </a:rPr>
              <a:t>) as </a:t>
            </a:r>
            <a:r>
              <a:rPr lang="en-US" sz="1400" dirty="0" err="1">
                <a:solidFill>
                  <a:srgbClr val="002060"/>
                </a:solidFill>
              </a:rPr>
              <a:t>total_runs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FROM </a:t>
            </a:r>
            <a:r>
              <a:rPr lang="en-US" sz="1400" dirty="0" err="1">
                <a:solidFill>
                  <a:srgbClr val="002060"/>
                </a:solidFill>
              </a:rPr>
              <a:t>ipl_ball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GROUP BY batsman) as a</a:t>
            </a:r>
          </a:p>
          <a:p>
            <a:r>
              <a:rPr lang="en-US" sz="1400" dirty="0">
                <a:solidFill>
                  <a:srgbClr val="002060"/>
                </a:solidFill>
              </a:rPr>
              <a:t>INNER JOIN (</a:t>
            </a:r>
          </a:p>
          <a:p>
            <a:r>
              <a:rPr lang="en-US" sz="1400" dirty="0">
                <a:solidFill>
                  <a:srgbClr val="002060"/>
                </a:solidFill>
              </a:rPr>
              <a:t>SELECT </a:t>
            </a:r>
            <a:r>
              <a:rPr lang="en-US" sz="1400" dirty="0" err="1">
                <a:solidFill>
                  <a:srgbClr val="002060"/>
                </a:solidFill>
              </a:rPr>
              <a:t>player_dismissed,SUM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  <a:r>
              <a:rPr lang="en-US" sz="1400" dirty="0" err="1">
                <a:solidFill>
                  <a:srgbClr val="002060"/>
                </a:solidFill>
              </a:rPr>
              <a:t>is_wicket</a:t>
            </a:r>
            <a:r>
              <a:rPr lang="en-US" sz="1400" dirty="0">
                <a:solidFill>
                  <a:srgbClr val="002060"/>
                </a:solidFill>
              </a:rPr>
              <a:t>) as dismissed</a:t>
            </a:r>
          </a:p>
          <a:p>
            <a:r>
              <a:rPr lang="en-US" sz="1400" dirty="0">
                <a:solidFill>
                  <a:srgbClr val="002060"/>
                </a:solidFill>
              </a:rPr>
              <a:t>FROM </a:t>
            </a:r>
            <a:r>
              <a:rPr lang="en-US" sz="1400" dirty="0" err="1">
                <a:solidFill>
                  <a:srgbClr val="002060"/>
                </a:solidFill>
              </a:rPr>
              <a:t>ipl_ball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GROUP BY </a:t>
            </a:r>
            <a:r>
              <a:rPr lang="en-US" sz="1400" dirty="0" err="1">
                <a:solidFill>
                  <a:srgbClr val="002060"/>
                </a:solidFill>
              </a:rPr>
              <a:t>player_dismissed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ORDER BY dismissed) as b</a:t>
            </a:r>
          </a:p>
          <a:p>
            <a:r>
              <a:rPr lang="en-US" sz="1400" dirty="0">
                <a:solidFill>
                  <a:srgbClr val="002060"/>
                </a:solidFill>
              </a:rPr>
              <a:t>ON </a:t>
            </a:r>
            <a:r>
              <a:rPr lang="en-US" sz="1400" dirty="0" err="1">
                <a:solidFill>
                  <a:srgbClr val="002060"/>
                </a:solidFill>
              </a:rPr>
              <a:t>b.player_dismissed</a:t>
            </a:r>
            <a:r>
              <a:rPr lang="en-US" sz="1400" dirty="0">
                <a:solidFill>
                  <a:srgbClr val="002060"/>
                </a:solidFill>
              </a:rPr>
              <a:t>=</a:t>
            </a:r>
            <a:r>
              <a:rPr lang="en-US" sz="1400" dirty="0" err="1">
                <a:solidFill>
                  <a:srgbClr val="002060"/>
                </a:solidFill>
              </a:rPr>
              <a:t>a.batsman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WHERE dismissed&gt;=1</a:t>
            </a:r>
          </a:p>
          <a:p>
            <a:r>
              <a:rPr lang="en-US" sz="1400" dirty="0">
                <a:solidFill>
                  <a:srgbClr val="002060"/>
                </a:solidFill>
              </a:rPr>
              <a:t>ORDER BY dismissed DESC ) as n</a:t>
            </a:r>
          </a:p>
          <a:p>
            <a:r>
              <a:rPr lang="en-US" sz="1400" dirty="0">
                <a:solidFill>
                  <a:srgbClr val="002060"/>
                </a:solidFill>
              </a:rPr>
              <a:t>ON </a:t>
            </a:r>
            <a:r>
              <a:rPr lang="en-US" sz="1400" dirty="0" err="1">
                <a:solidFill>
                  <a:srgbClr val="002060"/>
                </a:solidFill>
              </a:rPr>
              <a:t>m.batsman</a:t>
            </a:r>
            <a:r>
              <a:rPr lang="en-US" sz="1400" dirty="0">
                <a:solidFill>
                  <a:srgbClr val="002060"/>
                </a:solidFill>
              </a:rPr>
              <a:t>=</a:t>
            </a:r>
            <a:r>
              <a:rPr lang="en-US" sz="1400" dirty="0" err="1">
                <a:solidFill>
                  <a:srgbClr val="002060"/>
                </a:solidFill>
              </a:rPr>
              <a:t>n.batsman</a:t>
            </a:r>
            <a:r>
              <a:rPr lang="en-US" sz="1400" dirty="0">
                <a:solidFill>
                  <a:srgbClr val="002060"/>
                </a:solidFill>
              </a:rPr>
              <a:t>) as </a:t>
            </a:r>
            <a:r>
              <a:rPr lang="en-US" sz="1400" dirty="0" err="1">
                <a:solidFill>
                  <a:srgbClr val="002060"/>
                </a:solidFill>
              </a:rPr>
              <a:t>ipl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ORDER BY </a:t>
            </a:r>
            <a:r>
              <a:rPr lang="en-US" sz="1400" dirty="0" err="1">
                <a:solidFill>
                  <a:srgbClr val="002060"/>
                </a:solidFill>
              </a:rPr>
              <a:t>average_player</a:t>
            </a:r>
            <a:r>
              <a:rPr lang="en-US" sz="1400" dirty="0">
                <a:solidFill>
                  <a:srgbClr val="002060"/>
                </a:solidFill>
              </a:rPr>
              <a:t> DESC</a:t>
            </a:r>
          </a:p>
          <a:p>
            <a:r>
              <a:rPr lang="en-US" sz="1400" dirty="0">
                <a:solidFill>
                  <a:srgbClr val="002060"/>
                </a:solidFill>
              </a:rPr>
              <a:t>LIMIT 10;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D892A-8C1C-A56F-43BC-D12F2C668A55}"/>
              </a:ext>
            </a:extLst>
          </p:cNvPr>
          <p:cNvSpPr/>
          <p:nvPr/>
        </p:nvSpPr>
        <p:spPr>
          <a:xfrm>
            <a:off x="223101" y="148472"/>
            <a:ext cx="11745798" cy="656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5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55CF-FB58-DB24-0E4D-4F0A1F0F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Autofit/>
          </a:bodyPr>
          <a:lstStyle/>
          <a:p>
            <a:pPr algn="ctr"/>
            <a:r>
              <a:rPr lang="en-US" sz="2800" b="1" i="1" u="sng" dirty="0">
                <a:solidFill>
                  <a:srgbClr val="002060"/>
                </a:solidFill>
                <a:highlight>
                  <a:srgbClr val="FFFF00"/>
                </a:highlight>
              </a:rPr>
              <a:t>Result</a:t>
            </a:r>
            <a:r>
              <a:rPr lang="en-US" sz="28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sz="2800" b="1" i="1" u="sng" dirty="0">
                <a:solidFill>
                  <a:srgbClr val="002060"/>
                </a:solidFill>
                <a:highlight>
                  <a:srgbClr val="FFFF00"/>
                </a:highlight>
              </a:rPr>
              <a:t>table (</a:t>
            </a:r>
            <a:r>
              <a:rPr lang="en-US" sz="2800" b="1" i="1" u="sng" dirty="0" err="1">
                <a:solidFill>
                  <a:srgbClr val="002060"/>
                </a:solidFill>
                <a:highlight>
                  <a:srgbClr val="FFFF00"/>
                </a:highlight>
              </a:rPr>
              <a:t>Average_player</a:t>
            </a:r>
            <a:r>
              <a:rPr lang="en-US" sz="2800" b="1" i="1" u="sng" dirty="0">
                <a:solidFill>
                  <a:srgbClr val="002060"/>
                </a:solidFill>
                <a:highlight>
                  <a:srgbClr val="FFFF00"/>
                </a:highlight>
              </a:rPr>
              <a:t>)</a:t>
            </a:r>
            <a:endParaRPr lang="en-IN" sz="2800" b="1" i="1" u="sng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63061-979A-DB76-0A69-A7D368869C7D}"/>
              </a:ext>
            </a:extLst>
          </p:cNvPr>
          <p:cNvSpPr/>
          <p:nvPr/>
        </p:nvSpPr>
        <p:spPr>
          <a:xfrm>
            <a:off x="565607" y="282804"/>
            <a:ext cx="11085923" cy="6278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500455C-06ED-38AF-2C62-BD7A08C92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666142"/>
              </p:ext>
            </p:extLst>
          </p:nvPr>
        </p:nvGraphicFramePr>
        <p:xfrm>
          <a:off x="838200" y="1583704"/>
          <a:ext cx="5062196" cy="4059892"/>
        </p:xfrm>
        <a:graphic>
          <a:graphicData uri="http://schemas.openxmlformats.org/drawingml/2006/table">
            <a:tbl>
              <a:tblPr/>
              <a:tblGrid>
                <a:gridCol w="916926">
                  <a:extLst>
                    <a:ext uri="{9D8B030D-6E8A-4147-A177-3AD203B41FA5}">
                      <a16:colId xmlns:a16="http://schemas.microsoft.com/office/drawing/2014/main" val="2450593525"/>
                    </a:ext>
                  </a:extLst>
                </a:gridCol>
                <a:gridCol w="916926">
                  <a:extLst>
                    <a:ext uri="{9D8B030D-6E8A-4147-A177-3AD203B41FA5}">
                      <a16:colId xmlns:a16="http://schemas.microsoft.com/office/drawing/2014/main" val="1808749017"/>
                    </a:ext>
                  </a:extLst>
                </a:gridCol>
                <a:gridCol w="916926">
                  <a:extLst>
                    <a:ext uri="{9D8B030D-6E8A-4147-A177-3AD203B41FA5}">
                      <a16:colId xmlns:a16="http://schemas.microsoft.com/office/drawing/2014/main" val="2167385113"/>
                    </a:ext>
                  </a:extLst>
                </a:gridCol>
                <a:gridCol w="916926">
                  <a:extLst>
                    <a:ext uri="{9D8B030D-6E8A-4147-A177-3AD203B41FA5}">
                      <a16:colId xmlns:a16="http://schemas.microsoft.com/office/drawing/2014/main" val="3740226304"/>
                    </a:ext>
                  </a:extLst>
                </a:gridCol>
                <a:gridCol w="1394492">
                  <a:extLst>
                    <a:ext uri="{9D8B030D-6E8A-4147-A177-3AD203B41FA5}">
                      <a16:colId xmlns:a16="http://schemas.microsoft.com/office/drawing/2014/main" val="778795844"/>
                    </a:ext>
                  </a:extLst>
                </a:gridCol>
              </a:tblGrid>
              <a:tr h="507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dismissed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seasons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average_player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10108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44.86440678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83701"/>
                  </a:ext>
                </a:extLst>
              </a:tr>
              <a:tr h="424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Iqbal Abdulla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182449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42.71544715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03099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41.13793103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532315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MS Dhoni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40.99115044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080966"/>
                  </a:ext>
                </a:extLst>
              </a:tr>
              <a:tr h="424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40.40833333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332120"/>
                  </a:ext>
                </a:extLst>
              </a:tr>
              <a:tr h="424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LMP Simmons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39.96296296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28431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 Marsh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39.9516129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265973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JP Duminy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39.78431373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731349"/>
                  </a:ext>
                </a:extLst>
              </a:tr>
              <a:tr h="6322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KS Williamson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39.48780488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34604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A35E1D0-1CCE-81C2-0F87-1F735E9F9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90558"/>
              </p:ext>
            </p:extLst>
          </p:nvPr>
        </p:nvGraphicFramePr>
        <p:xfrm>
          <a:off x="6550846" y="1583704"/>
          <a:ext cx="4572000" cy="405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52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B2109-B4EF-D7F3-0D10-7DA24E9F62C1}"/>
              </a:ext>
            </a:extLst>
          </p:cNvPr>
          <p:cNvSpPr txBox="1"/>
          <p:nvPr/>
        </p:nvSpPr>
        <p:spPr>
          <a:xfrm>
            <a:off x="2103748" y="181956"/>
            <a:ext cx="773940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      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(Top 10  hard hitting players)</a:t>
            </a:r>
          </a:p>
          <a:p>
            <a:r>
              <a:rPr lang="en-IN" dirty="0">
                <a:solidFill>
                  <a:srgbClr val="002060"/>
                </a:solidFill>
              </a:rPr>
              <a:t>SELECT </a:t>
            </a:r>
            <a:r>
              <a:rPr lang="en-IN" dirty="0" err="1">
                <a:solidFill>
                  <a:srgbClr val="002060"/>
                </a:solidFill>
              </a:rPr>
              <a:t>m.batsman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m.seasons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m.total_runs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n.total_boundary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n.total_boundary_runs</a:t>
            </a:r>
            <a:r>
              <a:rPr lang="en-IN" dirty="0">
                <a:solidFill>
                  <a:srgbClr val="002060"/>
                </a:solidFill>
              </a:rPr>
              <a:t>,       (CAST(</a:t>
            </a:r>
            <a:r>
              <a:rPr lang="en-IN" dirty="0" err="1">
                <a:solidFill>
                  <a:srgbClr val="002060"/>
                </a:solidFill>
              </a:rPr>
              <a:t>n.total_boundary_runs</a:t>
            </a:r>
            <a:r>
              <a:rPr lang="en-IN" dirty="0">
                <a:solidFill>
                  <a:srgbClr val="002060"/>
                </a:solidFill>
              </a:rPr>
              <a:t> AS FLOAT)/</a:t>
            </a:r>
            <a:r>
              <a:rPr lang="en-IN" dirty="0" err="1">
                <a:solidFill>
                  <a:srgbClr val="002060"/>
                </a:solidFill>
              </a:rPr>
              <a:t>m.total_runs</a:t>
            </a:r>
            <a:r>
              <a:rPr lang="en-IN" dirty="0">
                <a:solidFill>
                  <a:srgbClr val="002060"/>
                </a:solidFill>
              </a:rPr>
              <a:t>)*100 as </a:t>
            </a:r>
            <a:r>
              <a:rPr lang="en-IN" dirty="0" err="1">
                <a:solidFill>
                  <a:srgbClr val="002060"/>
                </a:solidFill>
              </a:rPr>
              <a:t>Boundary_percent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</a:rPr>
              <a:t>FROM (SELECT </a:t>
            </a:r>
            <a:r>
              <a:rPr lang="en-IN" dirty="0" err="1">
                <a:solidFill>
                  <a:srgbClr val="002060"/>
                </a:solidFill>
              </a:rPr>
              <a:t>a.batsman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a.seasons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b.total_runs</a:t>
            </a:r>
            <a:r>
              <a:rPr lang="en-IN" dirty="0">
                <a:solidFill>
                  <a:srgbClr val="002060"/>
                </a:solidFill>
              </a:rPr>
              <a:t>      </a:t>
            </a:r>
          </a:p>
          <a:p>
            <a:r>
              <a:rPr lang="en-IN" dirty="0">
                <a:solidFill>
                  <a:srgbClr val="002060"/>
                </a:solidFill>
              </a:rPr>
              <a:t>FROM (SELECT batsman, COUNT(DISTINCT Year) as seasons           </a:t>
            </a:r>
          </a:p>
          <a:p>
            <a:r>
              <a:rPr lang="en-IN" dirty="0">
                <a:solidFill>
                  <a:srgbClr val="002060"/>
                </a:solidFill>
              </a:rPr>
              <a:t> FROM (SELECT * FROM (SELECT </a:t>
            </a:r>
            <a:r>
              <a:rPr lang="en-IN" dirty="0" err="1">
                <a:solidFill>
                  <a:srgbClr val="002060"/>
                </a:solidFill>
              </a:rPr>
              <a:t>a.id,a.batsman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b.Year</a:t>
            </a:r>
            <a:r>
              <a:rPr lang="en-IN" dirty="0">
                <a:solidFill>
                  <a:srgbClr val="002060"/>
                </a:solidFill>
              </a:rPr>
              <a:t>           </a:t>
            </a:r>
          </a:p>
          <a:p>
            <a:r>
              <a:rPr lang="en-IN" dirty="0">
                <a:solidFill>
                  <a:srgbClr val="002060"/>
                </a:solidFill>
              </a:rPr>
              <a:t> FROM </a:t>
            </a:r>
            <a:r>
              <a:rPr lang="en-IN" dirty="0" err="1">
                <a:solidFill>
                  <a:srgbClr val="002060"/>
                </a:solidFill>
              </a:rPr>
              <a:t>ipl_ball</a:t>
            </a:r>
            <a:r>
              <a:rPr lang="en-IN" dirty="0">
                <a:solidFill>
                  <a:srgbClr val="002060"/>
                </a:solidFill>
              </a:rPr>
              <a:t> as a     </a:t>
            </a:r>
          </a:p>
          <a:p>
            <a:r>
              <a:rPr lang="en-IN" dirty="0">
                <a:solidFill>
                  <a:srgbClr val="002060"/>
                </a:solidFill>
              </a:rPr>
              <a:t> INNER JOIN (SELECT id, EXTRACT(YEAR FROM date)as Year FROM </a:t>
            </a:r>
            <a:r>
              <a:rPr lang="en-IN" dirty="0" err="1">
                <a:solidFill>
                  <a:srgbClr val="002060"/>
                </a:solidFill>
              </a:rPr>
              <a:t>ipl_matches</a:t>
            </a:r>
            <a:r>
              <a:rPr lang="en-IN" dirty="0">
                <a:solidFill>
                  <a:srgbClr val="002060"/>
                </a:solidFill>
              </a:rPr>
              <a:t> ) as b  ON  a.id=b.id) As Y) as n      </a:t>
            </a:r>
          </a:p>
          <a:p>
            <a:r>
              <a:rPr lang="en-IN" dirty="0">
                <a:solidFill>
                  <a:srgbClr val="002060"/>
                </a:solidFill>
              </a:rPr>
              <a:t>GROUP BY batsman     </a:t>
            </a:r>
          </a:p>
          <a:p>
            <a:r>
              <a:rPr lang="en-IN" dirty="0">
                <a:solidFill>
                  <a:srgbClr val="002060"/>
                </a:solidFill>
              </a:rPr>
              <a:t> HAVING COUNT(DISTINCT Year)&gt;2    ) as a    </a:t>
            </a:r>
          </a:p>
          <a:p>
            <a:r>
              <a:rPr lang="en-IN" dirty="0">
                <a:solidFill>
                  <a:srgbClr val="002060"/>
                </a:solidFill>
              </a:rPr>
              <a:t> INNER JOIN (SELECT DISTINCT batsman,   SUM(</a:t>
            </a:r>
            <a:r>
              <a:rPr lang="en-IN" dirty="0" err="1">
                <a:solidFill>
                  <a:srgbClr val="002060"/>
                </a:solidFill>
              </a:rPr>
              <a:t>batsman_runs</a:t>
            </a:r>
            <a:r>
              <a:rPr lang="en-IN" dirty="0">
                <a:solidFill>
                  <a:srgbClr val="002060"/>
                </a:solidFill>
              </a:rPr>
              <a:t>) as </a:t>
            </a:r>
            <a:r>
              <a:rPr lang="en-IN" dirty="0" err="1">
                <a:solidFill>
                  <a:srgbClr val="002060"/>
                </a:solidFill>
              </a:rPr>
              <a:t>total_runs</a:t>
            </a:r>
            <a:r>
              <a:rPr lang="en-IN" dirty="0">
                <a:solidFill>
                  <a:srgbClr val="002060"/>
                </a:solidFill>
              </a:rPr>
              <a:t>     FROM </a:t>
            </a:r>
            <a:r>
              <a:rPr lang="en-IN" dirty="0" err="1">
                <a:solidFill>
                  <a:srgbClr val="002060"/>
                </a:solidFill>
              </a:rPr>
              <a:t>ipl_ball</a:t>
            </a:r>
            <a:r>
              <a:rPr lang="en-IN" dirty="0">
                <a:solidFill>
                  <a:srgbClr val="002060"/>
                </a:solidFill>
              </a:rPr>
              <a:t>     GROUP BY batsman     ) as  b   </a:t>
            </a:r>
          </a:p>
          <a:p>
            <a:r>
              <a:rPr lang="en-IN" dirty="0">
                <a:solidFill>
                  <a:srgbClr val="002060"/>
                </a:solidFill>
              </a:rPr>
              <a:t>ON </a:t>
            </a:r>
            <a:r>
              <a:rPr lang="en-IN" dirty="0" err="1">
                <a:solidFill>
                  <a:srgbClr val="002060"/>
                </a:solidFill>
              </a:rPr>
              <a:t>a.batsman</a:t>
            </a:r>
            <a:r>
              <a:rPr lang="en-IN" dirty="0">
                <a:solidFill>
                  <a:srgbClr val="002060"/>
                </a:solidFill>
              </a:rPr>
              <a:t>=</a:t>
            </a:r>
            <a:r>
              <a:rPr lang="en-IN" dirty="0" err="1">
                <a:solidFill>
                  <a:srgbClr val="002060"/>
                </a:solidFill>
              </a:rPr>
              <a:t>b.batsman</a:t>
            </a:r>
            <a:r>
              <a:rPr lang="en-IN" dirty="0">
                <a:solidFill>
                  <a:srgbClr val="002060"/>
                </a:solidFill>
              </a:rPr>
              <a:t>) as m</a:t>
            </a:r>
          </a:p>
          <a:p>
            <a:r>
              <a:rPr lang="en-IN" dirty="0">
                <a:solidFill>
                  <a:srgbClr val="002060"/>
                </a:solidFill>
              </a:rPr>
              <a:t>INNER JOIN (  SELECT batsman, COUNT(</a:t>
            </a:r>
            <a:r>
              <a:rPr lang="en-IN" dirty="0" err="1">
                <a:solidFill>
                  <a:srgbClr val="002060"/>
                </a:solidFill>
              </a:rPr>
              <a:t>batsman_runs</a:t>
            </a:r>
            <a:r>
              <a:rPr lang="en-IN" dirty="0">
                <a:solidFill>
                  <a:srgbClr val="002060"/>
                </a:solidFill>
              </a:rPr>
              <a:t>) as </a:t>
            </a:r>
            <a:r>
              <a:rPr lang="en-IN" dirty="0" err="1">
                <a:solidFill>
                  <a:srgbClr val="002060"/>
                </a:solidFill>
              </a:rPr>
              <a:t>total_boundary</a:t>
            </a:r>
            <a:r>
              <a:rPr lang="en-IN" dirty="0">
                <a:solidFill>
                  <a:srgbClr val="002060"/>
                </a:solidFill>
              </a:rPr>
              <a:t>,         SUM(</a:t>
            </a:r>
            <a:r>
              <a:rPr lang="en-IN" dirty="0" err="1">
                <a:solidFill>
                  <a:srgbClr val="002060"/>
                </a:solidFill>
              </a:rPr>
              <a:t>batsman_runs</a:t>
            </a:r>
            <a:r>
              <a:rPr lang="en-IN" dirty="0">
                <a:solidFill>
                  <a:srgbClr val="002060"/>
                </a:solidFill>
              </a:rPr>
              <a:t>) as </a:t>
            </a:r>
            <a:r>
              <a:rPr lang="en-IN" dirty="0" err="1">
                <a:solidFill>
                  <a:srgbClr val="002060"/>
                </a:solidFill>
              </a:rPr>
              <a:t>total_boundary_runs</a:t>
            </a:r>
            <a:r>
              <a:rPr lang="en-IN" dirty="0">
                <a:solidFill>
                  <a:srgbClr val="002060"/>
                </a:solidFill>
              </a:rPr>
              <a:t>         </a:t>
            </a:r>
          </a:p>
          <a:p>
            <a:r>
              <a:rPr lang="en-IN" dirty="0">
                <a:solidFill>
                  <a:srgbClr val="002060"/>
                </a:solidFill>
              </a:rPr>
              <a:t>       FROM (SELECT batsman, </a:t>
            </a:r>
            <a:r>
              <a:rPr lang="en-IN" dirty="0" err="1">
                <a:solidFill>
                  <a:srgbClr val="002060"/>
                </a:solidFill>
              </a:rPr>
              <a:t>batsman_runs</a:t>
            </a:r>
            <a:r>
              <a:rPr lang="en-IN" dirty="0">
                <a:solidFill>
                  <a:srgbClr val="002060"/>
                </a:solidFill>
              </a:rPr>
              <a:t>        </a:t>
            </a:r>
          </a:p>
          <a:p>
            <a:r>
              <a:rPr lang="en-IN" dirty="0">
                <a:solidFill>
                  <a:srgbClr val="002060"/>
                </a:solidFill>
              </a:rPr>
              <a:t>       FROM </a:t>
            </a:r>
            <a:r>
              <a:rPr lang="en-IN" dirty="0" err="1">
                <a:solidFill>
                  <a:srgbClr val="002060"/>
                </a:solidFill>
              </a:rPr>
              <a:t>ipl_ball</a:t>
            </a:r>
            <a:r>
              <a:rPr lang="en-IN" dirty="0">
                <a:solidFill>
                  <a:srgbClr val="002060"/>
                </a:solidFill>
              </a:rPr>
              <a:t>         WHERE </a:t>
            </a:r>
            <a:r>
              <a:rPr lang="en-IN" dirty="0" err="1">
                <a:solidFill>
                  <a:srgbClr val="002060"/>
                </a:solidFill>
              </a:rPr>
              <a:t>batsman_runs</a:t>
            </a:r>
            <a:r>
              <a:rPr lang="en-IN" dirty="0">
                <a:solidFill>
                  <a:srgbClr val="002060"/>
                </a:solidFill>
              </a:rPr>
              <a:t> IN (4,6)) as fun         </a:t>
            </a:r>
          </a:p>
          <a:p>
            <a:r>
              <a:rPr lang="en-IN" dirty="0">
                <a:solidFill>
                  <a:srgbClr val="002060"/>
                </a:solidFill>
              </a:rPr>
              <a:t>       GROUP BY batsman ) as n </a:t>
            </a:r>
          </a:p>
          <a:p>
            <a:r>
              <a:rPr lang="en-IN" dirty="0">
                <a:solidFill>
                  <a:srgbClr val="002060"/>
                </a:solidFill>
              </a:rPr>
              <a:t>ON </a:t>
            </a:r>
            <a:r>
              <a:rPr lang="en-IN" dirty="0" err="1">
                <a:solidFill>
                  <a:srgbClr val="002060"/>
                </a:solidFill>
              </a:rPr>
              <a:t>m.batsman</a:t>
            </a:r>
            <a:r>
              <a:rPr lang="en-IN" dirty="0">
                <a:solidFill>
                  <a:srgbClr val="002060"/>
                </a:solidFill>
              </a:rPr>
              <a:t>=</a:t>
            </a:r>
            <a:r>
              <a:rPr lang="en-IN" dirty="0" err="1">
                <a:solidFill>
                  <a:srgbClr val="002060"/>
                </a:solidFill>
              </a:rPr>
              <a:t>n.batsman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</a:rPr>
              <a:t>ORDER BY </a:t>
            </a:r>
            <a:r>
              <a:rPr lang="en-IN" dirty="0" err="1">
                <a:solidFill>
                  <a:srgbClr val="002060"/>
                </a:solidFill>
              </a:rPr>
              <a:t>boundary_percent</a:t>
            </a:r>
            <a:r>
              <a:rPr lang="en-IN" dirty="0">
                <a:solidFill>
                  <a:srgbClr val="002060"/>
                </a:solidFill>
              </a:rPr>
              <a:t> DESC</a:t>
            </a:r>
          </a:p>
          <a:p>
            <a:r>
              <a:rPr lang="en-IN" dirty="0">
                <a:solidFill>
                  <a:srgbClr val="002060"/>
                </a:solidFill>
              </a:rPr>
              <a:t>Limit 10;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B1E8B-9E7F-7CC2-DF5B-4A90C95735D3}"/>
              </a:ext>
            </a:extLst>
          </p:cNvPr>
          <p:cNvSpPr/>
          <p:nvPr/>
        </p:nvSpPr>
        <p:spPr>
          <a:xfrm>
            <a:off x="386499" y="99965"/>
            <a:ext cx="11312165" cy="6658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4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3CE-9128-3401-ADAE-99BAA481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19" y="532549"/>
            <a:ext cx="10515600" cy="520995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>
                <a:solidFill>
                  <a:srgbClr val="002060"/>
                </a:solidFill>
                <a:highlight>
                  <a:srgbClr val="00FF00"/>
                </a:highlight>
              </a:rPr>
              <a:t>Result table</a:t>
            </a:r>
            <a:endParaRPr lang="en-IN" sz="2400" b="1" i="1" u="sng" dirty="0">
              <a:solidFill>
                <a:srgbClr val="002060"/>
              </a:solidFill>
              <a:highlight>
                <a:srgbClr val="00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4FE92-C116-016D-CA45-A5F1D6535C7A}"/>
              </a:ext>
            </a:extLst>
          </p:cNvPr>
          <p:cNvSpPr/>
          <p:nvPr/>
        </p:nvSpPr>
        <p:spPr>
          <a:xfrm>
            <a:off x="652020" y="360608"/>
            <a:ext cx="10887959" cy="6059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D66989-35EF-4925-00F2-DD8930A81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58560"/>
              </p:ext>
            </p:extLst>
          </p:nvPr>
        </p:nvGraphicFramePr>
        <p:xfrm>
          <a:off x="1772239" y="1121791"/>
          <a:ext cx="8785780" cy="4908706"/>
        </p:xfrm>
        <a:graphic>
          <a:graphicData uri="http://schemas.openxmlformats.org/drawingml/2006/table">
            <a:tbl>
              <a:tblPr/>
              <a:tblGrid>
                <a:gridCol w="1258858">
                  <a:extLst>
                    <a:ext uri="{9D8B030D-6E8A-4147-A177-3AD203B41FA5}">
                      <a16:colId xmlns:a16="http://schemas.microsoft.com/office/drawing/2014/main" val="3681641714"/>
                    </a:ext>
                  </a:extLst>
                </a:gridCol>
                <a:gridCol w="1258858">
                  <a:extLst>
                    <a:ext uri="{9D8B030D-6E8A-4147-A177-3AD203B41FA5}">
                      <a16:colId xmlns:a16="http://schemas.microsoft.com/office/drawing/2014/main" val="116667092"/>
                    </a:ext>
                  </a:extLst>
                </a:gridCol>
                <a:gridCol w="1258858">
                  <a:extLst>
                    <a:ext uri="{9D8B030D-6E8A-4147-A177-3AD203B41FA5}">
                      <a16:colId xmlns:a16="http://schemas.microsoft.com/office/drawing/2014/main" val="2750846826"/>
                    </a:ext>
                  </a:extLst>
                </a:gridCol>
                <a:gridCol w="1258858">
                  <a:extLst>
                    <a:ext uri="{9D8B030D-6E8A-4147-A177-3AD203B41FA5}">
                      <a16:colId xmlns:a16="http://schemas.microsoft.com/office/drawing/2014/main" val="438353046"/>
                    </a:ext>
                  </a:extLst>
                </a:gridCol>
                <a:gridCol w="1258858">
                  <a:extLst>
                    <a:ext uri="{9D8B030D-6E8A-4147-A177-3AD203B41FA5}">
                      <a16:colId xmlns:a16="http://schemas.microsoft.com/office/drawing/2014/main" val="2253576285"/>
                    </a:ext>
                  </a:extLst>
                </a:gridCol>
                <a:gridCol w="2491490">
                  <a:extLst>
                    <a:ext uri="{9D8B030D-6E8A-4147-A177-3AD203B41FA5}">
                      <a16:colId xmlns:a16="http://schemas.microsoft.com/office/drawing/2014/main" val="1727136263"/>
                    </a:ext>
                  </a:extLst>
                </a:gridCol>
              </a:tblGrid>
              <a:tr h="6141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seasons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total_boundary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total_boundary_runs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boundary_percent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20664"/>
                  </a:ext>
                </a:extLst>
              </a:tr>
              <a:tr h="250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6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81.16591928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947092"/>
                  </a:ext>
                </a:extLst>
              </a:tr>
              <a:tr h="3949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1517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1194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78.70797627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041474"/>
                  </a:ext>
                </a:extLst>
              </a:tr>
              <a:tr h="250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76.06873428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14791"/>
                  </a:ext>
                </a:extLst>
              </a:tr>
              <a:tr h="5880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 Brathwaite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75.13812155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60569"/>
                  </a:ext>
                </a:extLst>
              </a:tr>
              <a:tr h="5880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74.21875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76166"/>
                  </a:ext>
                </a:extLst>
              </a:tr>
              <a:tr h="3949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BCJ Cutting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73.1092437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020"/>
                  </a:ext>
                </a:extLst>
              </a:tr>
              <a:tr h="5880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MJ McClenaghan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72.94117647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9679"/>
                  </a:ext>
                </a:extLst>
              </a:tr>
              <a:tr h="3949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2069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1508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72.88545191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37829"/>
                  </a:ext>
                </a:extLst>
              </a:tr>
              <a:tr h="250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MS </a:t>
                      </a:r>
                      <a:r>
                        <a:rPr lang="en-IN" sz="16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Gony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72.72727273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02211"/>
                  </a:ext>
                </a:extLst>
              </a:tr>
              <a:tr h="5880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Mujeeb Ur Rahman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72.72727273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3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68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35AF3-501C-2D14-C99B-AC2CFCF0D3EB}"/>
              </a:ext>
            </a:extLst>
          </p:cNvPr>
          <p:cNvSpPr/>
          <p:nvPr/>
        </p:nvSpPr>
        <p:spPr>
          <a:xfrm>
            <a:off x="650449" y="509047"/>
            <a:ext cx="11048215" cy="6023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5A2D6C-1190-AF59-0A65-60AEA3CFE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072479"/>
              </p:ext>
            </p:extLst>
          </p:nvPr>
        </p:nvGraphicFramePr>
        <p:xfrm>
          <a:off x="1209774" y="1791093"/>
          <a:ext cx="4572000" cy="309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5A2D6C-1190-AF59-0A65-60AEA3CFE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037181"/>
              </p:ext>
            </p:extLst>
          </p:nvPr>
        </p:nvGraphicFramePr>
        <p:xfrm>
          <a:off x="6410228" y="1791093"/>
          <a:ext cx="4572000" cy="309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98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3280</Words>
  <Application>Microsoft Office PowerPoint</Application>
  <PresentationFormat>Widescreen</PresentationFormat>
  <Paragraphs>803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table (Average_player)</vt:lpstr>
      <vt:lpstr>PowerPoint Presentation</vt:lpstr>
      <vt:lpstr>Result table</vt:lpstr>
      <vt:lpstr>PowerPoint Presentation</vt:lpstr>
      <vt:lpstr>PowerPoint Presentation</vt:lpstr>
      <vt:lpstr>Result table</vt:lpstr>
      <vt:lpstr>PowerPoint Presentation</vt:lpstr>
      <vt:lpstr>PowerPoint Presentation</vt:lpstr>
      <vt:lpstr>Result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 Create Table deliveries_v02#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</dc:creator>
  <cp:lastModifiedBy>ANURAG</cp:lastModifiedBy>
  <cp:revision>17</cp:revision>
  <dcterms:created xsi:type="dcterms:W3CDTF">2023-07-04T17:44:01Z</dcterms:created>
  <dcterms:modified xsi:type="dcterms:W3CDTF">2023-07-08T10:58:08Z</dcterms:modified>
</cp:coreProperties>
</file>