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sldIdLst>
    <p:sldId id="256" r:id="rId2"/>
    <p:sldId id="257" r:id="rId3"/>
    <p:sldId id="260" r:id="rId4"/>
    <p:sldId id="261" r:id="rId5"/>
    <p:sldId id="264" r:id="rId6"/>
    <p:sldId id="265" r:id="rId7"/>
    <p:sldId id="266" r:id="rId8"/>
    <p:sldId id="262" r:id="rId9"/>
    <p:sldId id="26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US"/>
        </a:p>
      </dgm:t>
    </dgm:pt>
    <dgm:pt modelId="{0D51337A-31FA-4717-B2BF-9243F96D2B9B}">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pPr algn="l">
            <a:buFontTx/>
            <a:buNone/>
          </a:pPr>
          <a:r>
            <a:rPr lang="en-US" sz="1400" dirty="0">
              <a:latin typeface="Tahoma" panose="020B0604030504040204" pitchFamily="34" charset="0"/>
              <a:ea typeface="Tahoma" panose="020B0604030504040204" pitchFamily="34" charset="0"/>
              <a:cs typeface="Tahoma" panose="020B0604030504040204" pitchFamily="34" charset="0"/>
            </a:rPr>
            <a:t>  The women and children of many areas in rural India are not getting proper treatment, benefit of all services of ICDS and supervision due to huge load on the supervisors, workers and nurses working for the welfare.</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Who has this 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pPr>
            <a:buFontTx/>
            <a:buNone/>
          </a:pPr>
          <a:r>
            <a:rPr lang="en-US" sz="14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  The state government is facing this problem as the area and problem is huge but the workforce is less and the government cannot afford to more workforce due to budget constraint.</a:t>
          </a:r>
          <a:endParaRPr lang="en-US" sz="2400" kern="12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2A9B6C90-9B70-4ED8-9084-8651413BB905}">
      <dgm:prSet phldrT="[Text]" custT="1"/>
      <dgm:spPr/>
      <dgm:t>
        <a:bodyPr/>
        <a:lstStyle/>
        <a:p>
          <a:r>
            <a:rPr lang="en-US" sz="3200" kern="1200" dirty="0">
              <a:solidFill>
                <a:prstClr val="white"/>
              </a:solidFill>
              <a:latin typeface="Tahoma" panose="020B0604030504040204" pitchFamily="34" charset="0"/>
              <a:ea typeface="Tahoma" panose="020B0604030504040204" pitchFamily="34" charset="0"/>
              <a:cs typeface="Tahoma" panose="020B0604030504040204" pitchFamily="34" charset="0"/>
            </a:rPr>
            <a:t>How can the problem be resolved?</a:t>
          </a:r>
        </a:p>
      </dgm:t>
    </dgm:pt>
    <dgm:pt modelId="{54109FB3-0563-4B2C-BFF0-181E047427F8}" type="sibTrans" cxnId="{1D59D94A-4BF7-417E-B49B-225C005839A9}">
      <dgm:prSet/>
      <dgm:spPr/>
      <dgm:t>
        <a:bodyPr/>
        <a:lstStyle/>
        <a:p>
          <a:endParaRPr lang="en-US"/>
        </a:p>
      </dgm:t>
    </dgm:pt>
    <dgm:pt modelId="{47C005B7-F5AA-4111-A87D-782B117A0259}" type="par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2">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2">
        <dgm:presLayoutVars>
          <dgm:bulletEnabled val="1"/>
        </dgm:presLayoutVars>
      </dgm:prSet>
      <dgm:spPr/>
    </dgm:pt>
    <dgm:pt modelId="{CF97419B-1653-4404-8A25-A4EB2811914A}" type="pres">
      <dgm:prSet presAssocID="{C41ED6A4-512C-48AB-901D-671B73446005}" presName="sp" presStyleCnt="0"/>
      <dgm:spPr/>
    </dgm:pt>
    <dgm:pt modelId="{81D645B4-8893-4E82-AB77-FACD98B7AB83}" type="pres">
      <dgm:prSet presAssocID="{2A9B6C90-9B70-4ED8-9084-8651413BB905}" presName="linNode" presStyleCnt="0"/>
      <dgm:spPr/>
    </dgm:pt>
    <dgm:pt modelId="{873937B8-E1B5-4B3E-9941-CAD40DC547B1}" type="pres">
      <dgm:prSet presAssocID="{2A9B6C90-9B70-4ED8-9084-8651413BB905}" presName="parentText" presStyleLbl="node1" presStyleIdx="2" presStyleCnt="3" custScaleX="98228" custScaleY="123274">
        <dgm:presLayoutVars>
          <dgm:chMax val="1"/>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1D59D94A-4BF7-417E-B49B-225C005839A9}" srcId="{81269538-BFC5-48BB-BEA1-D7AF1F385FD5}" destId="{2A9B6C90-9B70-4ED8-9084-8651413BB905}" srcOrd="2"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BEBC9CD5-0FD0-4EF6-9EBE-08FAFB582C0C}" type="presOf" srcId="{2A9B6C90-9B70-4ED8-9084-8651413BB905}" destId="{873937B8-E1B5-4B3E-9941-CAD40DC547B1}"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4A526562-6F53-4BA2-AB12-10315BB6DBAC}" type="presParOf" srcId="{99FD7F24-5BB9-46E8-BB7C-4B477B73B815}" destId="{81D645B4-8893-4E82-AB77-FACD98B7AB83}" srcOrd="4" destOrd="0" presId="urn:microsoft.com/office/officeart/2005/8/layout/vList5"/>
    <dgm:cxn modelId="{738794BD-421F-4BDB-A750-2882005AA0BA}" type="presParOf" srcId="{81D645B4-8893-4E82-AB77-FACD98B7AB83}" destId="{873937B8-E1B5-4B3E-9941-CAD40DC547B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6AAA54-A81C-4EEA-B07C-9DD913E5DAA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8A0A238-2299-4209-BAEB-95E74198D83A}">
      <dgm:prSet phldrT="[Text]"/>
      <dgm:spPr/>
      <dgm:t>
        <a:bodyPr/>
        <a:lstStyle/>
        <a:p>
          <a:r>
            <a:rPr lang="en-US" dirty="0"/>
            <a:t>Welfare Organization</a:t>
          </a:r>
        </a:p>
      </dgm:t>
    </dgm:pt>
    <dgm:pt modelId="{FC88058C-4B21-48D9-A3B3-3AB873707F0C}" type="parTrans" cxnId="{6A137CF4-C022-42F1-850B-3FE86730CD1B}">
      <dgm:prSet/>
      <dgm:spPr/>
      <dgm:t>
        <a:bodyPr/>
        <a:lstStyle/>
        <a:p>
          <a:endParaRPr lang="en-US"/>
        </a:p>
      </dgm:t>
    </dgm:pt>
    <dgm:pt modelId="{C6479729-6933-4EAE-9616-C7C46493F4F1}" type="sibTrans" cxnId="{6A137CF4-C022-42F1-850B-3FE86730CD1B}">
      <dgm:prSet/>
      <dgm:spPr/>
      <dgm:t>
        <a:bodyPr/>
        <a:lstStyle/>
        <a:p>
          <a:endParaRPr lang="en-US"/>
        </a:p>
      </dgm:t>
    </dgm:pt>
    <dgm:pt modelId="{CEB23226-B13C-4AAA-A89B-47BB84DE41D4}">
      <dgm:prSet phldrT="[Text]"/>
      <dgm:spPr/>
      <dgm:t>
        <a:bodyPr/>
        <a:lstStyle/>
        <a:p>
          <a:r>
            <a:rPr lang="en-US" dirty="0"/>
            <a:t>District Level</a:t>
          </a:r>
        </a:p>
      </dgm:t>
    </dgm:pt>
    <dgm:pt modelId="{F9E075D1-5F87-4B06-A1E3-732F9047DFBB}" type="parTrans" cxnId="{FB6CAC9D-87CF-4DCC-9066-F54C3410065A}">
      <dgm:prSet/>
      <dgm:spPr/>
      <dgm:t>
        <a:bodyPr/>
        <a:lstStyle/>
        <a:p>
          <a:endParaRPr lang="en-US"/>
        </a:p>
      </dgm:t>
    </dgm:pt>
    <dgm:pt modelId="{BF3627D7-6B90-4A05-AC2A-46E7DF87DEF7}" type="sibTrans" cxnId="{FB6CAC9D-87CF-4DCC-9066-F54C3410065A}">
      <dgm:prSet/>
      <dgm:spPr/>
      <dgm:t>
        <a:bodyPr/>
        <a:lstStyle/>
        <a:p>
          <a:endParaRPr lang="en-US"/>
        </a:p>
      </dgm:t>
    </dgm:pt>
    <dgm:pt modelId="{088B15FE-722E-42A4-B13F-BAA505651105}">
      <dgm:prSet phldrT="[Text]"/>
      <dgm:spPr/>
      <dgm:t>
        <a:bodyPr/>
        <a:lstStyle/>
        <a:p>
          <a:r>
            <a:rPr lang="en-US" dirty="0"/>
            <a:t>Sector Level</a:t>
          </a:r>
        </a:p>
      </dgm:t>
    </dgm:pt>
    <dgm:pt modelId="{343217AD-C9BD-4CF9-911B-44160CA622E4}" type="parTrans" cxnId="{4A57F847-A348-4A80-950D-43A105B6B313}">
      <dgm:prSet/>
      <dgm:spPr/>
      <dgm:t>
        <a:bodyPr/>
        <a:lstStyle/>
        <a:p>
          <a:endParaRPr lang="en-US"/>
        </a:p>
      </dgm:t>
    </dgm:pt>
    <dgm:pt modelId="{E81EDAE5-65ED-4468-9779-C30A65809529}" type="sibTrans" cxnId="{4A57F847-A348-4A80-950D-43A105B6B313}">
      <dgm:prSet/>
      <dgm:spPr/>
      <dgm:t>
        <a:bodyPr/>
        <a:lstStyle/>
        <a:p>
          <a:endParaRPr lang="en-US"/>
        </a:p>
      </dgm:t>
    </dgm:pt>
    <dgm:pt modelId="{50F1ADEB-A45E-415D-86E3-24D16A30041E}">
      <dgm:prSet phldrT="[Text]"/>
      <dgm:spPr/>
      <dgm:t>
        <a:bodyPr/>
        <a:lstStyle/>
        <a:p>
          <a:r>
            <a:rPr lang="en-US" dirty="0"/>
            <a:t>Health Organization</a:t>
          </a:r>
        </a:p>
      </dgm:t>
    </dgm:pt>
    <dgm:pt modelId="{ECFD54DB-0B86-462B-A97A-5AC000132972}" type="parTrans" cxnId="{C8102FB9-5BFA-44B8-80C0-DABB21DB8279}">
      <dgm:prSet/>
      <dgm:spPr/>
      <dgm:t>
        <a:bodyPr/>
        <a:lstStyle/>
        <a:p>
          <a:endParaRPr lang="en-US"/>
        </a:p>
      </dgm:t>
    </dgm:pt>
    <dgm:pt modelId="{FBF77E03-B4FA-49C4-A6C5-9C1CA0269266}" type="sibTrans" cxnId="{C8102FB9-5BFA-44B8-80C0-DABB21DB8279}">
      <dgm:prSet/>
      <dgm:spPr/>
      <dgm:t>
        <a:bodyPr/>
        <a:lstStyle/>
        <a:p>
          <a:endParaRPr lang="en-US"/>
        </a:p>
      </dgm:t>
    </dgm:pt>
    <dgm:pt modelId="{31DD13E0-F4F5-4A9B-9526-66D59BAE61BA}">
      <dgm:prSet phldrT="[Text]"/>
      <dgm:spPr/>
      <dgm:t>
        <a:bodyPr/>
        <a:lstStyle/>
        <a:p>
          <a:r>
            <a:rPr lang="en-US" dirty="0"/>
            <a:t>Doctor</a:t>
          </a:r>
        </a:p>
      </dgm:t>
    </dgm:pt>
    <dgm:pt modelId="{0C2E1DB6-C5D2-4975-A98B-5F1714B122D5}" type="parTrans" cxnId="{CAAD052C-8C20-4A9B-A74A-DCA5BA14D3F2}">
      <dgm:prSet/>
      <dgm:spPr/>
      <dgm:t>
        <a:bodyPr/>
        <a:lstStyle/>
        <a:p>
          <a:endParaRPr lang="en-US"/>
        </a:p>
      </dgm:t>
    </dgm:pt>
    <dgm:pt modelId="{6A6E9E01-60D9-49EE-9986-762417BBEC3C}" type="sibTrans" cxnId="{CAAD052C-8C20-4A9B-A74A-DCA5BA14D3F2}">
      <dgm:prSet/>
      <dgm:spPr/>
      <dgm:t>
        <a:bodyPr/>
        <a:lstStyle/>
        <a:p>
          <a:endParaRPr lang="en-US"/>
        </a:p>
      </dgm:t>
    </dgm:pt>
    <dgm:pt modelId="{0D7F6453-DBF9-4033-9851-95F0FD30780A}">
      <dgm:prSet phldrT="[Text]"/>
      <dgm:spPr/>
      <dgm:t>
        <a:bodyPr/>
        <a:lstStyle/>
        <a:p>
          <a:r>
            <a:rPr lang="en-US" dirty="0"/>
            <a:t>Lab Assistant </a:t>
          </a:r>
        </a:p>
      </dgm:t>
    </dgm:pt>
    <dgm:pt modelId="{712BADBC-8331-4B67-9208-5832FA061840}" type="parTrans" cxnId="{E9B2BB0F-4786-4943-A777-809D1A4AF42E}">
      <dgm:prSet/>
      <dgm:spPr/>
      <dgm:t>
        <a:bodyPr/>
        <a:lstStyle/>
        <a:p>
          <a:endParaRPr lang="en-US"/>
        </a:p>
      </dgm:t>
    </dgm:pt>
    <dgm:pt modelId="{889AEF26-25D3-45C2-88A9-976AC9E83412}" type="sibTrans" cxnId="{E9B2BB0F-4786-4943-A777-809D1A4AF42E}">
      <dgm:prSet/>
      <dgm:spPr/>
      <dgm:t>
        <a:bodyPr/>
        <a:lstStyle/>
        <a:p>
          <a:endParaRPr lang="en-US"/>
        </a:p>
      </dgm:t>
    </dgm:pt>
    <dgm:pt modelId="{B82B71CE-892A-47E7-9502-9372EED18492}">
      <dgm:prSet phldrT="[Text]"/>
      <dgm:spPr/>
      <dgm:t>
        <a:bodyPr/>
        <a:lstStyle/>
        <a:p>
          <a:r>
            <a:rPr lang="en-US" dirty="0"/>
            <a:t>Education Organization</a:t>
          </a:r>
        </a:p>
      </dgm:t>
    </dgm:pt>
    <dgm:pt modelId="{93CA936C-A724-4B6B-9859-030A0C66EE00}" type="parTrans" cxnId="{0F96938C-6D3E-4824-8D88-469F4C3CF1D9}">
      <dgm:prSet/>
      <dgm:spPr/>
      <dgm:t>
        <a:bodyPr/>
        <a:lstStyle/>
        <a:p>
          <a:endParaRPr lang="en-US"/>
        </a:p>
      </dgm:t>
    </dgm:pt>
    <dgm:pt modelId="{45EFAA5B-4286-4245-B8CC-E007F03EC839}" type="sibTrans" cxnId="{0F96938C-6D3E-4824-8D88-469F4C3CF1D9}">
      <dgm:prSet/>
      <dgm:spPr/>
      <dgm:t>
        <a:bodyPr/>
        <a:lstStyle/>
        <a:p>
          <a:endParaRPr lang="en-US"/>
        </a:p>
      </dgm:t>
    </dgm:pt>
    <dgm:pt modelId="{F4BA0597-71BA-466B-B665-3105268C08D8}">
      <dgm:prSet phldrT="[Text]"/>
      <dgm:spPr/>
      <dgm:t>
        <a:bodyPr/>
        <a:lstStyle/>
        <a:p>
          <a:r>
            <a:rPr lang="en-US" dirty="0"/>
            <a:t>Supervisor</a:t>
          </a:r>
        </a:p>
      </dgm:t>
    </dgm:pt>
    <dgm:pt modelId="{5B3582A1-6E3D-4286-B314-C84EFCCB1707}" type="parTrans" cxnId="{806C4113-AEE7-44F2-B0FF-C54F04FA09FC}">
      <dgm:prSet/>
      <dgm:spPr/>
      <dgm:t>
        <a:bodyPr/>
        <a:lstStyle/>
        <a:p>
          <a:endParaRPr lang="en-US"/>
        </a:p>
      </dgm:t>
    </dgm:pt>
    <dgm:pt modelId="{959AB0BD-B4C0-4EE8-80CE-CD3EB3C4F6C4}" type="sibTrans" cxnId="{806C4113-AEE7-44F2-B0FF-C54F04FA09FC}">
      <dgm:prSet/>
      <dgm:spPr/>
      <dgm:t>
        <a:bodyPr/>
        <a:lstStyle/>
        <a:p>
          <a:endParaRPr lang="en-US"/>
        </a:p>
      </dgm:t>
    </dgm:pt>
    <dgm:pt modelId="{36368176-4D5F-4CAB-8877-395AA31E9185}">
      <dgm:prSet phldrT="[Text]"/>
      <dgm:spPr/>
      <dgm:t>
        <a:bodyPr/>
        <a:lstStyle/>
        <a:p>
          <a:r>
            <a:rPr lang="en-US" dirty="0"/>
            <a:t>Distributor</a:t>
          </a:r>
        </a:p>
      </dgm:t>
    </dgm:pt>
    <dgm:pt modelId="{638F8730-0DB0-494C-B646-859D9FFE19F5}" type="parTrans" cxnId="{979D340B-5073-418E-9807-5D29FC8FD1A9}">
      <dgm:prSet/>
      <dgm:spPr/>
      <dgm:t>
        <a:bodyPr/>
        <a:lstStyle/>
        <a:p>
          <a:endParaRPr lang="en-US"/>
        </a:p>
      </dgm:t>
    </dgm:pt>
    <dgm:pt modelId="{F92FBCC7-8C71-42F2-A0E7-167889E3E98C}" type="sibTrans" cxnId="{979D340B-5073-418E-9807-5D29FC8FD1A9}">
      <dgm:prSet/>
      <dgm:spPr/>
      <dgm:t>
        <a:bodyPr/>
        <a:lstStyle/>
        <a:p>
          <a:endParaRPr lang="en-US"/>
        </a:p>
      </dgm:t>
    </dgm:pt>
    <dgm:pt modelId="{7EF304C1-AA71-4A8E-AD8E-F11757F3FE21}">
      <dgm:prSet phldrT="[Text]"/>
      <dgm:spPr/>
      <dgm:t>
        <a:bodyPr/>
        <a:lstStyle/>
        <a:p>
          <a:r>
            <a:rPr lang="en-US" dirty="0"/>
            <a:t>Block Level</a:t>
          </a:r>
        </a:p>
      </dgm:t>
    </dgm:pt>
    <dgm:pt modelId="{C0EE1362-7141-4D25-9451-05E7AD346C53}" type="parTrans" cxnId="{5558302A-D673-4DF4-A972-19D9ED668C43}">
      <dgm:prSet/>
      <dgm:spPr/>
      <dgm:t>
        <a:bodyPr/>
        <a:lstStyle/>
        <a:p>
          <a:endParaRPr lang="en-US"/>
        </a:p>
      </dgm:t>
    </dgm:pt>
    <dgm:pt modelId="{2B1B32C5-C15B-42B8-AD62-DE60AED019A8}" type="sibTrans" cxnId="{5558302A-D673-4DF4-A972-19D9ED668C43}">
      <dgm:prSet/>
      <dgm:spPr/>
      <dgm:t>
        <a:bodyPr/>
        <a:lstStyle/>
        <a:p>
          <a:endParaRPr lang="en-US"/>
        </a:p>
      </dgm:t>
    </dgm:pt>
    <dgm:pt modelId="{0C039DDE-0A1F-496E-85D8-482804B6A086}">
      <dgm:prSet phldrT="[Text]"/>
      <dgm:spPr/>
      <dgm:t>
        <a:bodyPr/>
        <a:lstStyle/>
        <a:p>
          <a:r>
            <a:rPr lang="en-US" dirty="0"/>
            <a:t>Field Level</a:t>
          </a:r>
        </a:p>
      </dgm:t>
    </dgm:pt>
    <dgm:pt modelId="{A27291C2-E214-46F0-BECE-FE1F02674B9E}" type="parTrans" cxnId="{42C481D4-06D4-403A-8C64-B549C2312BBC}">
      <dgm:prSet/>
      <dgm:spPr/>
      <dgm:t>
        <a:bodyPr/>
        <a:lstStyle/>
        <a:p>
          <a:endParaRPr lang="en-US"/>
        </a:p>
      </dgm:t>
    </dgm:pt>
    <dgm:pt modelId="{468899CA-51CF-40FF-9235-1B2BDC436B10}" type="sibTrans" cxnId="{42C481D4-06D4-403A-8C64-B549C2312BBC}">
      <dgm:prSet/>
      <dgm:spPr/>
      <dgm:t>
        <a:bodyPr/>
        <a:lstStyle/>
        <a:p>
          <a:endParaRPr lang="en-US"/>
        </a:p>
      </dgm:t>
    </dgm:pt>
    <dgm:pt modelId="{9903EE1E-3DAD-4F3F-98BB-12010ABE54C1}">
      <dgm:prSet phldrT="[Text]"/>
      <dgm:spPr/>
      <dgm:t>
        <a:bodyPr/>
        <a:lstStyle/>
        <a:p>
          <a:r>
            <a:rPr lang="en-US" dirty="0"/>
            <a:t>Nurse</a:t>
          </a:r>
        </a:p>
      </dgm:t>
    </dgm:pt>
    <dgm:pt modelId="{9ACE132C-CAEB-4EE1-96F3-80C0DDB6DEAE}" type="parTrans" cxnId="{969BD292-373B-437E-AA17-53B003BED125}">
      <dgm:prSet/>
      <dgm:spPr/>
      <dgm:t>
        <a:bodyPr/>
        <a:lstStyle/>
        <a:p>
          <a:endParaRPr lang="en-US"/>
        </a:p>
      </dgm:t>
    </dgm:pt>
    <dgm:pt modelId="{6837B908-9F64-434B-8C46-2E3C3242D568}" type="sibTrans" cxnId="{969BD292-373B-437E-AA17-53B003BED125}">
      <dgm:prSet/>
      <dgm:spPr/>
      <dgm:t>
        <a:bodyPr/>
        <a:lstStyle/>
        <a:p>
          <a:endParaRPr lang="en-US"/>
        </a:p>
      </dgm:t>
    </dgm:pt>
    <dgm:pt modelId="{02CC8B03-A8C9-4D2A-9903-05E3B437C2B7}">
      <dgm:prSet phldrT="[Text]"/>
      <dgm:spPr/>
      <dgm:t>
        <a:bodyPr/>
        <a:lstStyle/>
        <a:p>
          <a:r>
            <a:rPr lang="en-US" dirty="0"/>
            <a:t>Teacher</a:t>
          </a:r>
        </a:p>
      </dgm:t>
    </dgm:pt>
    <dgm:pt modelId="{C3875697-C00D-47EE-B1E3-E424672438BF}" type="parTrans" cxnId="{21F63808-57A4-4B27-AEAF-413C2EB24C8E}">
      <dgm:prSet/>
      <dgm:spPr/>
      <dgm:t>
        <a:bodyPr/>
        <a:lstStyle/>
        <a:p>
          <a:endParaRPr lang="en-US"/>
        </a:p>
      </dgm:t>
    </dgm:pt>
    <dgm:pt modelId="{30F59182-752A-4442-98C4-57E86D4737C8}" type="sibTrans" cxnId="{21F63808-57A4-4B27-AEAF-413C2EB24C8E}">
      <dgm:prSet/>
      <dgm:spPr/>
      <dgm:t>
        <a:bodyPr/>
        <a:lstStyle/>
        <a:p>
          <a:endParaRPr lang="en-US"/>
        </a:p>
      </dgm:t>
    </dgm:pt>
    <dgm:pt modelId="{EDC13164-210A-4FD1-8A9E-E646595EB7BF}" type="pres">
      <dgm:prSet presAssocID="{DE6AAA54-A81C-4EEA-B07C-9DD913E5DAAD}" presName="Name0" presStyleCnt="0">
        <dgm:presLayoutVars>
          <dgm:dir/>
          <dgm:animLvl val="lvl"/>
          <dgm:resizeHandles val="exact"/>
        </dgm:presLayoutVars>
      </dgm:prSet>
      <dgm:spPr/>
    </dgm:pt>
    <dgm:pt modelId="{5F5CF23B-837F-4889-9ECC-81B69C417E3A}" type="pres">
      <dgm:prSet presAssocID="{28A0A238-2299-4209-BAEB-95E74198D83A}" presName="composite" presStyleCnt="0"/>
      <dgm:spPr/>
    </dgm:pt>
    <dgm:pt modelId="{1EA68286-79A9-461E-BCD7-FFE065F8A03D}" type="pres">
      <dgm:prSet presAssocID="{28A0A238-2299-4209-BAEB-95E74198D83A}" presName="parTx" presStyleLbl="alignNode1" presStyleIdx="0" presStyleCnt="3">
        <dgm:presLayoutVars>
          <dgm:chMax val="0"/>
          <dgm:chPref val="0"/>
          <dgm:bulletEnabled val="1"/>
        </dgm:presLayoutVars>
      </dgm:prSet>
      <dgm:spPr/>
    </dgm:pt>
    <dgm:pt modelId="{557EEC7F-0E20-44EC-B71B-AF1D05A55352}" type="pres">
      <dgm:prSet presAssocID="{28A0A238-2299-4209-BAEB-95E74198D83A}" presName="desTx" presStyleLbl="alignAccFollowNode1" presStyleIdx="0" presStyleCnt="3">
        <dgm:presLayoutVars>
          <dgm:bulletEnabled val="1"/>
        </dgm:presLayoutVars>
      </dgm:prSet>
      <dgm:spPr/>
    </dgm:pt>
    <dgm:pt modelId="{6C2FE427-EDE2-4219-AA9B-E57B5D5B938C}" type="pres">
      <dgm:prSet presAssocID="{C6479729-6933-4EAE-9616-C7C46493F4F1}" presName="space" presStyleCnt="0"/>
      <dgm:spPr/>
    </dgm:pt>
    <dgm:pt modelId="{BC252F7D-64AB-42EB-9312-A5C2290C15B6}" type="pres">
      <dgm:prSet presAssocID="{50F1ADEB-A45E-415D-86E3-24D16A30041E}" presName="composite" presStyleCnt="0"/>
      <dgm:spPr/>
    </dgm:pt>
    <dgm:pt modelId="{726EC511-F856-46E5-8C76-DE075B7FF35A}" type="pres">
      <dgm:prSet presAssocID="{50F1ADEB-A45E-415D-86E3-24D16A30041E}" presName="parTx" presStyleLbl="alignNode1" presStyleIdx="1" presStyleCnt="3">
        <dgm:presLayoutVars>
          <dgm:chMax val="0"/>
          <dgm:chPref val="0"/>
          <dgm:bulletEnabled val="1"/>
        </dgm:presLayoutVars>
      </dgm:prSet>
      <dgm:spPr/>
    </dgm:pt>
    <dgm:pt modelId="{BA2A3ABE-0744-4C90-8EEE-13DD603BC4F2}" type="pres">
      <dgm:prSet presAssocID="{50F1ADEB-A45E-415D-86E3-24D16A30041E}" presName="desTx" presStyleLbl="alignAccFollowNode1" presStyleIdx="1" presStyleCnt="3">
        <dgm:presLayoutVars>
          <dgm:bulletEnabled val="1"/>
        </dgm:presLayoutVars>
      </dgm:prSet>
      <dgm:spPr/>
    </dgm:pt>
    <dgm:pt modelId="{1FED505E-0329-4AB1-824A-C16BDBA4A575}" type="pres">
      <dgm:prSet presAssocID="{FBF77E03-B4FA-49C4-A6C5-9C1CA0269266}" presName="space" presStyleCnt="0"/>
      <dgm:spPr/>
    </dgm:pt>
    <dgm:pt modelId="{13BD99D4-4F62-4AC4-9C64-A4E358E33925}" type="pres">
      <dgm:prSet presAssocID="{B82B71CE-892A-47E7-9502-9372EED18492}" presName="composite" presStyleCnt="0"/>
      <dgm:spPr/>
    </dgm:pt>
    <dgm:pt modelId="{DE829F2F-4BC4-4BC7-B099-1759BDD3C153}" type="pres">
      <dgm:prSet presAssocID="{B82B71CE-892A-47E7-9502-9372EED18492}" presName="parTx" presStyleLbl="alignNode1" presStyleIdx="2" presStyleCnt="3">
        <dgm:presLayoutVars>
          <dgm:chMax val="0"/>
          <dgm:chPref val="0"/>
          <dgm:bulletEnabled val="1"/>
        </dgm:presLayoutVars>
      </dgm:prSet>
      <dgm:spPr/>
    </dgm:pt>
    <dgm:pt modelId="{6226D404-AA6A-48D7-A4CB-B3BBE172A381}" type="pres">
      <dgm:prSet presAssocID="{B82B71CE-892A-47E7-9502-9372EED18492}" presName="desTx" presStyleLbl="alignAccFollowNode1" presStyleIdx="2" presStyleCnt="3">
        <dgm:presLayoutVars>
          <dgm:bulletEnabled val="1"/>
        </dgm:presLayoutVars>
      </dgm:prSet>
      <dgm:spPr/>
    </dgm:pt>
  </dgm:ptLst>
  <dgm:cxnLst>
    <dgm:cxn modelId="{21F63808-57A4-4B27-AEAF-413C2EB24C8E}" srcId="{B82B71CE-892A-47E7-9502-9372EED18492}" destId="{02CC8B03-A8C9-4D2A-9903-05E3B437C2B7}" srcOrd="2" destOrd="0" parTransId="{C3875697-C00D-47EE-B1E3-E424672438BF}" sibTransId="{30F59182-752A-4442-98C4-57E86D4737C8}"/>
    <dgm:cxn modelId="{979D340B-5073-418E-9807-5D29FC8FD1A9}" srcId="{B82B71CE-892A-47E7-9502-9372EED18492}" destId="{36368176-4D5F-4CAB-8877-395AA31E9185}" srcOrd="1" destOrd="0" parTransId="{638F8730-0DB0-494C-B646-859D9FFE19F5}" sibTransId="{F92FBCC7-8C71-42F2-A0E7-167889E3E98C}"/>
    <dgm:cxn modelId="{2B24BB0D-3EDB-4702-A908-713860D7D1C9}" type="presOf" srcId="{B82B71CE-892A-47E7-9502-9372EED18492}" destId="{DE829F2F-4BC4-4BC7-B099-1759BDD3C153}" srcOrd="0" destOrd="0" presId="urn:microsoft.com/office/officeart/2005/8/layout/hList1"/>
    <dgm:cxn modelId="{E9B2BB0F-4786-4943-A777-809D1A4AF42E}" srcId="{50F1ADEB-A45E-415D-86E3-24D16A30041E}" destId="{0D7F6453-DBF9-4033-9851-95F0FD30780A}" srcOrd="1" destOrd="0" parTransId="{712BADBC-8331-4B67-9208-5832FA061840}" sibTransId="{889AEF26-25D3-45C2-88A9-976AC9E83412}"/>
    <dgm:cxn modelId="{806C4113-AEE7-44F2-B0FF-C54F04FA09FC}" srcId="{B82B71CE-892A-47E7-9502-9372EED18492}" destId="{F4BA0597-71BA-466B-B665-3105268C08D8}" srcOrd="0" destOrd="0" parTransId="{5B3582A1-6E3D-4286-B314-C84EFCCB1707}" sibTransId="{959AB0BD-B4C0-4EE8-80CE-CD3EB3C4F6C4}"/>
    <dgm:cxn modelId="{ED472A15-106F-4D0E-A8DF-0096737E73D4}" type="presOf" srcId="{0C039DDE-0A1F-496E-85D8-482804B6A086}" destId="{557EEC7F-0E20-44EC-B71B-AF1D05A55352}" srcOrd="0" destOrd="3" presId="urn:microsoft.com/office/officeart/2005/8/layout/hList1"/>
    <dgm:cxn modelId="{82365020-2EE3-4242-AAD3-6ACEB8EFC232}" type="presOf" srcId="{F4BA0597-71BA-466B-B665-3105268C08D8}" destId="{6226D404-AA6A-48D7-A4CB-B3BBE172A381}" srcOrd="0" destOrd="0" presId="urn:microsoft.com/office/officeart/2005/8/layout/hList1"/>
    <dgm:cxn modelId="{45664226-8279-480D-BC87-9B54F808C604}" type="presOf" srcId="{088B15FE-722E-42A4-B13F-BAA505651105}" destId="{557EEC7F-0E20-44EC-B71B-AF1D05A55352}" srcOrd="0" destOrd="2" presId="urn:microsoft.com/office/officeart/2005/8/layout/hList1"/>
    <dgm:cxn modelId="{5558302A-D673-4DF4-A972-19D9ED668C43}" srcId="{28A0A238-2299-4209-BAEB-95E74198D83A}" destId="{7EF304C1-AA71-4A8E-AD8E-F11757F3FE21}" srcOrd="1" destOrd="0" parTransId="{C0EE1362-7141-4D25-9451-05E7AD346C53}" sibTransId="{2B1B32C5-C15B-42B8-AD62-DE60AED019A8}"/>
    <dgm:cxn modelId="{CAAD052C-8C20-4A9B-A74A-DCA5BA14D3F2}" srcId="{50F1ADEB-A45E-415D-86E3-24D16A30041E}" destId="{31DD13E0-F4F5-4A9B-9526-66D59BAE61BA}" srcOrd="0" destOrd="0" parTransId="{0C2E1DB6-C5D2-4975-A98B-5F1714B122D5}" sibTransId="{6A6E9E01-60D9-49EE-9986-762417BBEC3C}"/>
    <dgm:cxn modelId="{59B37F2D-8508-49C6-9A40-FBFE48B16389}" type="presOf" srcId="{28A0A238-2299-4209-BAEB-95E74198D83A}" destId="{1EA68286-79A9-461E-BCD7-FFE065F8A03D}" srcOrd="0" destOrd="0" presId="urn:microsoft.com/office/officeart/2005/8/layout/hList1"/>
    <dgm:cxn modelId="{E56C3737-F5E6-4CF6-8CF8-C16553F5372E}" type="presOf" srcId="{CEB23226-B13C-4AAA-A89B-47BB84DE41D4}" destId="{557EEC7F-0E20-44EC-B71B-AF1D05A55352}" srcOrd="0" destOrd="0" presId="urn:microsoft.com/office/officeart/2005/8/layout/hList1"/>
    <dgm:cxn modelId="{4A57F847-A348-4A80-950D-43A105B6B313}" srcId="{28A0A238-2299-4209-BAEB-95E74198D83A}" destId="{088B15FE-722E-42A4-B13F-BAA505651105}" srcOrd="2" destOrd="0" parTransId="{343217AD-C9BD-4CF9-911B-44160CA622E4}" sibTransId="{E81EDAE5-65ED-4468-9779-C30A65809529}"/>
    <dgm:cxn modelId="{A3F3876C-8562-4698-9FE5-593A229E33B7}" type="presOf" srcId="{31DD13E0-F4F5-4A9B-9526-66D59BAE61BA}" destId="{BA2A3ABE-0744-4C90-8EEE-13DD603BC4F2}" srcOrd="0" destOrd="0" presId="urn:microsoft.com/office/officeart/2005/8/layout/hList1"/>
    <dgm:cxn modelId="{91102F6D-FE79-4EFE-9788-6C129135E652}" type="presOf" srcId="{36368176-4D5F-4CAB-8877-395AA31E9185}" destId="{6226D404-AA6A-48D7-A4CB-B3BBE172A381}" srcOrd="0" destOrd="1" presId="urn:microsoft.com/office/officeart/2005/8/layout/hList1"/>
    <dgm:cxn modelId="{42F1F853-DEAB-4B15-B610-664349CF6267}" type="presOf" srcId="{0D7F6453-DBF9-4033-9851-95F0FD30780A}" destId="{BA2A3ABE-0744-4C90-8EEE-13DD603BC4F2}" srcOrd="0" destOrd="1" presId="urn:microsoft.com/office/officeart/2005/8/layout/hList1"/>
    <dgm:cxn modelId="{0A912D57-4F5D-4709-8481-3FE365F68633}" type="presOf" srcId="{02CC8B03-A8C9-4D2A-9903-05E3B437C2B7}" destId="{6226D404-AA6A-48D7-A4CB-B3BBE172A381}" srcOrd="0" destOrd="2" presId="urn:microsoft.com/office/officeart/2005/8/layout/hList1"/>
    <dgm:cxn modelId="{67291F79-3F8F-4DAC-AD6D-D71436FFA09F}" type="presOf" srcId="{DE6AAA54-A81C-4EEA-B07C-9DD913E5DAAD}" destId="{EDC13164-210A-4FD1-8A9E-E646595EB7BF}" srcOrd="0" destOrd="0" presId="urn:microsoft.com/office/officeart/2005/8/layout/hList1"/>
    <dgm:cxn modelId="{0F96938C-6D3E-4824-8D88-469F4C3CF1D9}" srcId="{DE6AAA54-A81C-4EEA-B07C-9DD913E5DAAD}" destId="{B82B71CE-892A-47E7-9502-9372EED18492}" srcOrd="2" destOrd="0" parTransId="{93CA936C-A724-4B6B-9859-030A0C66EE00}" sibTransId="{45EFAA5B-4286-4245-B8CC-E007F03EC839}"/>
    <dgm:cxn modelId="{969BD292-373B-437E-AA17-53B003BED125}" srcId="{50F1ADEB-A45E-415D-86E3-24D16A30041E}" destId="{9903EE1E-3DAD-4F3F-98BB-12010ABE54C1}" srcOrd="2" destOrd="0" parTransId="{9ACE132C-CAEB-4EE1-96F3-80C0DDB6DEAE}" sibTransId="{6837B908-9F64-434B-8C46-2E3C3242D568}"/>
    <dgm:cxn modelId="{FB6CAC9D-87CF-4DCC-9066-F54C3410065A}" srcId="{28A0A238-2299-4209-BAEB-95E74198D83A}" destId="{CEB23226-B13C-4AAA-A89B-47BB84DE41D4}" srcOrd="0" destOrd="0" parTransId="{F9E075D1-5F87-4B06-A1E3-732F9047DFBB}" sibTransId="{BF3627D7-6B90-4A05-AC2A-46E7DF87DEF7}"/>
    <dgm:cxn modelId="{F7B51DA9-AA18-4149-B761-93B16824C561}" type="presOf" srcId="{7EF304C1-AA71-4A8E-AD8E-F11757F3FE21}" destId="{557EEC7F-0E20-44EC-B71B-AF1D05A55352}" srcOrd="0" destOrd="1" presId="urn:microsoft.com/office/officeart/2005/8/layout/hList1"/>
    <dgm:cxn modelId="{31626BA9-7A36-4651-9A4E-853FBC6B93A7}" type="presOf" srcId="{9903EE1E-3DAD-4F3F-98BB-12010ABE54C1}" destId="{BA2A3ABE-0744-4C90-8EEE-13DD603BC4F2}" srcOrd="0" destOrd="2" presId="urn:microsoft.com/office/officeart/2005/8/layout/hList1"/>
    <dgm:cxn modelId="{C8102FB9-5BFA-44B8-80C0-DABB21DB8279}" srcId="{DE6AAA54-A81C-4EEA-B07C-9DD913E5DAAD}" destId="{50F1ADEB-A45E-415D-86E3-24D16A30041E}" srcOrd="1" destOrd="0" parTransId="{ECFD54DB-0B86-462B-A97A-5AC000132972}" sibTransId="{FBF77E03-B4FA-49C4-A6C5-9C1CA0269266}"/>
    <dgm:cxn modelId="{D80AF2CB-7758-495C-A138-C8823BA8B857}" type="presOf" srcId="{50F1ADEB-A45E-415D-86E3-24D16A30041E}" destId="{726EC511-F856-46E5-8C76-DE075B7FF35A}" srcOrd="0" destOrd="0" presId="urn:microsoft.com/office/officeart/2005/8/layout/hList1"/>
    <dgm:cxn modelId="{42C481D4-06D4-403A-8C64-B549C2312BBC}" srcId="{28A0A238-2299-4209-BAEB-95E74198D83A}" destId="{0C039DDE-0A1F-496E-85D8-482804B6A086}" srcOrd="3" destOrd="0" parTransId="{A27291C2-E214-46F0-BECE-FE1F02674B9E}" sibTransId="{468899CA-51CF-40FF-9235-1B2BDC436B10}"/>
    <dgm:cxn modelId="{6A137CF4-C022-42F1-850B-3FE86730CD1B}" srcId="{DE6AAA54-A81C-4EEA-B07C-9DD913E5DAAD}" destId="{28A0A238-2299-4209-BAEB-95E74198D83A}" srcOrd="0" destOrd="0" parTransId="{FC88058C-4B21-48D9-A3B3-3AB873707F0C}" sibTransId="{C6479729-6933-4EAE-9616-C7C46493F4F1}"/>
    <dgm:cxn modelId="{22C92871-ACA3-483E-BF78-F15445C0A074}" type="presParOf" srcId="{EDC13164-210A-4FD1-8A9E-E646595EB7BF}" destId="{5F5CF23B-837F-4889-9ECC-81B69C417E3A}" srcOrd="0" destOrd="0" presId="urn:microsoft.com/office/officeart/2005/8/layout/hList1"/>
    <dgm:cxn modelId="{FAE2ED85-B9E1-43A3-8E08-A411B5F1C793}" type="presParOf" srcId="{5F5CF23B-837F-4889-9ECC-81B69C417E3A}" destId="{1EA68286-79A9-461E-BCD7-FFE065F8A03D}" srcOrd="0" destOrd="0" presId="urn:microsoft.com/office/officeart/2005/8/layout/hList1"/>
    <dgm:cxn modelId="{74A5B577-209F-4B0C-8C76-145844AFFA28}" type="presParOf" srcId="{5F5CF23B-837F-4889-9ECC-81B69C417E3A}" destId="{557EEC7F-0E20-44EC-B71B-AF1D05A55352}" srcOrd="1" destOrd="0" presId="urn:microsoft.com/office/officeart/2005/8/layout/hList1"/>
    <dgm:cxn modelId="{8A77349E-CA5C-47B0-9C26-DB461D999175}" type="presParOf" srcId="{EDC13164-210A-4FD1-8A9E-E646595EB7BF}" destId="{6C2FE427-EDE2-4219-AA9B-E57B5D5B938C}" srcOrd="1" destOrd="0" presId="urn:microsoft.com/office/officeart/2005/8/layout/hList1"/>
    <dgm:cxn modelId="{4FF8E583-5827-439C-81D5-B9E6ECF58E92}" type="presParOf" srcId="{EDC13164-210A-4FD1-8A9E-E646595EB7BF}" destId="{BC252F7D-64AB-42EB-9312-A5C2290C15B6}" srcOrd="2" destOrd="0" presId="urn:microsoft.com/office/officeart/2005/8/layout/hList1"/>
    <dgm:cxn modelId="{4D0AB0B8-0084-4AA7-B116-01A6BD2CE956}" type="presParOf" srcId="{BC252F7D-64AB-42EB-9312-A5C2290C15B6}" destId="{726EC511-F856-46E5-8C76-DE075B7FF35A}" srcOrd="0" destOrd="0" presId="urn:microsoft.com/office/officeart/2005/8/layout/hList1"/>
    <dgm:cxn modelId="{F8125482-3604-49E7-A208-AB12E44DEF2A}" type="presParOf" srcId="{BC252F7D-64AB-42EB-9312-A5C2290C15B6}" destId="{BA2A3ABE-0744-4C90-8EEE-13DD603BC4F2}" srcOrd="1" destOrd="0" presId="urn:microsoft.com/office/officeart/2005/8/layout/hList1"/>
    <dgm:cxn modelId="{F3B0416B-EACB-407F-8FD8-C38DBD55804E}" type="presParOf" srcId="{EDC13164-210A-4FD1-8A9E-E646595EB7BF}" destId="{1FED505E-0329-4AB1-824A-C16BDBA4A575}" srcOrd="3" destOrd="0" presId="urn:microsoft.com/office/officeart/2005/8/layout/hList1"/>
    <dgm:cxn modelId="{CD0AEE68-6DD2-49F1-8E54-9CB886AFF246}" type="presParOf" srcId="{EDC13164-210A-4FD1-8A9E-E646595EB7BF}" destId="{13BD99D4-4F62-4AC4-9C64-A4E358E33925}" srcOrd="4" destOrd="0" presId="urn:microsoft.com/office/officeart/2005/8/layout/hList1"/>
    <dgm:cxn modelId="{25A39B64-FF90-4923-AAF9-C4D1FFABCC19}" type="presParOf" srcId="{13BD99D4-4F62-4AC4-9C64-A4E358E33925}" destId="{DE829F2F-4BC4-4BC7-B099-1759BDD3C153}" srcOrd="0" destOrd="0" presId="urn:microsoft.com/office/officeart/2005/8/layout/hList1"/>
    <dgm:cxn modelId="{BE70C177-6F45-46F4-9F6D-8E7F7EB4EEEF}" type="presParOf" srcId="{13BD99D4-4F62-4AC4-9C64-A4E358E33925}" destId="{6226D404-AA6A-48D7-A4CB-B3BBE172A38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11351" y="-2637541"/>
          <a:ext cx="849457" cy="633984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Tx/>
            <a:buNone/>
          </a:pPr>
          <a:r>
            <a:rPr lang="en-US" sz="1400" kern="1200" dirty="0">
              <a:latin typeface="Tahoma" panose="020B0604030504040204" pitchFamily="34" charset="0"/>
              <a:ea typeface="Tahoma" panose="020B0604030504040204" pitchFamily="34" charset="0"/>
              <a:cs typeface="Tahoma" panose="020B0604030504040204" pitchFamily="34" charset="0"/>
            </a:rPr>
            <a:t>  The women and children of many areas in rural India are not getting proper treatment, benefit of all services of ICDS and supervision due to huge load on the supervisors, workers and nurses working for the welfare.</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49117"/>
        <a:ext cx="6298373" cy="766523"/>
      </dsp:txXfrm>
    </dsp:sp>
    <dsp:sp modelId="{3230722F-B757-4673-BD2F-9D4BAB5CEE8D}">
      <dsp:nvSpPr>
        <dsp:cNvPr id="0" name=""/>
        <dsp:cNvSpPr/>
      </dsp:nvSpPr>
      <dsp:spPr>
        <a:xfrm>
          <a:off x="0" y="1467"/>
          <a:ext cx="3566160" cy="1061821"/>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Tahoma" panose="020B0604030504040204" pitchFamily="34" charset="0"/>
              <a:ea typeface="Tahoma" panose="020B0604030504040204" pitchFamily="34" charset="0"/>
              <a:cs typeface="Tahoma" panose="020B0604030504040204" pitchFamily="34" charset="0"/>
            </a:rPr>
            <a:t>What is the problem?</a:t>
          </a:r>
        </a:p>
      </dsp:txBody>
      <dsp:txXfrm>
        <a:off x="51834" y="53301"/>
        <a:ext cx="3462492" cy="958153"/>
      </dsp:txXfrm>
    </dsp:sp>
    <dsp:sp modelId="{329ECF1A-78BE-41CB-B252-8011825B67CD}">
      <dsp:nvSpPr>
        <dsp:cNvPr id="0" name=""/>
        <dsp:cNvSpPr/>
      </dsp:nvSpPr>
      <dsp:spPr>
        <a:xfrm rot="5400000">
          <a:off x="6311351" y="-1522628"/>
          <a:ext cx="849457" cy="633984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Tx/>
            <a:buNone/>
          </a:pPr>
          <a:r>
            <a:rPr lang="en-US" sz="1400" kern="12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  The state government is facing this problem as the area and problem is huge but the workforce is less and the government cannot afford to more workforce due to budget constraint.</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264030"/>
        <a:ext cx="6298373" cy="766523"/>
      </dsp:txXfrm>
    </dsp:sp>
    <dsp:sp modelId="{8A3FE5E4-2689-4041-B2C5-C63BC276A3EF}">
      <dsp:nvSpPr>
        <dsp:cNvPr id="0" name=""/>
        <dsp:cNvSpPr/>
      </dsp:nvSpPr>
      <dsp:spPr>
        <a:xfrm>
          <a:off x="0" y="1116380"/>
          <a:ext cx="3566160" cy="1061821"/>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Tahoma" panose="020B0604030504040204" pitchFamily="34" charset="0"/>
              <a:ea typeface="Tahoma" panose="020B0604030504040204" pitchFamily="34" charset="0"/>
              <a:cs typeface="Tahoma" panose="020B0604030504040204" pitchFamily="34" charset="0"/>
            </a:rPr>
            <a:t>Who has this problem?</a:t>
          </a:r>
        </a:p>
      </dsp:txBody>
      <dsp:txXfrm>
        <a:off x="51834" y="1168214"/>
        <a:ext cx="3462492" cy="958153"/>
      </dsp:txXfrm>
    </dsp:sp>
    <dsp:sp modelId="{873937B8-E1B5-4B3E-9941-CAD40DC547B1}">
      <dsp:nvSpPr>
        <dsp:cNvPr id="0" name=""/>
        <dsp:cNvSpPr/>
      </dsp:nvSpPr>
      <dsp:spPr>
        <a:xfrm>
          <a:off x="0" y="2231293"/>
          <a:ext cx="3499546" cy="1308950"/>
        </a:xfrm>
        <a:prstGeom prst="round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prstClr val="white"/>
              </a:solidFill>
              <a:latin typeface="Tahoma" panose="020B0604030504040204" pitchFamily="34" charset="0"/>
              <a:ea typeface="Tahoma" panose="020B0604030504040204" pitchFamily="34" charset="0"/>
              <a:cs typeface="Tahoma" panose="020B0604030504040204" pitchFamily="34" charset="0"/>
            </a:rPr>
            <a:t>How can the problem be resolved?</a:t>
          </a:r>
        </a:p>
      </dsp:txBody>
      <dsp:txXfrm>
        <a:off x="63898" y="2295191"/>
        <a:ext cx="3371750" cy="1181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68286-79A9-461E-BCD7-FFE065F8A03D}">
      <dsp:nvSpPr>
        <dsp:cNvPr id="0" name=""/>
        <dsp:cNvSpPr/>
      </dsp:nvSpPr>
      <dsp:spPr>
        <a:xfrm>
          <a:off x="2943" y="17519"/>
          <a:ext cx="2869592" cy="112675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Welfare Organization</a:t>
          </a:r>
        </a:p>
      </dsp:txBody>
      <dsp:txXfrm>
        <a:off x="2943" y="17519"/>
        <a:ext cx="2869592" cy="1126757"/>
      </dsp:txXfrm>
    </dsp:sp>
    <dsp:sp modelId="{557EEC7F-0E20-44EC-B71B-AF1D05A55352}">
      <dsp:nvSpPr>
        <dsp:cNvPr id="0" name=""/>
        <dsp:cNvSpPr/>
      </dsp:nvSpPr>
      <dsp:spPr>
        <a:xfrm>
          <a:off x="2943" y="1144277"/>
          <a:ext cx="2869592" cy="23799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District Level</a:t>
          </a:r>
        </a:p>
        <a:p>
          <a:pPr marL="285750" lvl="1" indent="-285750" algn="l" defTabSz="1511300">
            <a:lnSpc>
              <a:spcPct val="90000"/>
            </a:lnSpc>
            <a:spcBef>
              <a:spcPct val="0"/>
            </a:spcBef>
            <a:spcAft>
              <a:spcPct val="15000"/>
            </a:spcAft>
            <a:buChar char="•"/>
          </a:pPr>
          <a:r>
            <a:rPr lang="en-US" sz="3400" kern="1200" dirty="0"/>
            <a:t>Block Level</a:t>
          </a:r>
        </a:p>
        <a:p>
          <a:pPr marL="285750" lvl="1" indent="-285750" algn="l" defTabSz="1511300">
            <a:lnSpc>
              <a:spcPct val="90000"/>
            </a:lnSpc>
            <a:spcBef>
              <a:spcPct val="0"/>
            </a:spcBef>
            <a:spcAft>
              <a:spcPct val="15000"/>
            </a:spcAft>
            <a:buChar char="•"/>
          </a:pPr>
          <a:r>
            <a:rPr lang="en-US" sz="3400" kern="1200" dirty="0"/>
            <a:t>Sector Level</a:t>
          </a:r>
        </a:p>
        <a:p>
          <a:pPr marL="285750" lvl="1" indent="-285750" algn="l" defTabSz="1511300">
            <a:lnSpc>
              <a:spcPct val="90000"/>
            </a:lnSpc>
            <a:spcBef>
              <a:spcPct val="0"/>
            </a:spcBef>
            <a:spcAft>
              <a:spcPct val="15000"/>
            </a:spcAft>
            <a:buChar char="•"/>
          </a:pPr>
          <a:r>
            <a:rPr lang="en-US" sz="3400" kern="1200" dirty="0"/>
            <a:t>Field Level</a:t>
          </a:r>
        </a:p>
      </dsp:txBody>
      <dsp:txXfrm>
        <a:off x="2943" y="1144277"/>
        <a:ext cx="2869592" cy="2379915"/>
      </dsp:txXfrm>
    </dsp:sp>
    <dsp:sp modelId="{726EC511-F856-46E5-8C76-DE075B7FF35A}">
      <dsp:nvSpPr>
        <dsp:cNvPr id="0" name=""/>
        <dsp:cNvSpPr/>
      </dsp:nvSpPr>
      <dsp:spPr>
        <a:xfrm>
          <a:off x="3274278" y="17519"/>
          <a:ext cx="2869592" cy="112675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Health Organization</a:t>
          </a:r>
        </a:p>
      </dsp:txBody>
      <dsp:txXfrm>
        <a:off x="3274278" y="17519"/>
        <a:ext cx="2869592" cy="1126757"/>
      </dsp:txXfrm>
    </dsp:sp>
    <dsp:sp modelId="{BA2A3ABE-0744-4C90-8EEE-13DD603BC4F2}">
      <dsp:nvSpPr>
        <dsp:cNvPr id="0" name=""/>
        <dsp:cNvSpPr/>
      </dsp:nvSpPr>
      <dsp:spPr>
        <a:xfrm>
          <a:off x="3274278" y="1144277"/>
          <a:ext cx="2869592" cy="23799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Doctor</a:t>
          </a:r>
        </a:p>
        <a:p>
          <a:pPr marL="285750" lvl="1" indent="-285750" algn="l" defTabSz="1511300">
            <a:lnSpc>
              <a:spcPct val="90000"/>
            </a:lnSpc>
            <a:spcBef>
              <a:spcPct val="0"/>
            </a:spcBef>
            <a:spcAft>
              <a:spcPct val="15000"/>
            </a:spcAft>
            <a:buChar char="•"/>
          </a:pPr>
          <a:r>
            <a:rPr lang="en-US" sz="3400" kern="1200" dirty="0"/>
            <a:t>Lab Assistant </a:t>
          </a:r>
        </a:p>
        <a:p>
          <a:pPr marL="285750" lvl="1" indent="-285750" algn="l" defTabSz="1511300">
            <a:lnSpc>
              <a:spcPct val="90000"/>
            </a:lnSpc>
            <a:spcBef>
              <a:spcPct val="0"/>
            </a:spcBef>
            <a:spcAft>
              <a:spcPct val="15000"/>
            </a:spcAft>
            <a:buChar char="•"/>
          </a:pPr>
          <a:r>
            <a:rPr lang="en-US" sz="3400" kern="1200" dirty="0"/>
            <a:t>Nurse</a:t>
          </a:r>
        </a:p>
      </dsp:txBody>
      <dsp:txXfrm>
        <a:off x="3274278" y="1144277"/>
        <a:ext cx="2869592" cy="2379915"/>
      </dsp:txXfrm>
    </dsp:sp>
    <dsp:sp modelId="{DE829F2F-4BC4-4BC7-B099-1759BDD3C153}">
      <dsp:nvSpPr>
        <dsp:cNvPr id="0" name=""/>
        <dsp:cNvSpPr/>
      </dsp:nvSpPr>
      <dsp:spPr>
        <a:xfrm>
          <a:off x="6545613" y="17519"/>
          <a:ext cx="2869592" cy="112675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kern="1200" dirty="0"/>
            <a:t>Education Organization</a:t>
          </a:r>
        </a:p>
      </dsp:txBody>
      <dsp:txXfrm>
        <a:off x="6545613" y="17519"/>
        <a:ext cx="2869592" cy="1126757"/>
      </dsp:txXfrm>
    </dsp:sp>
    <dsp:sp modelId="{6226D404-AA6A-48D7-A4CB-B3BBE172A381}">
      <dsp:nvSpPr>
        <dsp:cNvPr id="0" name=""/>
        <dsp:cNvSpPr/>
      </dsp:nvSpPr>
      <dsp:spPr>
        <a:xfrm>
          <a:off x="6545613" y="1144277"/>
          <a:ext cx="2869592" cy="23799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Supervisor</a:t>
          </a:r>
        </a:p>
        <a:p>
          <a:pPr marL="285750" lvl="1" indent="-285750" algn="l" defTabSz="1511300">
            <a:lnSpc>
              <a:spcPct val="90000"/>
            </a:lnSpc>
            <a:spcBef>
              <a:spcPct val="0"/>
            </a:spcBef>
            <a:spcAft>
              <a:spcPct val="15000"/>
            </a:spcAft>
            <a:buChar char="•"/>
          </a:pPr>
          <a:r>
            <a:rPr lang="en-US" sz="3400" kern="1200" dirty="0"/>
            <a:t>Distributor</a:t>
          </a:r>
        </a:p>
        <a:p>
          <a:pPr marL="285750" lvl="1" indent="-285750" algn="l" defTabSz="1511300">
            <a:lnSpc>
              <a:spcPct val="90000"/>
            </a:lnSpc>
            <a:spcBef>
              <a:spcPct val="0"/>
            </a:spcBef>
            <a:spcAft>
              <a:spcPct val="15000"/>
            </a:spcAft>
            <a:buChar char="•"/>
          </a:pPr>
          <a:r>
            <a:rPr lang="en-US" sz="3400" kern="1200" dirty="0"/>
            <a:t>Teacher</a:t>
          </a:r>
        </a:p>
      </dsp:txBody>
      <dsp:txXfrm>
        <a:off x="6545613" y="1144277"/>
        <a:ext cx="2869592" cy="23799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AED INFO 5100</a:t>
            </a:r>
            <a:br>
              <a:rPr lang="en-US" sz="5400" dirty="0">
                <a:latin typeface="Rockwell" panose="02060603020205020403" pitchFamily="18" charset="0"/>
              </a:rPr>
            </a:br>
            <a:r>
              <a:rPr lang="en-US" sz="5400" dirty="0">
                <a:latin typeface="Rockwell" panose="02060603020205020403" pitchFamily="18" charset="0"/>
              </a:rPr>
              <a:t>Team – Byte karma</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fontScale="77500" lnSpcReduction="20000"/>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Team Members</a:t>
            </a:r>
          </a:p>
          <a:p>
            <a:pPr marL="342900" indent="-342900" algn="ctr">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Anurag Dhar</a:t>
            </a:r>
          </a:p>
          <a:p>
            <a:pPr marL="342900" indent="-342900" algn="ctr">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Soumavo guria</a:t>
            </a:r>
          </a:p>
          <a:p>
            <a:pPr marL="342900" indent="-342900" algn="ctr">
              <a:buFont typeface="Wingdings" panose="05000000000000000000" pitchFamily="2" charset="2"/>
              <a:buChar char="q"/>
            </a:pPr>
            <a:r>
              <a:rPr lang="en-US" sz="2400" dirty="0">
                <a:latin typeface="Tahoma" panose="020B0604030504040204" pitchFamily="34" charset="0"/>
                <a:ea typeface="Tahoma" panose="020B0604030504040204" pitchFamily="34" charset="0"/>
                <a:cs typeface="Tahoma" panose="020B0604030504040204" pitchFamily="34" charset="0"/>
              </a:rPr>
              <a:t>Kavita patidar</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15CA-1462-439C-9373-52B11D97EFDD}"/>
              </a:ext>
            </a:extLst>
          </p:cNvPr>
          <p:cNvSpPr>
            <a:spLocks noGrp="1"/>
          </p:cNvSpPr>
          <p:nvPr>
            <p:ph type="title"/>
          </p:nvPr>
        </p:nvSpPr>
        <p:spPr>
          <a:xfrm>
            <a:off x="1062282" y="117356"/>
            <a:ext cx="9905998" cy="1478570"/>
          </a:xfrm>
        </p:spPr>
        <p:txBody>
          <a:bodyPr/>
          <a:lstStyle/>
          <a:p>
            <a:r>
              <a:rPr lang="en-US" dirty="0"/>
              <a:t>So we have developed this application to streamline the entire process.</a:t>
            </a:r>
          </a:p>
        </p:txBody>
      </p:sp>
      <p:pic>
        <p:nvPicPr>
          <p:cNvPr id="3" name="Picture 2">
            <a:extLst>
              <a:ext uri="{FF2B5EF4-FFF2-40B4-BE49-F238E27FC236}">
                <a16:creationId xmlns:a16="http://schemas.microsoft.com/office/drawing/2014/main" id="{5F25B06D-D1C7-42B9-A386-8A1D751543A4}"/>
              </a:ext>
            </a:extLst>
          </p:cNvPr>
          <p:cNvPicPr>
            <a:picLocks noChangeAspect="1"/>
          </p:cNvPicPr>
          <p:nvPr/>
        </p:nvPicPr>
        <p:blipFill>
          <a:blip r:embed="rId2"/>
          <a:stretch>
            <a:fillRect/>
          </a:stretch>
        </p:blipFill>
        <p:spPr>
          <a:xfrm>
            <a:off x="1062282" y="1595926"/>
            <a:ext cx="8445299" cy="5004056"/>
          </a:xfrm>
          <a:prstGeom prst="rect">
            <a:avLst/>
          </a:prstGeom>
        </p:spPr>
      </p:pic>
    </p:spTree>
    <p:extLst>
      <p:ext uri="{BB962C8B-B14F-4D97-AF65-F5344CB8AC3E}">
        <p14:creationId xmlns:p14="http://schemas.microsoft.com/office/powerpoint/2010/main" val="204772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B88C-0E04-426E-BBC6-5F60C9AA9ECA}"/>
              </a:ext>
            </a:extLst>
          </p:cNvPr>
          <p:cNvSpPr>
            <a:spLocks noGrp="1"/>
          </p:cNvSpPr>
          <p:nvPr>
            <p:ph type="title"/>
          </p:nvPr>
        </p:nvSpPr>
        <p:spPr/>
        <p:txBody>
          <a:bodyPr/>
          <a:lstStyle/>
          <a:p>
            <a:r>
              <a:rPr lang="en-US" dirty="0"/>
              <a:t>Admin can manage network, enterprise and create enterprise admin</a:t>
            </a:r>
          </a:p>
        </p:txBody>
      </p:sp>
      <p:pic>
        <p:nvPicPr>
          <p:cNvPr id="3" name="Picture 2">
            <a:extLst>
              <a:ext uri="{FF2B5EF4-FFF2-40B4-BE49-F238E27FC236}">
                <a16:creationId xmlns:a16="http://schemas.microsoft.com/office/drawing/2014/main" id="{7CE33B65-6BCC-4669-B11C-FDBAB642CF4F}"/>
              </a:ext>
            </a:extLst>
          </p:cNvPr>
          <p:cNvPicPr>
            <a:picLocks noChangeAspect="1"/>
          </p:cNvPicPr>
          <p:nvPr/>
        </p:nvPicPr>
        <p:blipFill>
          <a:blip r:embed="rId2"/>
          <a:stretch>
            <a:fillRect/>
          </a:stretch>
        </p:blipFill>
        <p:spPr>
          <a:xfrm>
            <a:off x="1141413" y="2204305"/>
            <a:ext cx="7486822" cy="3115042"/>
          </a:xfrm>
          <a:prstGeom prst="rect">
            <a:avLst/>
          </a:prstGeom>
        </p:spPr>
      </p:pic>
    </p:spTree>
    <p:extLst>
      <p:ext uri="{BB962C8B-B14F-4D97-AF65-F5344CB8AC3E}">
        <p14:creationId xmlns:p14="http://schemas.microsoft.com/office/powerpoint/2010/main" val="91348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AF53-4CA1-44C8-B064-77932F3B2471}"/>
              </a:ext>
            </a:extLst>
          </p:cNvPr>
          <p:cNvSpPr>
            <a:spLocks noGrp="1"/>
          </p:cNvSpPr>
          <p:nvPr>
            <p:ph type="title"/>
          </p:nvPr>
        </p:nvSpPr>
        <p:spPr>
          <a:xfrm>
            <a:off x="1141413" y="618518"/>
            <a:ext cx="9905998" cy="788251"/>
          </a:xfrm>
        </p:spPr>
        <p:txBody>
          <a:bodyPr>
            <a:normAutofit fontScale="90000"/>
          </a:bodyPr>
          <a:lstStyle/>
          <a:p>
            <a:r>
              <a:rPr lang="en-US" dirty="0"/>
              <a:t>Admin can add network, enterprise and create users</a:t>
            </a:r>
          </a:p>
        </p:txBody>
      </p:sp>
      <p:pic>
        <p:nvPicPr>
          <p:cNvPr id="3" name="Picture 2">
            <a:extLst>
              <a:ext uri="{FF2B5EF4-FFF2-40B4-BE49-F238E27FC236}">
                <a16:creationId xmlns:a16="http://schemas.microsoft.com/office/drawing/2014/main" id="{E5E078C7-A9AB-481B-8B25-EC9C92905EF2}"/>
              </a:ext>
            </a:extLst>
          </p:cNvPr>
          <p:cNvPicPr>
            <a:picLocks noChangeAspect="1"/>
          </p:cNvPicPr>
          <p:nvPr/>
        </p:nvPicPr>
        <p:blipFill>
          <a:blip r:embed="rId2"/>
          <a:stretch>
            <a:fillRect/>
          </a:stretch>
        </p:blipFill>
        <p:spPr>
          <a:xfrm>
            <a:off x="196362" y="2150762"/>
            <a:ext cx="5302017" cy="3529070"/>
          </a:xfrm>
          <a:prstGeom prst="rect">
            <a:avLst/>
          </a:prstGeom>
        </p:spPr>
      </p:pic>
      <p:pic>
        <p:nvPicPr>
          <p:cNvPr id="5" name="Picture 4">
            <a:extLst>
              <a:ext uri="{FF2B5EF4-FFF2-40B4-BE49-F238E27FC236}">
                <a16:creationId xmlns:a16="http://schemas.microsoft.com/office/drawing/2014/main" id="{99ACA72C-847A-460D-9400-E8E41B1A000C}"/>
              </a:ext>
            </a:extLst>
          </p:cNvPr>
          <p:cNvPicPr>
            <a:picLocks noChangeAspect="1"/>
          </p:cNvPicPr>
          <p:nvPr/>
        </p:nvPicPr>
        <p:blipFill>
          <a:blip r:embed="rId3"/>
          <a:stretch>
            <a:fillRect/>
          </a:stretch>
        </p:blipFill>
        <p:spPr>
          <a:xfrm>
            <a:off x="5620327" y="2150761"/>
            <a:ext cx="6308450" cy="3529069"/>
          </a:xfrm>
          <a:prstGeom prst="rect">
            <a:avLst/>
          </a:prstGeom>
        </p:spPr>
      </p:pic>
    </p:spTree>
    <p:extLst>
      <p:ext uri="{BB962C8B-B14F-4D97-AF65-F5344CB8AC3E}">
        <p14:creationId xmlns:p14="http://schemas.microsoft.com/office/powerpoint/2010/main" val="367360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52B787-A21B-48CE-9E51-59F542AA2384}"/>
              </a:ext>
            </a:extLst>
          </p:cNvPr>
          <p:cNvPicPr>
            <a:picLocks noChangeAspect="1"/>
          </p:cNvPicPr>
          <p:nvPr/>
        </p:nvPicPr>
        <p:blipFill>
          <a:blip r:embed="rId2"/>
          <a:stretch>
            <a:fillRect/>
          </a:stretch>
        </p:blipFill>
        <p:spPr>
          <a:xfrm>
            <a:off x="1492860" y="307364"/>
            <a:ext cx="8239125" cy="6067425"/>
          </a:xfrm>
          <a:prstGeom prst="rect">
            <a:avLst/>
          </a:prstGeom>
        </p:spPr>
      </p:pic>
    </p:spTree>
    <p:extLst>
      <p:ext uri="{BB962C8B-B14F-4D97-AF65-F5344CB8AC3E}">
        <p14:creationId xmlns:p14="http://schemas.microsoft.com/office/powerpoint/2010/main" val="2247727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B35B83-0DBD-4DB2-B7E2-CD3CD169D27D}"/>
              </a:ext>
            </a:extLst>
          </p:cNvPr>
          <p:cNvSpPr txBox="1"/>
          <p:nvPr/>
        </p:nvSpPr>
        <p:spPr>
          <a:xfrm>
            <a:off x="861646" y="641838"/>
            <a:ext cx="10752992" cy="1569660"/>
          </a:xfrm>
          <a:prstGeom prst="rect">
            <a:avLst/>
          </a:prstGeom>
          <a:noFill/>
        </p:spPr>
        <p:txBody>
          <a:bodyPr wrap="square" rtlCol="0">
            <a:spAutoFit/>
          </a:bodyPr>
          <a:lstStyle/>
          <a:p>
            <a:r>
              <a:rPr lang="en-US" sz="3200" b="1" dirty="0"/>
              <a:t>We have implemented </a:t>
            </a:r>
            <a:r>
              <a:rPr lang="en-US" sz="3200" b="1" dirty="0" err="1"/>
              <a:t>JTree</a:t>
            </a:r>
            <a:r>
              <a:rPr lang="en-US" sz="3200" b="1" dirty="0"/>
              <a:t> feature in the application to track overall network, enterprise and organizations has been created. </a:t>
            </a:r>
          </a:p>
        </p:txBody>
      </p:sp>
      <p:pic>
        <p:nvPicPr>
          <p:cNvPr id="3" name="Picture 2">
            <a:extLst>
              <a:ext uri="{FF2B5EF4-FFF2-40B4-BE49-F238E27FC236}">
                <a16:creationId xmlns:a16="http://schemas.microsoft.com/office/drawing/2014/main" id="{5F50A62D-729D-4E2E-8CC0-F715C998EAB4}"/>
              </a:ext>
            </a:extLst>
          </p:cNvPr>
          <p:cNvPicPr>
            <a:picLocks noChangeAspect="1"/>
          </p:cNvPicPr>
          <p:nvPr/>
        </p:nvPicPr>
        <p:blipFill>
          <a:blip r:embed="rId2"/>
          <a:stretch>
            <a:fillRect/>
          </a:stretch>
        </p:blipFill>
        <p:spPr>
          <a:xfrm>
            <a:off x="829408" y="2340219"/>
            <a:ext cx="9829800" cy="4076700"/>
          </a:xfrm>
          <a:prstGeom prst="rect">
            <a:avLst/>
          </a:prstGeom>
        </p:spPr>
      </p:pic>
    </p:spTree>
    <p:extLst>
      <p:ext uri="{BB962C8B-B14F-4D97-AF65-F5344CB8AC3E}">
        <p14:creationId xmlns:p14="http://schemas.microsoft.com/office/powerpoint/2010/main" val="158069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30045-E9CA-463B-B839-DAA41079698E}"/>
              </a:ext>
            </a:extLst>
          </p:cNvPr>
          <p:cNvSpPr txBox="1"/>
          <p:nvPr/>
        </p:nvSpPr>
        <p:spPr>
          <a:xfrm>
            <a:off x="1485900" y="747346"/>
            <a:ext cx="9161585" cy="1200329"/>
          </a:xfrm>
          <a:prstGeom prst="rect">
            <a:avLst/>
          </a:prstGeom>
          <a:noFill/>
        </p:spPr>
        <p:txBody>
          <a:bodyPr wrap="square" rtlCol="0">
            <a:spAutoFit/>
          </a:bodyPr>
          <a:lstStyle/>
          <a:p>
            <a:r>
              <a:rPr lang="en-US" sz="2400" b="1" dirty="0"/>
              <a:t>Added logger class to track what actually happening in the system such as User logging and activities and also catch exceptions in the log file.</a:t>
            </a:r>
          </a:p>
        </p:txBody>
      </p:sp>
      <p:pic>
        <p:nvPicPr>
          <p:cNvPr id="3" name="Picture 2">
            <a:extLst>
              <a:ext uri="{FF2B5EF4-FFF2-40B4-BE49-F238E27FC236}">
                <a16:creationId xmlns:a16="http://schemas.microsoft.com/office/drawing/2014/main" id="{0E9099FF-0FA0-46F4-A5D7-A366E0D637D3}"/>
              </a:ext>
            </a:extLst>
          </p:cNvPr>
          <p:cNvPicPr>
            <a:picLocks noChangeAspect="1"/>
          </p:cNvPicPr>
          <p:nvPr/>
        </p:nvPicPr>
        <p:blipFill>
          <a:blip r:embed="rId2"/>
          <a:stretch>
            <a:fillRect/>
          </a:stretch>
        </p:blipFill>
        <p:spPr>
          <a:xfrm>
            <a:off x="619491" y="1931743"/>
            <a:ext cx="10601325" cy="3609975"/>
          </a:xfrm>
          <a:prstGeom prst="rect">
            <a:avLst/>
          </a:prstGeom>
        </p:spPr>
      </p:pic>
    </p:spTree>
    <p:extLst>
      <p:ext uri="{BB962C8B-B14F-4D97-AF65-F5344CB8AC3E}">
        <p14:creationId xmlns:p14="http://schemas.microsoft.com/office/powerpoint/2010/main" val="207812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97C154-EE62-4654-B93F-B22262D9B8C5}"/>
              </a:ext>
            </a:extLst>
          </p:cNvPr>
          <p:cNvSpPr txBox="1"/>
          <p:nvPr/>
        </p:nvSpPr>
        <p:spPr>
          <a:xfrm>
            <a:off x="622399" y="546178"/>
            <a:ext cx="10673861" cy="923330"/>
          </a:xfrm>
          <a:prstGeom prst="rect">
            <a:avLst/>
          </a:prstGeom>
          <a:noFill/>
        </p:spPr>
        <p:txBody>
          <a:bodyPr wrap="square" rtlCol="0">
            <a:spAutoFit/>
          </a:bodyPr>
          <a:lstStyle/>
          <a:p>
            <a:pPr algn="ctr"/>
            <a:r>
              <a:rPr lang="en-US" sz="5400" b="1" dirty="0"/>
              <a:t>Log files in the system</a:t>
            </a:r>
          </a:p>
        </p:txBody>
      </p:sp>
      <p:pic>
        <p:nvPicPr>
          <p:cNvPr id="3" name="Picture 2">
            <a:extLst>
              <a:ext uri="{FF2B5EF4-FFF2-40B4-BE49-F238E27FC236}">
                <a16:creationId xmlns:a16="http://schemas.microsoft.com/office/drawing/2014/main" id="{74F6D88E-4C66-4789-98B1-D5E0101FA987}"/>
              </a:ext>
            </a:extLst>
          </p:cNvPr>
          <p:cNvPicPr>
            <a:picLocks noChangeAspect="1"/>
          </p:cNvPicPr>
          <p:nvPr/>
        </p:nvPicPr>
        <p:blipFill>
          <a:blip r:embed="rId2"/>
          <a:stretch>
            <a:fillRect/>
          </a:stretch>
        </p:blipFill>
        <p:spPr>
          <a:xfrm>
            <a:off x="230715" y="2189286"/>
            <a:ext cx="5728615" cy="3319384"/>
          </a:xfrm>
          <a:prstGeom prst="rect">
            <a:avLst/>
          </a:prstGeom>
        </p:spPr>
      </p:pic>
      <p:pic>
        <p:nvPicPr>
          <p:cNvPr id="4" name="Picture 3">
            <a:extLst>
              <a:ext uri="{FF2B5EF4-FFF2-40B4-BE49-F238E27FC236}">
                <a16:creationId xmlns:a16="http://schemas.microsoft.com/office/drawing/2014/main" id="{5C2D43D8-3CA8-4A14-8D7F-1B452A597E8D}"/>
              </a:ext>
            </a:extLst>
          </p:cNvPr>
          <p:cNvPicPr>
            <a:picLocks noChangeAspect="1"/>
          </p:cNvPicPr>
          <p:nvPr/>
        </p:nvPicPr>
        <p:blipFill>
          <a:blip r:embed="rId3"/>
          <a:stretch>
            <a:fillRect/>
          </a:stretch>
        </p:blipFill>
        <p:spPr>
          <a:xfrm>
            <a:off x="6232672" y="2189286"/>
            <a:ext cx="5608287" cy="1841623"/>
          </a:xfrm>
          <a:prstGeom prst="rect">
            <a:avLst/>
          </a:prstGeom>
        </p:spPr>
      </p:pic>
      <p:pic>
        <p:nvPicPr>
          <p:cNvPr id="5" name="Picture 4">
            <a:extLst>
              <a:ext uri="{FF2B5EF4-FFF2-40B4-BE49-F238E27FC236}">
                <a16:creationId xmlns:a16="http://schemas.microsoft.com/office/drawing/2014/main" id="{D4481A09-F954-428C-B6EF-5EC986122282}"/>
              </a:ext>
            </a:extLst>
          </p:cNvPr>
          <p:cNvPicPr>
            <a:picLocks noChangeAspect="1"/>
          </p:cNvPicPr>
          <p:nvPr/>
        </p:nvPicPr>
        <p:blipFill>
          <a:blip r:embed="rId4"/>
          <a:stretch>
            <a:fillRect/>
          </a:stretch>
        </p:blipFill>
        <p:spPr>
          <a:xfrm>
            <a:off x="6235773" y="4448908"/>
            <a:ext cx="5605186" cy="1774506"/>
          </a:xfrm>
          <a:prstGeom prst="rect">
            <a:avLst/>
          </a:prstGeom>
        </p:spPr>
      </p:pic>
    </p:spTree>
    <p:extLst>
      <p:ext uri="{BB962C8B-B14F-4D97-AF65-F5344CB8AC3E}">
        <p14:creationId xmlns:p14="http://schemas.microsoft.com/office/powerpoint/2010/main" val="406527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AF8CE7-FB42-4A0E-AE5D-550487B13977}"/>
              </a:ext>
            </a:extLst>
          </p:cNvPr>
          <p:cNvSpPr txBox="1"/>
          <p:nvPr/>
        </p:nvSpPr>
        <p:spPr>
          <a:xfrm>
            <a:off x="1088136" y="832104"/>
            <a:ext cx="11320328" cy="523220"/>
          </a:xfrm>
          <a:prstGeom prst="rect">
            <a:avLst/>
          </a:prstGeom>
          <a:noFill/>
        </p:spPr>
        <p:txBody>
          <a:bodyPr wrap="square" rtlCol="0">
            <a:spAutoFit/>
          </a:bodyPr>
          <a:lstStyle/>
          <a:p>
            <a:r>
              <a:rPr lang="en-US" sz="2800" b="1" dirty="0"/>
              <a:t>We have used db4o to store data created or used for the application</a:t>
            </a:r>
            <a:r>
              <a:rPr lang="en-US" dirty="0"/>
              <a:t>.</a:t>
            </a:r>
          </a:p>
        </p:txBody>
      </p:sp>
      <p:pic>
        <p:nvPicPr>
          <p:cNvPr id="3" name="Picture 2">
            <a:extLst>
              <a:ext uri="{FF2B5EF4-FFF2-40B4-BE49-F238E27FC236}">
                <a16:creationId xmlns:a16="http://schemas.microsoft.com/office/drawing/2014/main" id="{2682221F-F768-4688-ADEA-E996EDCB1566}"/>
              </a:ext>
            </a:extLst>
          </p:cNvPr>
          <p:cNvPicPr>
            <a:picLocks noChangeAspect="1"/>
          </p:cNvPicPr>
          <p:nvPr/>
        </p:nvPicPr>
        <p:blipFill>
          <a:blip r:embed="rId2"/>
          <a:stretch>
            <a:fillRect/>
          </a:stretch>
        </p:blipFill>
        <p:spPr>
          <a:xfrm>
            <a:off x="1600200" y="1589402"/>
            <a:ext cx="8485632" cy="5003421"/>
          </a:xfrm>
          <a:prstGeom prst="rect">
            <a:avLst/>
          </a:prstGeom>
        </p:spPr>
      </p:pic>
    </p:spTree>
    <p:extLst>
      <p:ext uri="{BB962C8B-B14F-4D97-AF65-F5344CB8AC3E}">
        <p14:creationId xmlns:p14="http://schemas.microsoft.com/office/powerpoint/2010/main" val="2551024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6D078-B312-4FD7-86B3-C4C5694D102D}"/>
              </a:ext>
            </a:extLst>
          </p:cNvPr>
          <p:cNvSpPr txBox="1"/>
          <p:nvPr/>
        </p:nvSpPr>
        <p:spPr>
          <a:xfrm>
            <a:off x="1529862" y="465992"/>
            <a:ext cx="2881686" cy="523220"/>
          </a:xfrm>
          <a:prstGeom prst="rect">
            <a:avLst/>
          </a:prstGeom>
          <a:noFill/>
        </p:spPr>
        <p:txBody>
          <a:bodyPr wrap="none" rtlCol="0">
            <a:spAutoFit/>
          </a:bodyPr>
          <a:lstStyle/>
          <a:p>
            <a:r>
              <a:rPr lang="en-US" sz="2800" b="1" dirty="0"/>
              <a:t>Welfare Enterprise</a:t>
            </a:r>
          </a:p>
        </p:txBody>
      </p:sp>
      <p:sp>
        <p:nvSpPr>
          <p:cNvPr id="3" name="TextBox 2">
            <a:extLst>
              <a:ext uri="{FF2B5EF4-FFF2-40B4-BE49-F238E27FC236}">
                <a16:creationId xmlns:a16="http://schemas.microsoft.com/office/drawing/2014/main" id="{76E46BFC-C5CB-43C6-A668-EF28B408EA63}"/>
              </a:ext>
            </a:extLst>
          </p:cNvPr>
          <p:cNvSpPr txBox="1"/>
          <p:nvPr/>
        </p:nvSpPr>
        <p:spPr>
          <a:xfrm>
            <a:off x="1705708" y="1336431"/>
            <a:ext cx="2693110" cy="369332"/>
          </a:xfrm>
          <a:prstGeom prst="rect">
            <a:avLst/>
          </a:prstGeom>
          <a:noFill/>
        </p:spPr>
        <p:txBody>
          <a:bodyPr wrap="none" rtlCol="0">
            <a:spAutoFit/>
          </a:bodyPr>
          <a:lstStyle/>
          <a:p>
            <a:r>
              <a:rPr lang="en-US" dirty="0"/>
              <a:t>Welfare Admin Work Area</a:t>
            </a:r>
          </a:p>
        </p:txBody>
      </p:sp>
      <p:pic>
        <p:nvPicPr>
          <p:cNvPr id="4" name="Picture 3">
            <a:extLst>
              <a:ext uri="{FF2B5EF4-FFF2-40B4-BE49-F238E27FC236}">
                <a16:creationId xmlns:a16="http://schemas.microsoft.com/office/drawing/2014/main" id="{8322FDB0-BE77-4A4E-8883-6692E6D7E2C6}"/>
              </a:ext>
            </a:extLst>
          </p:cNvPr>
          <p:cNvPicPr>
            <a:picLocks noChangeAspect="1"/>
          </p:cNvPicPr>
          <p:nvPr/>
        </p:nvPicPr>
        <p:blipFill>
          <a:blip r:embed="rId2"/>
          <a:stretch>
            <a:fillRect/>
          </a:stretch>
        </p:blipFill>
        <p:spPr>
          <a:xfrm>
            <a:off x="833437" y="2052982"/>
            <a:ext cx="8010525" cy="4057650"/>
          </a:xfrm>
          <a:prstGeom prst="rect">
            <a:avLst/>
          </a:prstGeom>
        </p:spPr>
      </p:pic>
    </p:spTree>
    <p:extLst>
      <p:ext uri="{BB962C8B-B14F-4D97-AF65-F5344CB8AC3E}">
        <p14:creationId xmlns:p14="http://schemas.microsoft.com/office/powerpoint/2010/main" val="2104014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7624FB-EEFC-4E3B-9A06-5CBC80DA4084}"/>
              </a:ext>
            </a:extLst>
          </p:cNvPr>
          <p:cNvSpPr txBox="1"/>
          <p:nvPr/>
        </p:nvSpPr>
        <p:spPr>
          <a:xfrm>
            <a:off x="1406769" y="729762"/>
            <a:ext cx="8249694" cy="461665"/>
          </a:xfrm>
          <a:prstGeom prst="rect">
            <a:avLst/>
          </a:prstGeom>
          <a:noFill/>
        </p:spPr>
        <p:txBody>
          <a:bodyPr wrap="none" rtlCol="0">
            <a:spAutoFit/>
          </a:bodyPr>
          <a:lstStyle/>
          <a:p>
            <a:r>
              <a:rPr lang="en-US" sz="2400" b="1" dirty="0"/>
              <a:t>Welfare can add organizations such as BLO, DLO, SLO and FLO</a:t>
            </a:r>
          </a:p>
        </p:txBody>
      </p:sp>
      <p:pic>
        <p:nvPicPr>
          <p:cNvPr id="3" name="Picture 2">
            <a:extLst>
              <a:ext uri="{FF2B5EF4-FFF2-40B4-BE49-F238E27FC236}">
                <a16:creationId xmlns:a16="http://schemas.microsoft.com/office/drawing/2014/main" id="{D2F78A4F-D07E-4663-AFBB-C9B19798F105}"/>
              </a:ext>
            </a:extLst>
          </p:cNvPr>
          <p:cNvPicPr>
            <a:picLocks noChangeAspect="1"/>
          </p:cNvPicPr>
          <p:nvPr/>
        </p:nvPicPr>
        <p:blipFill>
          <a:blip r:embed="rId2"/>
          <a:stretch>
            <a:fillRect/>
          </a:stretch>
        </p:blipFill>
        <p:spPr>
          <a:xfrm>
            <a:off x="1161317" y="1357312"/>
            <a:ext cx="8743950" cy="4371975"/>
          </a:xfrm>
          <a:prstGeom prst="rect">
            <a:avLst/>
          </a:prstGeom>
        </p:spPr>
      </p:pic>
    </p:spTree>
    <p:extLst>
      <p:ext uri="{BB962C8B-B14F-4D97-AF65-F5344CB8AC3E}">
        <p14:creationId xmlns:p14="http://schemas.microsoft.com/office/powerpoint/2010/main" val="164283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21443641"/>
              </p:ext>
            </p:extLst>
          </p:nvPr>
        </p:nvGraphicFramePr>
        <p:xfrm>
          <a:off x="1141413" y="2275865"/>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5EEA1910-03D7-460D-9D8C-59EA48CF43E1}"/>
              </a:ext>
            </a:extLst>
          </p:cNvPr>
          <p:cNvGrpSpPr/>
          <p:nvPr/>
        </p:nvGrpSpPr>
        <p:grpSpPr>
          <a:xfrm>
            <a:off x="4614200" y="4558115"/>
            <a:ext cx="6433211" cy="1130509"/>
            <a:chOff x="3566157" y="1222563"/>
            <a:chExt cx="6339843" cy="849457"/>
          </a:xfrm>
          <a:scene3d>
            <a:camera prst="orthographicFront"/>
            <a:lightRig rig="flat" dir="t"/>
          </a:scene3d>
        </p:grpSpPr>
        <p:sp>
          <p:nvSpPr>
            <p:cNvPr id="6" name="Rectangle: Top Corners Rounded 5">
              <a:extLst>
                <a:ext uri="{FF2B5EF4-FFF2-40B4-BE49-F238E27FC236}">
                  <a16:creationId xmlns:a16="http://schemas.microsoft.com/office/drawing/2014/main" id="{108B577C-6214-4203-84EF-AFE49C76DE7D}"/>
                </a:ext>
              </a:extLst>
            </p:cNvPr>
            <p:cNvSpPr/>
            <p:nvPr/>
          </p:nvSpPr>
          <p:spPr>
            <a:xfrm rot="5400000">
              <a:off x="6311351" y="-1522628"/>
              <a:ext cx="849457" cy="6339840"/>
            </a:xfrm>
            <a:prstGeom prst="round2SameRect">
              <a:avLst/>
            </a:prstGeom>
            <a:sp3d extrusionH="12700" prstMaterial="plastic">
              <a:bevelT w="50800" h="50800"/>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7" name="Rectangle: Top Corners Rounded 4">
              <a:extLst>
                <a:ext uri="{FF2B5EF4-FFF2-40B4-BE49-F238E27FC236}">
                  <a16:creationId xmlns:a16="http://schemas.microsoft.com/office/drawing/2014/main" id="{6BF9A16E-9FCD-44B2-BE1C-C1844C60C700}"/>
                </a:ext>
              </a:extLst>
            </p:cNvPr>
            <p:cNvSpPr txBox="1"/>
            <p:nvPr/>
          </p:nvSpPr>
          <p:spPr>
            <a:xfrm>
              <a:off x="3566157" y="1292455"/>
              <a:ext cx="6298376" cy="73809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defTabSz="622300">
                <a:lnSpc>
                  <a:spcPct val="90000"/>
                </a:lnSpc>
                <a:spcBef>
                  <a:spcPct val="0"/>
                </a:spcBef>
                <a:spcAft>
                  <a:spcPct val="15000"/>
                </a:spcAft>
              </a:pPr>
              <a:r>
                <a:rPr lang="en-US" sz="1400"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To reduce the work load of workers and supervisors so that their work could be more productive, and they could cover more area and can provide services in effective ways. By this application members at any level can check work progress. Also, it can help upper management to get an idea of demand at field level and accordingly supply of that demands.</a:t>
              </a:r>
            </a:p>
          </p:txBody>
        </p:sp>
      </p:grpSp>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52F412-03EE-40E2-A422-34720B264FB7}"/>
              </a:ext>
            </a:extLst>
          </p:cNvPr>
          <p:cNvSpPr txBox="1"/>
          <p:nvPr/>
        </p:nvSpPr>
        <p:spPr>
          <a:xfrm>
            <a:off x="1266092" y="791308"/>
            <a:ext cx="10130337" cy="461665"/>
          </a:xfrm>
          <a:prstGeom prst="rect">
            <a:avLst/>
          </a:prstGeom>
          <a:noFill/>
        </p:spPr>
        <p:txBody>
          <a:bodyPr wrap="none" rtlCol="0">
            <a:spAutoFit/>
          </a:bodyPr>
          <a:lstStyle/>
          <a:p>
            <a:r>
              <a:rPr lang="en-US" sz="2400" b="1" dirty="0"/>
              <a:t>Welfare Admin can add employees and create their Username and Passwords</a:t>
            </a:r>
          </a:p>
        </p:txBody>
      </p:sp>
      <p:pic>
        <p:nvPicPr>
          <p:cNvPr id="4" name="Picture 3">
            <a:extLst>
              <a:ext uri="{FF2B5EF4-FFF2-40B4-BE49-F238E27FC236}">
                <a16:creationId xmlns:a16="http://schemas.microsoft.com/office/drawing/2014/main" id="{329A7B12-0E14-466B-8F68-E34B4065B329}"/>
              </a:ext>
            </a:extLst>
          </p:cNvPr>
          <p:cNvPicPr>
            <a:picLocks noChangeAspect="1"/>
          </p:cNvPicPr>
          <p:nvPr/>
        </p:nvPicPr>
        <p:blipFill>
          <a:blip r:embed="rId2"/>
          <a:stretch>
            <a:fillRect/>
          </a:stretch>
        </p:blipFill>
        <p:spPr>
          <a:xfrm>
            <a:off x="2788350" y="1526198"/>
            <a:ext cx="7315200" cy="4505325"/>
          </a:xfrm>
          <a:prstGeom prst="rect">
            <a:avLst/>
          </a:prstGeom>
        </p:spPr>
      </p:pic>
    </p:spTree>
    <p:extLst>
      <p:ext uri="{BB962C8B-B14F-4D97-AF65-F5344CB8AC3E}">
        <p14:creationId xmlns:p14="http://schemas.microsoft.com/office/powerpoint/2010/main" val="480488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EB6977-9A58-49D9-A59E-95F411E240A7}"/>
              </a:ext>
            </a:extLst>
          </p:cNvPr>
          <p:cNvSpPr txBox="1"/>
          <p:nvPr/>
        </p:nvSpPr>
        <p:spPr>
          <a:xfrm>
            <a:off x="1758462" y="694592"/>
            <a:ext cx="7605346" cy="646331"/>
          </a:xfrm>
          <a:prstGeom prst="rect">
            <a:avLst/>
          </a:prstGeom>
          <a:noFill/>
        </p:spPr>
        <p:txBody>
          <a:bodyPr wrap="square" rtlCol="0">
            <a:spAutoFit/>
          </a:bodyPr>
          <a:lstStyle/>
          <a:p>
            <a:r>
              <a:rPr lang="en-US" b="1" dirty="0"/>
              <a:t>DLO can send request to SLO for executing certain task, which shows flow of request between organization.</a:t>
            </a:r>
          </a:p>
        </p:txBody>
      </p:sp>
      <p:pic>
        <p:nvPicPr>
          <p:cNvPr id="5" name="Picture 4">
            <a:extLst>
              <a:ext uri="{FF2B5EF4-FFF2-40B4-BE49-F238E27FC236}">
                <a16:creationId xmlns:a16="http://schemas.microsoft.com/office/drawing/2014/main" id="{03074C05-05F0-4FC2-AD2B-C6769E0957EC}"/>
              </a:ext>
            </a:extLst>
          </p:cNvPr>
          <p:cNvPicPr>
            <a:picLocks noChangeAspect="1"/>
          </p:cNvPicPr>
          <p:nvPr/>
        </p:nvPicPr>
        <p:blipFill>
          <a:blip r:embed="rId2"/>
          <a:stretch>
            <a:fillRect/>
          </a:stretch>
        </p:blipFill>
        <p:spPr>
          <a:xfrm>
            <a:off x="1758462" y="1388228"/>
            <a:ext cx="7788886" cy="4775180"/>
          </a:xfrm>
          <a:prstGeom prst="rect">
            <a:avLst/>
          </a:prstGeom>
        </p:spPr>
      </p:pic>
    </p:spTree>
    <p:extLst>
      <p:ext uri="{BB962C8B-B14F-4D97-AF65-F5344CB8AC3E}">
        <p14:creationId xmlns:p14="http://schemas.microsoft.com/office/powerpoint/2010/main" val="398622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1A12D-596F-45AB-A3F7-023D66BEB7B6}"/>
              </a:ext>
            </a:extLst>
          </p:cNvPr>
          <p:cNvSpPr txBox="1"/>
          <p:nvPr/>
        </p:nvSpPr>
        <p:spPr>
          <a:xfrm>
            <a:off x="1652954" y="659423"/>
            <a:ext cx="4565160" cy="369332"/>
          </a:xfrm>
          <a:prstGeom prst="rect">
            <a:avLst/>
          </a:prstGeom>
          <a:noFill/>
        </p:spPr>
        <p:txBody>
          <a:bodyPr wrap="none" rtlCol="0">
            <a:spAutoFit/>
          </a:bodyPr>
          <a:lstStyle/>
          <a:p>
            <a:r>
              <a:rPr lang="en-US" dirty="0"/>
              <a:t>SLO process the same request which DLO sends.</a:t>
            </a:r>
          </a:p>
        </p:txBody>
      </p:sp>
      <p:pic>
        <p:nvPicPr>
          <p:cNvPr id="3" name="Picture 2">
            <a:extLst>
              <a:ext uri="{FF2B5EF4-FFF2-40B4-BE49-F238E27FC236}">
                <a16:creationId xmlns:a16="http://schemas.microsoft.com/office/drawing/2014/main" id="{C7D1ADAE-1562-49E3-9C0A-B407F884F6D7}"/>
              </a:ext>
            </a:extLst>
          </p:cNvPr>
          <p:cNvPicPr>
            <a:picLocks noChangeAspect="1"/>
          </p:cNvPicPr>
          <p:nvPr/>
        </p:nvPicPr>
        <p:blipFill>
          <a:blip r:embed="rId2"/>
          <a:stretch>
            <a:fillRect/>
          </a:stretch>
        </p:blipFill>
        <p:spPr>
          <a:xfrm>
            <a:off x="230799" y="1242646"/>
            <a:ext cx="5606185" cy="3434862"/>
          </a:xfrm>
          <a:prstGeom prst="rect">
            <a:avLst/>
          </a:prstGeom>
        </p:spPr>
      </p:pic>
      <p:pic>
        <p:nvPicPr>
          <p:cNvPr id="4" name="Picture 3">
            <a:extLst>
              <a:ext uri="{FF2B5EF4-FFF2-40B4-BE49-F238E27FC236}">
                <a16:creationId xmlns:a16="http://schemas.microsoft.com/office/drawing/2014/main" id="{F2C80AB8-9565-44D7-ACF5-3D1EAE28DF76}"/>
              </a:ext>
            </a:extLst>
          </p:cNvPr>
          <p:cNvPicPr>
            <a:picLocks noChangeAspect="1"/>
          </p:cNvPicPr>
          <p:nvPr/>
        </p:nvPicPr>
        <p:blipFill>
          <a:blip r:embed="rId3"/>
          <a:stretch>
            <a:fillRect/>
          </a:stretch>
        </p:blipFill>
        <p:spPr>
          <a:xfrm>
            <a:off x="6096000" y="1242647"/>
            <a:ext cx="5416145" cy="3373316"/>
          </a:xfrm>
          <a:prstGeom prst="rect">
            <a:avLst/>
          </a:prstGeom>
        </p:spPr>
      </p:pic>
    </p:spTree>
    <p:extLst>
      <p:ext uri="{BB962C8B-B14F-4D97-AF65-F5344CB8AC3E}">
        <p14:creationId xmlns:p14="http://schemas.microsoft.com/office/powerpoint/2010/main" val="1998753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D498D6-DA35-4CEC-B7AD-9C93F9B3DCD0}"/>
              </a:ext>
            </a:extLst>
          </p:cNvPr>
          <p:cNvSpPr txBox="1"/>
          <p:nvPr/>
        </p:nvSpPr>
        <p:spPr>
          <a:xfrm>
            <a:off x="1529862" y="580292"/>
            <a:ext cx="4087786" cy="369332"/>
          </a:xfrm>
          <a:prstGeom prst="rect">
            <a:avLst/>
          </a:prstGeom>
          <a:noFill/>
        </p:spPr>
        <p:txBody>
          <a:bodyPr wrap="none" rtlCol="0">
            <a:spAutoFit/>
          </a:bodyPr>
          <a:lstStyle/>
          <a:p>
            <a:r>
              <a:rPr lang="en-US" dirty="0"/>
              <a:t>BLO can also see charts to check the status</a:t>
            </a:r>
          </a:p>
        </p:txBody>
      </p:sp>
      <p:pic>
        <p:nvPicPr>
          <p:cNvPr id="3" name="Picture 2">
            <a:extLst>
              <a:ext uri="{FF2B5EF4-FFF2-40B4-BE49-F238E27FC236}">
                <a16:creationId xmlns:a16="http://schemas.microsoft.com/office/drawing/2014/main" id="{6590633E-8E46-473A-B57A-C4F76713D0B1}"/>
              </a:ext>
            </a:extLst>
          </p:cNvPr>
          <p:cNvPicPr>
            <a:picLocks noChangeAspect="1"/>
          </p:cNvPicPr>
          <p:nvPr/>
        </p:nvPicPr>
        <p:blipFill>
          <a:blip r:embed="rId2"/>
          <a:stretch>
            <a:fillRect/>
          </a:stretch>
        </p:blipFill>
        <p:spPr>
          <a:xfrm>
            <a:off x="1529862" y="1235616"/>
            <a:ext cx="5535490" cy="4557415"/>
          </a:xfrm>
          <a:prstGeom prst="rect">
            <a:avLst/>
          </a:prstGeom>
        </p:spPr>
      </p:pic>
    </p:spTree>
    <p:extLst>
      <p:ext uri="{BB962C8B-B14F-4D97-AF65-F5344CB8AC3E}">
        <p14:creationId xmlns:p14="http://schemas.microsoft.com/office/powerpoint/2010/main" val="2787199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99B3-756C-4CC7-9931-B316C1F883E4}"/>
              </a:ext>
            </a:extLst>
          </p:cNvPr>
          <p:cNvSpPr txBox="1"/>
          <p:nvPr/>
        </p:nvSpPr>
        <p:spPr>
          <a:xfrm>
            <a:off x="1591408" y="747346"/>
            <a:ext cx="4566250" cy="369332"/>
          </a:xfrm>
          <a:prstGeom prst="rect">
            <a:avLst/>
          </a:prstGeom>
          <a:noFill/>
        </p:spPr>
        <p:txBody>
          <a:bodyPr wrap="none" rtlCol="0">
            <a:spAutoFit/>
          </a:bodyPr>
          <a:lstStyle/>
          <a:p>
            <a:r>
              <a:rPr lang="en-US" dirty="0"/>
              <a:t>A FLO can also see charts for data visualization</a:t>
            </a:r>
          </a:p>
        </p:txBody>
      </p:sp>
      <p:pic>
        <p:nvPicPr>
          <p:cNvPr id="3" name="Picture 2">
            <a:extLst>
              <a:ext uri="{FF2B5EF4-FFF2-40B4-BE49-F238E27FC236}">
                <a16:creationId xmlns:a16="http://schemas.microsoft.com/office/drawing/2014/main" id="{4BA646E6-44B5-4D55-A900-79E5470DBBCC}"/>
              </a:ext>
            </a:extLst>
          </p:cNvPr>
          <p:cNvPicPr>
            <a:picLocks noChangeAspect="1"/>
          </p:cNvPicPr>
          <p:nvPr/>
        </p:nvPicPr>
        <p:blipFill>
          <a:blip r:embed="rId2"/>
          <a:stretch>
            <a:fillRect/>
          </a:stretch>
        </p:blipFill>
        <p:spPr>
          <a:xfrm>
            <a:off x="1591408" y="1565031"/>
            <a:ext cx="6542434" cy="4273062"/>
          </a:xfrm>
          <a:prstGeom prst="rect">
            <a:avLst/>
          </a:prstGeom>
        </p:spPr>
      </p:pic>
    </p:spTree>
    <p:extLst>
      <p:ext uri="{BB962C8B-B14F-4D97-AF65-F5344CB8AC3E}">
        <p14:creationId xmlns:p14="http://schemas.microsoft.com/office/powerpoint/2010/main" val="2808250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52DA1-F94A-4EF3-9BC1-02B529598E2A}"/>
              </a:ext>
            </a:extLst>
          </p:cNvPr>
          <p:cNvSpPr txBox="1"/>
          <p:nvPr/>
        </p:nvSpPr>
        <p:spPr>
          <a:xfrm>
            <a:off x="1239715" y="668215"/>
            <a:ext cx="9868535" cy="646331"/>
          </a:xfrm>
          <a:prstGeom prst="rect">
            <a:avLst/>
          </a:prstGeom>
          <a:noFill/>
        </p:spPr>
        <p:txBody>
          <a:bodyPr wrap="none" rtlCol="0">
            <a:spAutoFit/>
          </a:bodyPr>
          <a:lstStyle/>
          <a:p>
            <a:r>
              <a:rPr lang="en-US" dirty="0"/>
              <a:t>BLO can send request to Education or health department based on requirement which shows navigation of</a:t>
            </a:r>
          </a:p>
          <a:p>
            <a:r>
              <a:rPr lang="en-US" dirty="0"/>
              <a:t>request between enterprise, </a:t>
            </a:r>
            <a:r>
              <a:rPr lang="en-US" dirty="0" err="1"/>
              <a:t>i.e</a:t>
            </a:r>
            <a:r>
              <a:rPr lang="en-US" dirty="0"/>
              <a:t> from Welfare to Education or Welfare to health. </a:t>
            </a:r>
          </a:p>
        </p:txBody>
      </p:sp>
      <p:pic>
        <p:nvPicPr>
          <p:cNvPr id="4" name="Picture 3">
            <a:extLst>
              <a:ext uri="{FF2B5EF4-FFF2-40B4-BE49-F238E27FC236}">
                <a16:creationId xmlns:a16="http://schemas.microsoft.com/office/drawing/2014/main" id="{A2D29EDB-490A-4D66-B285-3BC023452A8B}"/>
              </a:ext>
            </a:extLst>
          </p:cNvPr>
          <p:cNvPicPr>
            <a:picLocks noChangeAspect="1"/>
          </p:cNvPicPr>
          <p:nvPr/>
        </p:nvPicPr>
        <p:blipFill>
          <a:blip r:embed="rId2"/>
          <a:stretch>
            <a:fillRect/>
          </a:stretch>
        </p:blipFill>
        <p:spPr>
          <a:xfrm>
            <a:off x="1794364" y="1562833"/>
            <a:ext cx="7829550" cy="4857750"/>
          </a:xfrm>
          <a:prstGeom prst="rect">
            <a:avLst/>
          </a:prstGeom>
        </p:spPr>
      </p:pic>
    </p:spTree>
    <p:extLst>
      <p:ext uri="{BB962C8B-B14F-4D97-AF65-F5344CB8AC3E}">
        <p14:creationId xmlns:p14="http://schemas.microsoft.com/office/powerpoint/2010/main" val="2354270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6BF24-C804-45EE-9C64-C3BA3F7AF763}"/>
              </a:ext>
            </a:extLst>
          </p:cNvPr>
          <p:cNvSpPr txBox="1"/>
          <p:nvPr/>
        </p:nvSpPr>
        <p:spPr>
          <a:xfrm>
            <a:off x="1318846" y="553916"/>
            <a:ext cx="9969268" cy="646331"/>
          </a:xfrm>
          <a:prstGeom prst="rect">
            <a:avLst/>
          </a:prstGeom>
          <a:noFill/>
        </p:spPr>
        <p:txBody>
          <a:bodyPr wrap="none" rtlCol="0">
            <a:spAutoFit/>
          </a:bodyPr>
          <a:lstStyle/>
          <a:p>
            <a:r>
              <a:rPr lang="en-US" dirty="0"/>
              <a:t>Supervisor gets the request from BLO with a message and task to execute. Supervisor belongs to Education</a:t>
            </a:r>
          </a:p>
          <a:p>
            <a:r>
              <a:rPr lang="en-US" dirty="0"/>
              <a:t>enterprise</a:t>
            </a:r>
          </a:p>
        </p:txBody>
      </p:sp>
      <p:pic>
        <p:nvPicPr>
          <p:cNvPr id="3" name="Picture 2">
            <a:extLst>
              <a:ext uri="{FF2B5EF4-FFF2-40B4-BE49-F238E27FC236}">
                <a16:creationId xmlns:a16="http://schemas.microsoft.com/office/drawing/2014/main" id="{A8179CC7-3FCB-4200-927C-3D5737B87020}"/>
              </a:ext>
            </a:extLst>
          </p:cNvPr>
          <p:cNvPicPr>
            <a:picLocks noChangeAspect="1"/>
          </p:cNvPicPr>
          <p:nvPr/>
        </p:nvPicPr>
        <p:blipFill>
          <a:blip r:embed="rId2"/>
          <a:stretch>
            <a:fillRect/>
          </a:stretch>
        </p:blipFill>
        <p:spPr>
          <a:xfrm>
            <a:off x="1318846" y="1322509"/>
            <a:ext cx="9182100" cy="4981575"/>
          </a:xfrm>
          <a:prstGeom prst="rect">
            <a:avLst/>
          </a:prstGeom>
        </p:spPr>
      </p:pic>
    </p:spTree>
    <p:extLst>
      <p:ext uri="{BB962C8B-B14F-4D97-AF65-F5344CB8AC3E}">
        <p14:creationId xmlns:p14="http://schemas.microsoft.com/office/powerpoint/2010/main" val="1684853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4058D-D601-4108-899F-FA0B07B11D6C}"/>
              </a:ext>
            </a:extLst>
          </p:cNvPr>
          <p:cNvSpPr txBox="1"/>
          <p:nvPr/>
        </p:nvSpPr>
        <p:spPr>
          <a:xfrm>
            <a:off x="1846385" y="492369"/>
            <a:ext cx="6203365" cy="369332"/>
          </a:xfrm>
          <a:prstGeom prst="rect">
            <a:avLst/>
          </a:prstGeom>
          <a:noFill/>
        </p:spPr>
        <p:txBody>
          <a:bodyPr wrap="none" rtlCol="0">
            <a:spAutoFit/>
          </a:bodyPr>
          <a:lstStyle/>
          <a:p>
            <a:r>
              <a:rPr lang="en-US" dirty="0"/>
              <a:t>Supervisor can delegate the task to either teacher and distributor</a:t>
            </a:r>
          </a:p>
        </p:txBody>
      </p:sp>
      <p:pic>
        <p:nvPicPr>
          <p:cNvPr id="3" name="Picture 2">
            <a:extLst>
              <a:ext uri="{FF2B5EF4-FFF2-40B4-BE49-F238E27FC236}">
                <a16:creationId xmlns:a16="http://schemas.microsoft.com/office/drawing/2014/main" id="{C9D1B70D-70F9-4141-BC16-1AB4B5556EAD}"/>
              </a:ext>
            </a:extLst>
          </p:cNvPr>
          <p:cNvPicPr>
            <a:picLocks noChangeAspect="1"/>
          </p:cNvPicPr>
          <p:nvPr/>
        </p:nvPicPr>
        <p:blipFill>
          <a:blip r:embed="rId2"/>
          <a:stretch>
            <a:fillRect/>
          </a:stretch>
        </p:blipFill>
        <p:spPr>
          <a:xfrm>
            <a:off x="1646360" y="1383689"/>
            <a:ext cx="7791450" cy="3457575"/>
          </a:xfrm>
          <a:prstGeom prst="rect">
            <a:avLst/>
          </a:prstGeom>
        </p:spPr>
      </p:pic>
    </p:spTree>
    <p:extLst>
      <p:ext uri="{BB962C8B-B14F-4D97-AF65-F5344CB8AC3E}">
        <p14:creationId xmlns:p14="http://schemas.microsoft.com/office/powerpoint/2010/main" val="676318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FA4FA-B2DA-44F7-95D0-AE66FAD37FA7}"/>
              </a:ext>
            </a:extLst>
          </p:cNvPr>
          <p:cNvSpPr txBox="1"/>
          <p:nvPr/>
        </p:nvSpPr>
        <p:spPr>
          <a:xfrm>
            <a:off x="1784838" y="606669"/>
            <a:ext cx="5371407" cy="369332"/>
          </a:xfrm>
          <a:prstGeom prst="rect">
            <a:avLst/>
          </a:prstGeom>
          <a:noFill/>
        </p:spPr>
        <p:txBody>
          <a:bodyPr wrap="none" rtlCol="0">
            <a:spAutoFit/>
          </a:bodyPr>
          <a:lstStyle/>
          <a:p>
            <a:r>
              <a:rPr lang="en-US" dirty="0"/>
              <a:t>Distributor gets the same request which supervisor sends</a:t>
            </a:r>
          </a:p>
        </p:txBody>
      </p:sp>
      <p:pic>
        <p:nvPicPr>
          <p:cNvPr id="3" name="Picture 2">
            <a:extLst>
              <a:ext uri="{FF2B5EF4-FFF2-40B4-BE49-F238E27FC236}">
                <a16:creationId xmlns:a16="http://schemas.microsoft.com/office/drawing/2014/main" id="{84B2485C-7A87-49DB-9C57-BD5D7BB541C3}"/>
              </a:ext>
            </a:extLst>
          </p:cNvPr>
          <p:cNvPicPr>
            <a:picLocks noChangeAspect="1"/>
          </p:cNvPicPr>
          <p:nvPr/>
        </p:nvPicPr>
        <p:blipFill>
          <a:blip r:embed="rId2"/>
          <a:stretch>
            <a:fillRect/>
          </a:stretch>
        </p:blipFill>
        <p:spPr>
          <a:xfrm>
            <a:off x="1336064" y="1270489"/>
            <a:ext cx="8886825" cy="3543300"/>
          </a:xfrm>
          <a:prstGeom prst="rect">
            <a:avLst/>
          </a:prstGeom>
        </p:spPr>
      </p:pic>
    </p:spTree>
    <p:extLst>
      <p:ext uri="{BB962C8B-B14F-4D97-AF65-F5344CB8AC3E}">
        <p14:creationId xmlns:p14="http://schemas.microsoft.com/office/powerpoint/2010/main" val="4118426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7FDFF-5102-465E-9546-066555B8122D}"/>
              </a:ext>
            </a:extLst>
          </p:cNvPr>
          <p:cNvSpPr txBox="1"/>
          <p:nvPr/>
        </p:nvSpPr>
        <p:spPr>
          <a:xfrm>
            <a:off x="1626577" y="756138"/>
            <a:ext cx="6698052" cy="369332"/>
          </a:xfrm>
          <a:prstGeom prst="rect">
            <a:avLst/>
          </a:prstGeom>
          <a:noFill/>
        </p:spPr>
        <p:txBody>
          <a:bodyPr wrap="none" rtlCol="0">
            <a:spAutoFit/>
          </a:bodyPr>
          <a:lstStyle/>
          <a:p>
            <a:r>
              <a:rPr lang="en-US" dirty="0"/>
              <a:t>Distributor closes the request from his end once the task gets completed.</a:t>
            </a:r>
          </a:p>
        </p:txBody>
      </p:sp>
      <p:pic>
        <p:nvPicPr>
          <p:cNvPr id="3" name="Picture 2">
            <a:extLst>
              <a:ext uri="{FF2B5EF4-FFF2-40B4-BE49-F238E27FC236}">
                <a16:creationId xmlns:a16="http://schemas.microsoft.com/office/drawing/2014/main" id="{D2B74CB6-0DA9-4C6E-8B9C-AE1C07C4E2C2}"/>
              </a:ext>
            </a:extLst>
          </p:cNvPr>
          <p:cNvPicPr>
            <a:picLocks noChangeAspect="1"/>
          </p:cNvPicPr>
          <p:nvPr/>
        </p:nvPicPr>
        <p:blipFill>
          <a:blip r:embed="rId2"/>
          <a:stretch>
            <a:fillRect/>
          </a:stretch>
        </p:blipFill>
        <p:spPr>
          <a:xfrm>
            <a:off x="1626577" y="1465751"/>
            <a:ext cx="6392132" cy="3774465"/>
          </a:xfrm>
          <a:prstGeom prst="rect">
            <a:avLst/>
          </a:prstGeom>
        </p:spPr>
      </p:pic>
    </p:spTree>
    <p:extLst>
      <p:ext uri="{BB962C8B-B14F-4D97-AF65-F5344CB8AC3E}">
        <p14:creationId xmlns:p14="http://schemas.microsoft.com/office/powerpoint/2010/main" val="81783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35497"/>
          </a:xfrm>
        </p:spPr>
        <p:txBody>
          <a:bodyPr>
            <a:normAutofit/>
          </a:bodyPr>
          <a:lstStyle/>
          <a:p>
            <a:r>
              <a:rPr lang="en-US" sz="4400" dirty="0">
                <a:latin typeface="Rockwell" panose="02060603020205020403" pitchFamily="18" charset="0"/>
              </a:rPr>
              <a:t>ORGANIZATIONS and SCOPE</a:t>
            </a:r>
          </a:p>
        </p:txBody>
      </p:sp>
      <p:graphicFrame>
        <p:nvGraphicFramePr>
          <p:cNvPr id="7" name="Content Placeholder 6">
            <a:extLst>
              <a:ext uri="{FF2B5EF4-FFF2-40B4-BE49-F238E27FC236}">
                <a16:creationId xmlns:a16="http://schemas.microsoft.com/office/drawing/2014/main" id="{4B46D446-98CA-4F44-95A9-F6C5EE8253D4}"/>
              </a:ext>
            </a:extLst>
          </p:cNvPr>
          <p:cNvGraphicFramePr>
            <a:graphicFrameLocks noGrp="1"/>
          </p:cNvGraphicFramePr>
          <p:nvPr>
            <p:ph sz="half" idx="1"/>
            <p:extLst>
              <p:ext uri="{D42A27DB-BD31-4B8C-83A1-F6EECF244321}">
                <p14:modId xmlns:p14="http://schemas.microsoft.com/office/powerpoint/2010/main" val="2335394782"/>
              </p:ext>
            </p:extLst>
          </p:nvPr>
        </p:nvGraphicFramePr>
        <p:xfrm>
          <a:off x="1141413" y="2803403"/>
          <a:ext cx="9418149"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2E83A63-DF9A-40F6-9E93-DF1E2814AFFB}"/>
              </a:ext>
            </a:extLst>
          </p:cNvPr>
          <p:cNvSpPr txBox="1"/>
          <p:nvPr/>
        </p:nvSpPr>
        <p:spPr>
          <a:xfrm>
            <a:off x="1283677" y="1600200"/>
            <a:ext cx="8906608" cy="830997"/>
          </a:xfrm>
          <a:prstGeom prst="rect">
            <a:avLst/>
          </a:prstGeom>
          <a:noFill/>
        </p:spPr>
        <p:txBody>
          <a:bodyPr wrap="square" rtlCol="0">
            <a:spAutoFit/>
          </a:bodyPr>
          <a:lstStyle/>
          <a:p>
            <a:r>
              <a:rPr lang="en-US" sz="2400" b="1" dirty="0"/>
              <a:t>The three basic organizations who are involved in management of the entire process are: </a:t>
            </a:r>
          </a:p>
        </p:txBody>
      </p:sp>
    </p:spTree>
    <p:extLst>
      <p:ext uri="{BB962C8B-B14F-4D97-AF65-F5344CB8AC3E}">
        <p14:creationId xmlns:p14="http://schemas.microsoft.com/office/powerpoint/2010/main" val="1398410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1D90B-DD01-400B-8B45-4487A8F33FE5}"/>
              </a:ext>
            </a:extLst>
          </p:cNvPr>
          <p:cNvSpPr txBox="1"/>
          <p:nvPr/>
        </p:nvSpPr>
        <p:spPr>
          <a:xfrm>
            <a:off x="1820008" y="773723"/>
            <a:ext cx="7860998" cy="646331"/>
          </a:xfrm>
          <a:prstGeom prst="rect">
            <a:avLst/>
          </a:prstGeom>
          <a:noFill/>
        </p:spPr>
        <p:txBody>
          <a:bodyPr wrap="none" rtlCol="0">
            <a:spAutoFit/>
          </a:bodyPr>
          <a:lstStyle/>
          <a:p>
            <a:r>
              <a:rPr lang="en-US" dirty="0"/>
              <a:t>Distributor has additional option to request for funds. So the flow of fund request is </a:t>
            </a:r>
          </a:p>
          <a:p>
            <a:r>
              <a:rPr lang="en-US" dirty="0"/>
              <a:t>Distributor -&gt; Supervisor -&gt; BLO to approve.</a:t>
            </a:r>
          </a:p>
        </p:txBody>
      </p:sp>
      <p:pic>
        <p:nvPicPr>
          <p:cNvPr id="3" name="Picture 2">
            <a:extLst>
              <a:ext uri="{FF2B5EF4-FFF2-40B4-BE49-F238E27FC236}">
                <a16:creationId xmlns:a16="http://schemas.microsoft.com/office/drawing/2014/main" id="{24166E38-20EA-42A1-989F-F7A12CC13E53}"/>
              </a:ext>
            </a:extLst>
          </p:cNvPr>
          <p:cNvPicPr>
            <a:picLocks noChangeAspect="1"/>
          </p:cNvPicPr>
          <p:nvPr/>
        </p:nvPicPr>
        <p:blipFill>
          <a:blip r:embed="rId2"/>
          <a:stretch>
            <a:fillRect/>
          </a:stretch>
        </p:blipFill>
        <p:spPr>
          <a:xfrm>
            <a:off x="611065" y="2260077"/>
            <a:ext cx="5586393" cy="2698140"/>
          </a:xfrm>
          <a:prstGeom prst="rect">
            <a:avLst/>
          </a:prstGeom>
        </p:spPr>
      </p:pic>
      <p:pic>
        <p:nvPicPr>
          <p:cNvPr id="4" name="Picture 3">
            <a:extLst>
              <a:ext uri="{FF2B5EF4-FFF2-40B4-BE49-F238E27FC236}">
                <a16:creationId xmlns:a16="http://schemas.microsoft.com/office/drawing/2014/main" id="{317C0242-DE75-4D2F-9D85-CBFD191063A6}"/>
              </a:ext>
            </a:extLst>
          </p:cNvPr>
          <p:cNvPicPr>
            <a:picLocks noChangeAspect="1"/>
          </p:cNvPicPr>
          <p:nvPr/>
        </p:nvPicPr>
        <p:blipFill>
          <a:blip r:embed="rId3"/>
          <a:stretch>
            <a:fillRect/>
          </a:stretch>
        </p:blipFill>
        <p:spPr>
          <a:xfrm>
            <a:off x="6735079" y="2260077"/>
            <a:ext cx="4644366" cy="2913917"/>
          </a:xfrm>
          <a:prstGeom prst="rect">
            <a:avLst/>
          </a:prstGeom>
        </p:spPr>
      </p:pic>
    </p:spTree>
    <p:extLst>
      <p:ext uri="{BB962C8B-B14F-4D97-AF65-F5344CB8AC3E}">
        <p14:creationId xmlns:p14="http://schemas.microsoft.com/office/powerpoint/2010/main" val="241329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CC5FBE-A48E-4AF5-9A2D-E3AAE9C13D5E}"/>
              </a:ext>
            </a:extLst>
          </p:cNvPr>
          <p:cNvSpPr txBox="1"/>
          <p:nvPr/>
        </p:nvSpPr>
        <p:spPr>
          <a:xfrm>
            <a:off x="1424354" y="545123"/>
            <a:ext cx="10845148" cy="646331"/>
          </a:xfrm>
          <a:prstGeom prst="rect">
            <a:avLst/>
          </a:prstGeom>
          <a:noFill/>
        </p:spPr>
        <p:txBody>
          <a:bodyPr wrap="none" rtlCol="0">
            <a:spAutoFit/>
          </a:bodyPr>
          <a:lstStyle/>
          <a:p>
            <a:r>
              <a:rPr lang="en-US" dirty="0"/>
              <a:t>Supervisor receives request from Distributor and checks and forward to BLO to approve which shows flow of request</a:t>
            </a:r>
          </a:p>
          <a:p>
            <a:r>
              <a:rPr lang="en-US" dirty="0"/>
              <a:t>From bottom-up unlike most cases where it is generally top-down</a:t>
            </a:r>
          </a:p>
        </p:txBody>
      </p:sp>
      <p:pic>
        <p:nvPicPr>
          <p:cNvPr id="3" name="Picture 2">
            <a:extLst>
              <a:ext uri="{FF2B5EF4-FFF2-40B4-BE49-F238E27FC236}">
                <a16:creationId xmlns:a16="http://schemas.microsoft.com/office/drawing/2014/main" id="{D2A1110C-419E-4BC8-807A-3FDF498783F7}"/>
              </a:ext>
            </a:extLst>
          </p:cNvPr>
          <p:cNvPicPr>
            <a:picLocks noChangeAspect="1"/>
          </p:cNvPicPr>
          <p:nvPr/>
        </p:nvPicPr>
        <p:blipFill>
          <a:blip r:embed="rId2"/>
          <a:stretch>
            <a:fillRect/>
          </a:stretch>
        </p:blipFill>
        <p:spPr>
          <a:xfrm>
            <a:off x="615461" y="1626577"/>
            <a:ext cx="5356698" cy="3044336"/>
          </a:xfrm>
          <a:prstGeom prst="rect">
            <a:avLst/>
          </a:prstGeom>
        </p:spPr>
      </p:pic>
      <p:pic>
        <p:nvPicPr>
          <p:cNvPr id="4" name="Picture 3">
            <a:extLst>
              <a:ext uri="{FF2B5EF4-FFF2-40B4-BE49-F238E27FC236}">
                <a16:creationId xmlns:a16="http://schemas.microsoft.com/office/drawing/2014/main" id="{5D2D3E76-CE55-4F35-8273-1EE7EEF0D854}"/>
              </a:ext>
            </a:extLst>
          </p:cNvPr>
          <p:cNvPicPr>
            <a:picLocks noChangeAspect="1"/>
          </p:cNvPicPr>
          <p:nvPr/>
        </p:nvPicPr>
        <p:blipFill>
          <a:blip r:embed="rId3"/>
          <a:stretch>
            <a:fillRect/>
          </a:stretch>
        </p:blipFill>
        <p:spPr>
          <a:xfrm>
            <a:off x="6449550" y="1626576"/>
            <a:ext cx="4621064" cy="3044337"/>
          </a:xfrm>
          <a:prstGeom prst="rect">
            <a:avLst/>
          </a:prstGeom>
        </p:spPr>
      </p:pic>
    </p:spTree>
    <p:extLst>
      <p:ext uri="{BB962C8B-B14F-4D97-AF65-F5344CB8AC3E}">
        <p14:creationId xmlns:p14="http://schemas.microsoft.com/office/powerpoint/2010/main" val="646763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23C14-C0D0-46B4-9596-B2DB0AAA4C2F}"/>
              </a:ext>
            </a:extLst>
          </p:cNvPr>
          <p:cNvSpPr txBox="1"/>
          <p:nvPr/>
        </p:nvSpPr>
        <p:spPr>
          <a:xfrm>
            <a:off x="1714500" y="703385"/>
            <a:ext cx="4419095" cy="369332"/>
          </a:xfrm>
          <a:prstGeom prst="rect">
            <a:avLst/>
          </a:prstGeom>
          <a:noFill/>
        </p:spPr>
        <p:txBody>
          <a:bodyPr wrap="none" rtlCol="0">
            <a:spAutoFit/>
          </a:bodyPr>
          <a:lstStyle/>
          <a:p>
            <a:r>
              <a:rPr lang="en-US" dirty="0"/>
              <a:t>Finally BLO receive the request and approves.</a:t>
            </a:r>
          </a:p>
        </p:txBody>
      </p:sp>
      <p:pic>
        <p:nvPicPr>
          <p:cNvPr id="3" name="Picture 2">
            <a:extLst>
              <a:ext uri="{FF2B5EF4-FFF2-40B4-BE49-F238E27FC236}">
                <a16:creationId xmlns:a16="http://schemas.microsoft.com/office/drawing/2014/main" id="{2FAA5023-8EFF-44E5-A8F5-082DFABDE00A}"/>
              </a:ext>
            </a:extLst>
          </p:cNvPr>
          <p:cNvPicPr>
            <a:picLocks noChangeAspect="1"/>
          </p:cNvPicPr>
          <p:nvPr/>
        </p:nvPicPr>
        <p:blipFill>
          <a:blip r:embed="rId2"/>
          <a:stretch>
            <a:fillRect/>
          </a:stretch>
        </p:blipFill>
        <p:spPr>
          <a:xfrm>
            <a:off x="454270" y="1471979"/>
            <a:ext cx="5375030" cy="3548124"/>
          </a:xfrm>
          <a:prstGeom prst="rect">
            <a:avLst/>
          </a:prstGeom>
        </p:spPr>
      </p:pic>
      <p:pic>
        <p:nvPicPr>
          <p:cNvPr id="4" name="Picture 3">
            <a:extLst>
              <a:ext uri="{FF2B5EF4-FFF2-40B4-BE49-F238E27FC236}">
                <a16:creationId xmlns:a16="http://schemas.microsoft.com/office/drawing/2014/main" id="{6551A5D4-51EF-4A97-9CC6-3AA40C49BCB0}"/>
              </a:ext>
            </a:extLst>
          </p:cNvPr>
          <p:cNvPicPr>
            <a:picLocks noChangeAspect="1"/>
          </p:cNvPicPr>
          <p:nvPr/>
        </p:nvPicPr>
        <p:blipFill>
          <a:blip r:embed="rId3"/>
          <a:stretch>
            <a:fillRect/>
          </a:stretch>
        </p:blipFill>
        <p:spPr>
          <a:xfrm>
            <a:off x="6096000" y="1524947"/>
            <a:ext cx="5913972" cy="3442188"/>
          </a:xfrm>
          <a:prstGeom prst="rect">
            <a:avLst/>
          </a:prstGeom>
        </p:spPr>
      </p:pic>
    </p:spTree>
    <p:extLst>
      <p:ext uri="{BB962C8B-B14F-4D97-AF65-F5344CB8AC3E}">
        <p14:creationId xmlns:p14="http://schemas.microsoft.com/office/powerpoint/2010/main" val="235589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25909-4CBF-412B-97E1-29ACF5BAE82E}"/>
              </a:ext>
            </a:extLst>
          </p:cNvPr>
          <p:cNvSpPr txBox="1"/>
          <p:nvPr/>
        </p:nvSpPr>
        <p:spPr>
          <a:xfrm>
            <a:off x="1494692" y="756138"/>
            <a:ext cx="7634141" cy="369332"/>
          </a:xfrm>
          <a:prstGeom prst="rect">
            <a:avLst/>
          </a:prstGeom>
          <a:noFill/>
        </p:spPr>
        <p:txBody>
          <a:bodyPr wrap="none" rtlCol="0">
            <a:spAutoFit/>
          </a:bodyPr>
          <a:lstStyle/>
          <a:p>
            <a:r>
              <a:rPr lang="en-US" dirty="0"/>
              <a:t>Similarly Health enterprise also can receive request from BLO(Welfare Enterprise)</a:t>
            </a:r>
          </a:p>
        </p:txBody>
      </p:sp>
      <p:pic>
        <p:nvPicPr>
          <p:cNvPr id="3" name="Picture 2">
            <a:extLst>
              <a:ext uri="{FF2B5EF4-FFF2-40B4-BE49-F238E27FC236}">
                <a16:creationId xmlns:a16="http://schemas.microsoft.com/office/drawing/2014/main" id="{AEE2293D-D9DF-4693-9092-02DD2B14BBA8}"/>
              </a:ext>
            </a:extLst>
          </p:cNvPr>
          <p:cNvPicPr>
            <a:picLocks noChangeAspect="1"/>
          </p:cNvPicPr>
          <p:nvPr/>
        </p:nvPicPr>
        <p:blipFill>
          <a:blip r:embed="rId2"/>
          <a:stretch>
            <a:fillRect/>
          </a:stretch>
        </p:blipFill>
        <p:spPr>
          <a:xfrm>
            <a:off x="1635112" y="1522534"/>
            <a:ext cx="7353300" cy="2933700"/>
          </a:xfrm>
          <a:prstGeom prst="rect">
            <a:avLst/>
          </a:prstGeom>
        </p:spPr>
      </p:pic>
    </p:spTree>
    <p:extLst>
      <p:ext uri="{BB962C8B-B14F-4D97-AF65-F5344CB8AC3E}">
        <p14:creationId xmlns:p14="http://schemas.microsoft.com/office/powerpoint/2010/main" val="1707905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5AD5B3-F376-40DD-863F-0BB84B95D70D}"/>
              </a:ext>
            </a:extLst>
          </p:cNvPr>
          <p:cNvSpPr txBox="1"/>
          <p:nvPr/>
        </p:nvSpPr>
        <p:spPr>
          <a:xfrm>
            <a:off x="994892" y="659423"/>
            <a:ext cx="10202216" cy="646331"/>
          </a:xfrm>
          <a:prstGeom prst="rect">
            <a:avLst/>
          </a:prstGeom>
          <a:noFill/>
        </p:spPr>
        <p:txBody>
          <a:bodyPr wrap="none" rtlCol="0">
            <a:spAutoFit/>
          </a:bodyPr>
          <a:lstStyle/>
          <a:p>
            <a:r>
              <a:rPr lang="en-US" dirty="0"/>
              <a:t>Doctor can check request and assign task to Lab Assistant and Nurse. Once assigned Nurse and Lab assistant </a:t>
            </a:r>
          </a:p>
          <a:p>
            <a:r>
              <a:rPr lang="en-US" dirty="0"/>
              <a:t>Can complete task from there end.</a:t>
            </a:r>
          </a:p>
        </p:txBody>
      </p:sp>
      <p:pic>
        <p:nvPicPr>
          <p:cNvPr id="3" name="Picture 2">
            <a:extLst>
              <a:ext uri="{FF2B5EF4-FFF2-40B4-BE49-F238E27FC236}">
                <a16:creationId xmlns:a16="http://schemas.microsoft.com/office/drawing/2014/main" id="{478FB1B0-8712-41ED-B2C9-30A1903F51E3}"/>
              </a:ext>
            </a:extLst>
          </p:cNvPr>
          <p:cNvPicPr>
            <a:picLocks noChangeAspect="1"/>
          </p:cNvPicPr>
          <p:nvPr/>
        </p:nvPicPr>
        <p:blipFill>
          <a:blip r:embed="rId2"/>
          <a:stretch>
            <a:fillRect/>
          </a:stretch>
        </p:blipFill>
        <p:spPr>
          <a:xfrm>
            <a:off x="325680" y="1647515"/>
            <a:ext cx="5501597" cy="2950918"/>
          </a:xfrm>
          <a:prstGeom prst="rect">
            <a:avLst/>
          </a:prstGeom>
        </p:spPr>
      </p:pic>
      <p:pic>
        <p:nvPicPr>
          <p:cNvPr id="4" name="Picture 3">
            <a:extLst>
              <a:ext uri="{FF2B5EF4-FFF2-40B4-BE49-F238E27FC236}">
                <a16:creationId xmlns:a16="http://schemas.microsoft.com/office/drawing/2014/main" id="{A951ED51-26B8-4F4B-B1A3-0A302EFF28C6}"/>
              </a:ext>
            </a:extLst>
          </p:cNvPr>
          <p:cNvPicPr>
            <a:picLocks noChangeAspect="1"/>
          </p:cNvPicPr>
          <p:nvPr/>
        </p:nvPicPr>
        <p:blipFill>
          <a:blip r:embed="rId3"/>
          <a:stretch>
            <a:fillRect/>
          </a:stretch>
        </p:blipFill>
        <p:spPr>
          <a:xfrm>
            <a:off x="6364725" y="1565031"/>
            <a:ext cx="5129352" cy="3292352"/>
          </a:xfrm>
          <a:prstGeom prst="rect">
            <a:avLst/>
          </a:prstGeom>
        </p:spPr>
      </p:pic>
    </p:spTree>
    <p:extLst>
      <p:ext uri="{BB962C8B-B14F-4D97-AF65-F5344CB8AC3E}">
        <p14:creationId xmlns:p14="http://schemas.microsoft.com/office/powerpoint/2010/main" val="2559441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691C1-7FCD-456E-A4CE-00F21BE9F430}"/>
              </a:ext>
            </a:extLst>
          </p:cNvPr>
          <p:cNvSpPr txBox="1"/>
          <p:nvPr/>
        </p:nvSpPr>
        <p:spPr>
          <a:xfrm>
            <a:off x="1582615" y="633046"/>
            <a:ext cx="7650492" cy="369332"/>
          </a:xfrm>
          <a:prstGeom prst="rect">
            <a:avLst/>
          </a:prstGeom>
          <a:noFill/>
        </p:spPr>
        <p:txBody>
          <a:bodyPr wrap="none" rtlCol="0">
            <a:spAutoFit/>
          </a:bodyPr>
          <a:lstStyle/>
          <a:p>
            <a:r>
              <a:rPr lang="en-US" dirty="0"/>
              <a:t>Doctor has additional panel to check what are request which are attended or not.</a:t>
            </a:r>
          </a:p>
        </p:txBody>
      </p:sp>
      <p:pic>
        <p:nvPicPr>
          <p:cNvPr id="3" name="Picture 2">
            <a:extLst>
              <a:ext uri="{FF2B5EF4-FFF2-40B4-BE49-F238E27FC236}">
                <a16:creationId xmlns:a16="http://schemas.microsoft.com/office/drawing/2014/main" id="{E4C45CED-C887-466E-8CE2-8C94E74A036C}"/>
              </a:ext>
            </a:extLst>
          </p:cNvPr>
          <p:cNvPicPr>
            <a:picLocks noChangeAspect="1"/>
          </p:cNvPicPr>
          <p:nvPr/>
        </p:nvPicPr>
        <p:blipFill>
          <a:blip r:embed="rId2"/>
          <a:stretch>
            <a:fillRect/>
          </a:stretch>
        </p:blipFill>
        <p:spPr>
          <a:xfrm>
            <a:off x="308464" y="1718951"/>
            <a:ext cx="5622151" cy="2527789"/>
          </a:xfrm>
          <a:prstGeom prst="rect">
            <a:avLst/>
          </a:prstGeom>
        </p:spPr>
      </p:pic>
      <p:pic>
        <p:nvPicPr>
          <p:cNvPr id="5" name="Picture 4">
            <a:extLst>
              <a:ext uri="{FF2B5EF4-FFF2-40B4-BE49-F238E27FC236}">
                <a16:creationId xmlns:a16="http://schemas.microsoft.com/office/drawing/2014/main" id="{54FFDE0B-3AA3-42D9-AA8A-86F5273FC478}"/>
              </a:ext>
            </a:extLst>
          </p:cNvPr>
          <p:cNvPicPr>
            <a:picLocks noChangeAspect="1"/>
          </p:cNvPicPr>
          <p:nvPr/>
        </p:nvPicPr>
        <p:blipFill>
          <a:blip r:embed="rId3"/>
          <a:stretch>
            <a:fillRect/>
          </a:stretch>
        </p:blipFill>
        <p:spPr>
          <a:xfrm>
            <a:off x="6173298" y="1718951"/>
            <a:ext cx="5622151" cy="2527789"/>
          </a:xfrm>
          <a:prstGeom prst="rect">
            <a:avLst/>
          </a:prstGeom>
        </p:spPr>
      </p:pic>
    </p:spTree>
    <p:extLst>
      <p:ext uri="{BB962C8B-B14F-4D97-AF65-F5344CB8AC3E}">
        <p14:creationId xmlns:p14="http://schemas.microsoft.com/office/powerpoint/2010/main" val="1767966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17E04-00B4-4610-80D7-8D20817514D7}"/>
              </a:ext>
            </a:extLst>
          </p:cNvPr>
          <p:cNvSpPr txBox="1"/>
          <p:nvPr/>
        </p:nvSpPr>
        <p:spPr>
          <a:xfrm>
            <a:off x="1635369" y="677008"/>
            <a:ext cx="9449062" cy="369332"/>
          </a:xfrm>
          <a:prstGeom prst="rect">
            <a:avLst/>
          </a:prstGeom>
          <a:noFill/>
        </p:spPr>
        <p:txBody>
          <a:bodyPr wrap="none" rtlCol="0">
            <a:spAutoFit/>
          </a:bodyPr>
          <a:lstStyle/>
          <a:p>
            <a:r>
              <a:rPr lang="en-US" dirty="0"/>
              <a:t>Nurse can process the request assigned by doctor. The same way Lab assistant also processes request</a:t>
            </a:r>
          </a:p>
        </p:txBody>
      </p:sp>
      <p:pic>
        <p:nvPicPr>
          <p:cNvPr id="3" name="Picture 2">
            <a:extLst>
              <a:ext uri="{FF2B5EF4-FFF2-40B4-BE49-F238E27FC236}">
                <a16:creationId xmlns:a16="http://schemas.microsoft.com/office/drawing/2014/main" id="{6859562D-3F16-4367-B0BD-B6ABB90C6F04}"/>
              </a:ext>
            </a:extLst>
          </p:cNvPr>
          <p:cNvPicPr>
            <a:picLocks noChangeAspect="1"/>
          </p:cNvPicPr>
          <p:nvPr/>
        </p:nvPicPr>
        <p:blipFill>
          <a:blip r:embed="rId2"/>
          <a:stretch>
            <a:fillRect/>
          </a:stretch>
        </p:blipFill>
        <p:spPr>
          <a:xfrm>
            <a:off x="482163" y="1756630"/>
            <a:ext cx="5613837" cy="2709862"/>
          </a:xfrm>
          <a:prstGeom prst="rect">
            <a:avLst/>
          </a:prstGeom>
        </p:spPr>
      </p:pic>
      <p:pic>
        <p:nvPicPr>
          <p:cNvPr id="4" name="Picture 3">
            <a:extLst>
              <a:ext uri="{FF2B5EF4-FFF2-40B4-BE49-F238E27FC236}">
                <a16:creationId xmlns:a16="http://schemas.microsoft.com/office/drawing/2014/main" id="{B7A24CC4-ADE6-4B7C-BEB5-63844491D8AC}"/>
              </a:ext>
            </a:extLst>
          </p:cNvPr>
          <p:cNvPicPr>
            <a:picLocks noChangeAspect="1"/>
          </p:cNvPicPr>
          <p:nvPr/>
        </p:nvPicPr>
        <p:blipFill>
          <a:blip r:embed="rId3"/>
          <a:stretch>
            <a:fillRect/>
          </a:stretch>
        </p:blipFill>
        <p:spPr>
          <a:xfrm>
            <a:off x="6444160" y="1856276"/>
            <a:ext cx="5037494" cy="2610216"/>
          </a:xfrm>
          <a:prstGeom prst="rect">
            <a:avLst/>
          </a:prstGeom>
        </p:spPr>
      </p:pic>
    </p:spTree>
    <p:extLst>
      <p:ext uri="{BB962C8B-B14F-4D97-AF65-F5344CB8AC3E}">
        <p14:creationId xmlns:p14="http://schemas.microsoft.com/office/powerpoint/2010/main" val="560308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DC88F9-9E80-4236-8DBD-D0C3C2F5F5C9}"/>
              </a:ext>
            </a:extLst>
          </p:cNvPr>
          <p:cNvSpPr/>
          <p:nvPr/>
        </p:nvSpPr>
        <p:spPr>
          <a:xfrm>
            <a:off x="3534508" y="1441938"/>
            <a:ext cx="3689753" cy="3046988"/>
          </a:xfrm>
          <a:prstGeom prst="rect">
            <a:avLst/>
          </a:prstGeom>
          <a:noFill/>
        </p:spPr>
        <p:txBody>
          <a:bodyPr wrap="square" lIns="91440" tIns="45720" rIns="91440" bIns="45720">
            <a:spAutoFit/>
          </a:bodyPr>
          <a:lstStyle/>
          <a:p>
            <a:pPr algn="ctr"/>
            <a:r>
              <a:rPr lang="en-US" sz="9600" b="1" cap="none" spc="50" dirty="0">
                <a:ln w="0"/>
                <a:solidFill>
                  <a:schemeClr val="bg2"/>
                </a:solidFill>
                <a:effectLst>
                  <a:innerShdw blurRad="63500" dist="50800" dir="13500000">
                    <a:srgbClr val="000000">
                      <a:alpha val="50000"/>
                    </a:srgbClr>
                  </a:innerShdw>
                </a:effectLst>
              </a:rPr>
              <a:t>Thank You</a:t>
            </a:r>
          </a:p>
        </p:txBody>
      </p:sp>
    </p:spTree>
    <p:extLst>
      <p:ext uri="{BB962C8B-B14F-4D97-AF65-F5344CB8AC3E}">
        <p14:creationId xmlns:p14="http://schemas.microsoft.com/office/powerpoint/2010/main" val="28479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947982" y="0"/>
            <a:ext cx="9905998" cy="1478570"/>
          </a:xfrm>
        </p:spPr>
        <p:txBody>
          <a:bodyPr>
            <a:normAutofit/>
          </a:bodyPr>
          <a:lstStyle/>
          <a:p>
            <a:r>
              <a:rPr lang="en-US" sz="4400" dirty="0">
                <a:latin typeface="Rockwell" panose="02060603020205020403" pitchFamily="18" charset="0"/>
              </a:rPr>
              <a:t>Functionalities of Organizations</a:t>
            </a:r>
          </a:p>
        </p:txBody>
      </p:sp>
      <p:sp>
        <p:nvSpPr>
          <p:cNvPr id="4" name="TextBox 3">
            <a:extLst>
              <a:ext uri="{FF2B5EF4-FFF2-40B4-BE49-F238E27FC236}">
                <a16:creationId xmlns:a16="http://schemas.microsoft.com/office/drawing/2014/main" id="{6650B135-C4F2-4372-A742-23C77AFEF116}"/>
              </a:ext>
            </a:extLst>
          </p:cNvPr>
          <p:cNvSpPr txBox="1"/>
          <p:nvPr/>
        </p:nvSpPr>
        <p:spPr>
          <a:xfrm>
            <a:off x="947982" y="2832586"/>
            <a:ext cx="10402887" cy="4247317"/>
          </a:xfrm>
          <a:prstGeom prst="rect">
            <a:avLst/>
          </a:prstGeom>
          <a:noFill/>
        </p:spPr>
        <p:txBody>
          <a:bodyPr wrap="square" rtlCol="0">
            <a:spAutoFit/>
          </a:bodyPr>
          <a:lstStyle/>
          <a:p>
            <a:r>
              <a:rPr lang="en-US" dirty="0"/>
              <a:t>Field Level (FLO) - Provides services to the people. Arrange periodic programs. Refer to the</a:t>
            </a:r>
          </a:p>
          <a:p>
            <a:r>
              <a:rPr lang="en-US" dirty="0"/>
              <a:t>external Organizations for critical issues. Provide report to supervisor.</a:t>
            </a:r>
          </a:p>
          <a:p>
            <a:endParaRPr lang="en-US" dirty="0"/>
          </a:p>
          <a:p>
            <a:r>
              <a:rPr lang="en-US" dirty="0"/>
              <a:t>Sector Level (SLO) - 40-60 workers are under him/her. On job trainings. Keep track of who are benefitted from this program. Assign workers in centers. Prepare reports at sector level and feed it into MIS of the department.</a:t>
            </a:r>
          </a:p>
          <a:p>
            <a:endParaRPr lang="en-US" dirty="0"/>
          </a:p>
          <a:p>
            <a:r>
              <a:rPr lang="en-US" dirty="0"/>
              <a:t>Block Level (BLO) - Co-ordinates with the external organizations. Keep track of funds. Maintain statistics of each block reports supervisor with statistics and how improve the welfare. Recruit workers for centers.</a:t>
            </a:r>
          </a:p>
          <a:p>
            <a:endParaRPr lang="en-US" dirty="0"/>
          </a:p>
          <a:p>
            <a:r>
              <a:rPr lang="en-US" dirty="0"/>
              <a:t>District Level (DLO) - Overall in-charge of the Office as District Program Officer (ICDS Cell), Submission of proposals to the Directorate in respect of Schemes, Annual Budget, approve new center, </a:t>
            </a:r>
            <a:r>
              <a:rPr lang="en-US" dirty="0" err="1"/>
              <a:t>sall</a:t>
            </a:r>
            <a:r>
              <a:rPr lang="en-US" dirty="0"/>
              <a:t> bills and salaries at district level.</a:t>
            </a:r>
          </a:p>
          <a:p>
            <a:endParaRPr lang="en-US" dirty="0"/>
          </a:p>
          <a:p>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F9748E16-877C-4BF6-821B-4966FEC33A55}"/>
              </a:ext>
            </a:extLst>
          </p:cNvPr>
          <p:cNvSpPr txBox="1"/>
          <p:nvPr/>
        </p:nvSpPr>
        <p:spPr>
          <a:xfrm>
            <a:off x="2488224" y="1756989"/>
            <a:ext cx="6365630" cy="646331"/>
          </a:xfrm>
          <a:prstGeom prst="rect">
            <a:avLst/>
          </a:prstGeom>
          <a:noFill/>
        </p:spPr>
        <p:txBody>
          <a:bodyPr wrap="square" rtlCol="0">
            <a:spAutoFit/>
          </a:bodyPr>
          <a:lstStyle/>
          <a:p>
            <a:pPr algn="ctr"/>
            <a:r>
              <a:rPr lang="en-US" sz="3600" b="1" dirty="0"/>
              <a:t>WELFARE ORGANIZATIONS</a:t>
            </a:r>
          </a:p>
        </p:txBody>
      </p:sp>
    </p:spTree>
    <p:extLst>
      <p:ext uri="{BB962C8B-B14F-4D97-AF65-F5344CB8AC3E}">
        <p14:creationId xmlns:p14="http://schemas.microsoft.com/office/powerpoint/2010/main" val="134831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947982" y="0"/>
            <a:ext cx="9905998" cy="1478570"/>
          </a:xfrm>
        </p:spPr>
        <p:txBody>
          <a:bodyPr>
            <a:normAutofit/>
          </a:bodyPr>
          <a:lstStyle/>
          <a:p>
            <a:r>
              <a:rPr lang="en-US" sz="4400" dirty="0">
                <a:latin typeface="Rockwell" panose="02060603020205020403" pitchFamily="18" charset="0"/>
              </a:rPr>
              <a:t>Hospital organization</a:t>
            </a:r>
          </a:p>
        </p:txBody>
      </p:sp>
      <p:sp>
        <p:nvSpPr>
          <p:cNvPr id="4" name="TextBox 3">
            <a:extLst>
              <a:ext uri="{FF2B5EF4-FFF2-40B4-BE49-F238E27FC236}">
                <a16:creationId xmlns:a16="http://schemas.microsoft.com/office/drawing/2014/main" id="{6650B135-C4F2-4372-A742-23C77AFEF116}"/>
              </a:ext>
            </a:extLst>
          </p:cNvPr>
          <p:cNvSpPr txBox="1"/>
          <p:nvPr/>
        </p:nvSpPr>
        <p:spPr>
          <a:xfrm>
            <a:off x="963979" y="1540117"/>
            <a:ext cx="10402887" cy="3139321"/>
          </a:xfrm>
          <a:prstGeom prst="rect">
            <a:avLst/>
          </a:prstGeom>
          <a:noFill/>
        </p:spPr>
        <p:txBody>
          <a:bodyPr wrap="square" rtlCol="0">
            <a:spAutoFit/>
          </a:bodyPr>
          <a:lstStyle/>
          <a:p>
            <a:r>
              <a:rPr lang="en-US" dirty="0"/>
              <a:t>Doctor – Will receive work request from BLO and assign and assist Lab Assistant and Nurse. Takes care of patient and assigns work to its subordinates.</a:t>
            </a:r>
          </a:p>
          <a:p>
            <a:endParaRPr lang="en-US" dirty="0"/>
          </a:p>
          <a:p>
            <a:r>
              <a:rPr lang="en-US" dirty="0"/>
              <a:t>Lab Assistant – Performs lab test for people and receives request or instructions from doctors. Once the assigned tasks gets completed they notify the doctor. </a:t>
            </a:r>
          </a:p>
          <a:p>
            <a:endParaRPr lang="en-US" dirty="0"/>
          </a:p>
          <a:p>
            <a:r>
              <a:rPr lang="en-US" dirty="0"/>
              <a:t>Nurse – Takes care of patient and receives request or instructions from doctors. Once the assigned tasks gets completed they notify the doctor. They assist doctors and provide services for any kind of health issue.</a:t>
            </a:r>
          </a:p>
          <a:p>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6396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947982" y="0"/>
            <a:ext cx="9905998" cy="1478570"/>
          </a:xfrm>
        </p:spPr>
        <p:txBody>
          <a:bodyPr>
            <a:normAutofit/>
          </a:bodyPr>
          <a:lstStyle/>
          <a:p>
            <a:r>
              <a:rPr lang="en-US" sz="4400" dirty="0">
                <a:latin typeface="Rockwell" panose="02060603020205020403" pitchFamily="18" charset="0"/>
              </a:rPr>
              <a:t>Education organization</a:t>
            </a:r>
          </a:p>
        </p:txBody>
      </p:sp>
      <p:sp>
        <p:nvSpPr>
          <p:cNvPr id="4" name="TextBox 3">
            <a:extLst>
              <a:ext uri="{FF2B5EF4-FFF2-40B4-BE49-F238E27FC236}">
                <a16:creationId xmlns:a16="http://schemas.microsoft.com/office/drawing/2014/main" id="{6650B135-C4F2-4372-A742-23C77AFEF116}"/>
              </a:ext>
            </a:extLst>
          </p:cNvPr>
          <p:cNvSpPr txBox="1"/>
          <p:nvPr/>
        </p:nvSpPr>
        <p:spPr>
          <a:xfrm>
            <a:off x="963979" y="1540117"/>
            <a:ext cx="10402887" cy="3139321"/>
          </a:xfrm>
          <a:prstGeom prst="rect">
            <a:avLst/>
          </a:prstGeom>
          <a:noFill/>
        </p:spPr>
        <p:txBody>
          <a:bodyPr wrap="square" rtlCol="0">
            <a:spAutoFit/>
          </a:bodyPr>
          <a:lstStyle/>
          <a:p>
            <a:r>
              <a:rPr lang="en-US" dirty="0"/>
              <a:t>Supervisor – Receives orders and request from BLO. Once they receive they process the request and assign to distributor or teacher depending on the demand of the request.</a:t>
            </a:r>
          </a:p>
          <a:p>
            <a:endParaRPr lang="en-US" dirty="0"/>
          </a:p>
          <a:p>
            <a:r>
              <a:rPr lang="en-US" dirty="0"/>
              <a:t>Distributor – Receives order from Supervisor and execute it accordingly. There main job is to distribute foods and books to poor children. Additionally, they can also request for fund and send request to Supervisor which further gets forwarded to BLO.</a:t>
            </a:r>
          </a:p>
          <a:p>
            <a:endParaRPr lang="en-US" dirty="0"/>
          </a:p>
          <a:p>
            <a:r>
              <a:rPr lang="en-US" dirty="0"/>
              <a:t>Teacher – They provide education to poor children and women. Receives order from Supervisor and execute it accordingly.</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4121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8AA6-C364-4BAB-8D41-76C9D8E720A3}"/>
              </a:ext>
            </a:extLst>
          </p:cNvPr>
          <p:cNvSpPr>
            <a:spLocks noGrp="1"/>
          </p:cNvSpPr>
          <p:nvPr>
            <p:ph type="title"/>
          </p:nvPr>
        </p:nvSpPr>
        <p:spPr/>
        <p:txBody>
          <a:bodyPr/>
          <a:lstStyle/>
          <a:p>
            <a:r>
              <a:rPr lang="en-US" dirty="0"/>
              <a:t>SERIVES PROVIDED BY THESE Organizations and there target group</a:t>
            </a:r>
          </a:p>
        </p:txBody>
      </p:sp>
      <p:pic>
        <p:nvPicPr>
          <p:cNvPr id="7" name="Picture 6">
            <a:extLst>
              <a:ext uri="{FF2B5EF4-FFF2-40B4-BE49-F238E27FC236}">
                <a16:creationId xmlns:a16="http://schemas.microsoft.com/office/drawing/2014/main" id="{4692333A-1069-49A2-BD32-49BE3C126E69}"/>
              </a:ext>
            </a:extLst>
          </p:cNvPr>
          <p:cNvPicPr>
            <a:picLocks noChangeAspect="1"/>
          </p:cNvPicPr>
          <p:nvPr/>
        </p:nvPicPr>
        <p:blipFill>
          <a:blip r:embed="rId2"/>
          <a:stretch>
            <a:fillRect/>
          </a:stretch>
        </p:blipFill>
        <p:spPr>
          <a:xfrm>
            <a:off x="2215662" y="1867335"/>
            <a:ext cx="7631723" cy="4906108"/>
          </a:xfrm>
          <a:prstGeom prst="rect">
            <a:avLst/>
          </a:prstGeom>
        </p:spPr>
      </p:pic>
    </p:spTree>
    <p:extLst>
      <p:ext uri="{BB962C8B-B14F-4D97-AF65-F5344CB8AC3E}">
        <p14:creationId xmlns:p14="http://schemas.microsoft.com/office/powerpoint/2010/main" val="389340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Scope of work</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Every Organization has a dashboard and statistics for each sub-organization. Every person in organization has a work queue for special requests and a particular set of work dedicated to them. Each organization has to perform survey on the lower organization and also check the report from lower organization to prepare his report Each level has access to area/ level under him and can look at the details whenever they want.</a:t>
            </a:r>
          </a:p>
        </p:txBody>
      </p:sp>
    </p:spTree>
    <p:extLst>
      <p:ext uri="{BB962C8B-B14F-4D97-AF65-F5344CB8AC3E}">
        <p14:creationId xmlns:p14="http://schemas.microsoft.com/office/powerpoint/2010/main" val="291955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4" y="0"/>
            <a:ext cx="9905998" cy="562708"/>
          </a:xfrm>
        </p:spPr>
        <p:txBody>
          <a:bodyPr>
            <a:normAutofit fontScale="90000"/>
          </a:bodyPr>
          <a:lstStyle/>
          <a:p>
            <a:r>
              <a:rPr lang="en-US" sz="4400" dirty="0">
                <a:latin typeface="Rockwell" panose="02060603020205020403" pitchFamily="18" charset="0"/>
              </a:rPr>
              <a:t>The ECOSYSTEM ARCHITECTURE</a:t>
            </a:r>
          </a:p>
        </p:txBody>
      </p:sp>
      <p:pic>
        <p:nvPicPr>
          <p:cNvPr id="4" name="Content Placeholder 3">
            <a:extLst>
              <a:ext uri="{FF2B5EF4-FFF2-40B4-BE49-F238E27FC236}">
                <a16:creationId xmlns:a16="http://schemas.microsoft.com/office/drawing/2014/main" id="{49A5302D-DCBA-44B5-9628-7B17B50B9A2F}"/>
              </a:ext>
            </a:extLst>
          </p:cNvPr>
          <p:cNvPicPr>
            <a:picLocks noGrp="1" noChangeAspect="1"/>
          </p:cNvPicPr>
          <p:nvPr>
            <p:ph idx="1"/>
          </p:nvPr>
        </p:nvPicPr>
        <p:blipFill>
          <a:blip r:embed="rId2"/>
          <a:stretch>
            <a:fillRect/>
          </a:stretch>
        </p:blipFill>
        <p:spPr>
          <a:xfrm>
            <a:off x="123092" y="562708"/>
            <a:ext cx="12068908" cy="6271028"/>
          </a:xfrm>
          <a:prstGeom prst="rect">
            <a:avLst/>
          </a:prstGeom>
        </p:spPr>
      </p:pic>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Problem - Solution.potx" id="{618825C9-7A5B-4FD0-8173-05FBE0DDE387}" vid="{0970E009-9DDA-4822-A7D1-BB4C8516F0AC}"/>
    </a:ext>
  </a:extLst>
</a:theme>
</file>

<file path=docProps/app.xml><?xml version="1.0" encoding="utf-8"?>
<Properties xmlns="http://schemas.openxmlformats.org/officeDocument/2006/extended-properties" xmlns:vt="http://schemas.openxmlformats.org/officeDocument/2006/docPropsVTypes">
  <Template>Problemsolution cycle </Template>
  <TotalTime>0</TotalTime>
  <Words>1041</Words>
  <Application>Microsoft Office PowerPoint</Application>
  <PresentationFormat>Widescreen</PresentationFormat>
  <Paragraphs>88</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Rockwell</vt:lpstr>
      <vt:lpstr>Tahoma</vt:lpstr>
      <vt:lpstr>Trebuchet MS</vt:lpstr>
      <vt:lpstr>Tw Cen MT</vt:lpstr>
      <vt:lpstr>Wingdings</vt:lpstr>
      <vt:lpstr>Circuit</vt:lpstr>
      <vt:lpstr>AED INFO 5100 Team – Byte karma</vt:lpstr>
      <vt:lpstr>The Problem</vt:lpstr>
      <vt:lpstr>ORGANIZATIONS and SCOPE</vt:lpstr>
      <vt:lpstr>Functionalities of Organizations</vt:lpstr>
      <vt:lpstr>Hospital organization</vt:lpstr>
      <vt:lpstr>Education organization</vt:lpstr>
      <vt:lpstr>SERIVES PROVIDED BY THESE Organizations and there target group</vt:lpstr>
      <vt:lpstr>Scope of work</vt:lpstr>
      <vt:lpstr>The ECOSYSTEM ARCHITECTURE</vt:lpstr>
      <vt:lpstr>So we have developed this application to streamline the entire process.</vt:lpstr>
      <vt:lpstr>Admin can manage network, enterprise and create enterprise admin</vt:lpstr>
      <vt:lpstr>Admin can add network, enterprise and create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2018-12-09T22:50:51Z</dcterms:created>
  <dcterms:modified xsi:type="dcterms:W3CDTF">2018-12-10T03:42:38Z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