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39.jpg" ContentType="image/jpg"/>
  <Override PartName="/ppt/diagrams/data3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2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7" r:id="rId1"/>
    <p:sldMasterId id="2147483858" r:id="rId2"/>
  </p:sldMasterIdLst>
  <p:notesMasterIdLst>
    <p:notesMasterId r:id="rId47"/>
  </p:notesMasterIdLst>
  <p:sldIdLst>
    <p:sldId id="256" r:id="rId3"/>
    <p:sldId id="300" r:id="rId4"/>
    <p:sldId id="313" r:id="rId5"/>
    <p:sldId id="290" r:id="rId6"/>
    <p:sldId id="314" r:id="rId7"/>
    <p:sldId id="315" r:id="rId8"/>
    <p:sldId id="266" r:id="rId9"/>
    <p:sldId id="268" r:id="rId10"/>
    <p:sldId id="270" r:id="rId11"/>
    <p:sldId id="316" r:id="rId12"/>
    <p:sldId id="304" r:id="rId13"/>
    <p:sldId id="273" r:id="rId14"/>
    <p:sldId id="277" r:id="rId15"/>
    <p:sldId id="280" r:id="rId16"/>
    <p:sldId id="284" r:id="rId17"/>
    <p:sldId id="261" r:id="rId18"/>
    <p:sldId id="262" r:id="rId19"/>
    <p:sldId id="263" r:id="rId20"/>
    <p:sldId id="276" r:id="rId21"/>
    <p:sldId id="317" r:id="rId22"/>
    <p:sldId id="278" r:id="rId23"/>
    <p:sldId id="281" r:id="rId24"/>
    <p:sldId id="333" r:id="rId25"/>
    <p:sldId id="334" r:id="rId26"/>
    <p:sldId id="318" r:id="rId27"/>
    <p:sldId id="319" r:id="rId28"/>
    <p:sldId id="320" r:id="rId29"/>
    <p:sldId id="321" r:id="rId30"/>
    <p:sldId id="305" r:id="rId31"/>
    <p:sldId id="322" r:id="rId32"/>
    <p:sldId id="323" r:id="rId33"/>
    <p:sldId id="326" r:id="rId34"/>
    <p:sldId id="327" r:id="rId35"/>
    <p:sldId id="291" r:id="rId36"/>
    <p:sldId id="257" r:id="rId37"/>
    <p:sldId id="258" r:id="rId38"/>
    <p:sldId id="295" r:id="rId39"/>
    <p:sldId id="328" r:id="rId40"/>
    <p:sldId id="297" r:id="rId41"/>
    <p:sldId id="298" r:id="rId42"/>
    <p:sldId id="299" r:id="rId43"/>
    <p:sldId id="264" r:id="rId44"/>
    <p:sldId id="329" r:id="rId45"/>
    <p:sldId id="330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EC5032-1FC4-4949-B1CA-FFFECE12F8AE}">
          <p14:sldIdLst>
            <p14:sldId id="256"/>
            <p14:sldId id="300"/>
            <p14:sldId id="313"/>
            <p14:sldId id="290"/>
            <p14:sldId id="314"/>
            <p14:sldId id="315"/>
            <p14:sldId id="266"/>
            <p14:sldId id="268"/>
            <p14:sldId id="270"/>
            <p14:sldId id="316"/>
            <p14:sldId id="304"/>
            <p14:sldId id="273"/>
            <p14:sldId id="277"/>
            <p14:sldId id="280"/>
            <p14:sldId id="284"/>
            <p14:sldId id="261"/>
            <p14:sldId id="262"/>
            <p14:sldId id="263"/>
            <p14:sldId id="276"/>
            <p14:sldId id="317"/>
            <p14:sldId id="278"/>
            <p14:sldId id="281"/>
            <p14:sldId id="333"/>
            <p14:sldId id="334"/>
            <p14:sldId id="318"/>
            <p14:sldId id="319"/>
            <p14:sldId id="320"/>
            <p14:sldId id="321"/>
            <p14:sldId id="305"/>
            <p14:sldId id="322"/>
            <p14:sldId id="323"/>
            <p14:sldId id="326"/>
            <p14:sldId id="327"/>
            <p14:sldId id="291"/>
            <p14:sldId id="257"/>
            <p14:sldId id="258"/>
            <p14:sldId id="295"/>
            <p14:sldId id="328"/>
            <p14:sldId id="297"/>
            <p14:sldId id="298"/>
            <p14:sldId id="299"/>
            <p14:sldId id="264"/>
            <p14:sldId id="329"/>
            <p14:sldId id="33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yush Paudel" initials="AP" lastIdx="1" clrIdx="0">
    <p:extLst>
      <p:ext uri="{19B8F6BF-5375-455C-9EA6-DF929625EA0E}">
        <p15:presenceInfo xmlns:p15="http://schemas.microsoft.com/office/powerpoint/2012/main" userId="Ayush Paud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5D8403-9A12-49B3-9A31-6FE3E0CD8FDC}" v="541" dt="2021-04-19T15:58:03.260"/>
    <p1510:client id="{59F816AC-5C75-4ACB-9B6E-02FE0A5393A3}" v="374" dt="2021-04-16T15:57:45.037"/>
    <p1510:client id="{70C60016-2DE2-4F9F-BF92-CD8A6A629ACF}" v="3484" dt="2021-04-20T04:23:16.022"/>
    <p1510:client id="{7A60F3AE-C95E-4FD8-827E-40AF67E952A6}" v="1" dt="2021-04-16T15:43:21.336"/>
    <p1510:client id="{8E458C53-94C3-4262-8480-0BA3F9555D76}" v="3966" dt="2021-04-21T21:25:00.289"/>
    <p1510:client id="{B7D96212-4F51-48D0-9508-B36A08D7BAD4}" v="116" dt="2021-04-23T17:35:50.505"/>
    <p1510:client id="{BA31DE18-F56B-4883-98AF-981B16BBCD9F}" v="1139" dt="2021-04-21T19:14:37.078"/>
    <p1510:client id="{DBF0606F-1F9A-4BA1-9C71-2DC9922D175D}" v="734" dt="2021-04-19T15:32:02.718"/>
    <p1510:client id="{E03CE899-7091-4227-AE21-EABB2C636B2A}" v="1" dt="2021-04-23T03:55:47.6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commentAuthors" Target="commentAuthors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23T13:06:35.486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194EE0-17D0-4192-A798-E64E1451057B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474246-3BE2-47F9-890A-AD29BF88C0C6}">
      <dgm:prSet phldrT="[Text]"/>
      <dgm:spPr/>
      <dgm:t>
        <a:bodyPr/>
        <a:lstStyle/>
        <a:p>
          <a:r>
            <a:rPr lang="en-US" dirty="0">
              <a:latin typeface="Garamond" panose="02020404030301010803" pitchFamily="18" charset="0"/>
            </a:rPr>
            <a:t>Components</a:t>
          </a:r>
        </a:p>
      </dgm:t>
    </dgm:pt>
    <dgm:pt modelId="{6486C039-E1F2-4B4C-BABF-EEB342F44D21}" type="parTrans" cxnId="{52619A6E-59B7-45B2-9C4E-C870FC545AB8}">
      <dgm:prSet/>
      <dgm:spPr/>
      <dgm:t>
        <a:bodyPr/>
        <a:lstStyle/>
        <a:p>
          <a:endParaRPr lang="en-US"/>
        </a:p>
      </dgm:t>
    </dgm:pt>
    <dgm:pt modelId="{9B231F16-9474-47D4-8424-763FBC8BE4E3}" type="sibTrans" cxnId="{52619A6E-59B7-45B2-9C4E-C870FC545AB8}">
      <dgm:prSet/>
      <dgm:spPr/>
      <dgm:t>
        <a:bodyPr/>
        <a:lstStyle/>
        <a:p>
          <a:endParaRPr lang="en-US"/>
        </a:p>
      </dgm:t>
    </dgm:pt>
    <dgm:pt modelId="{70FB7E1C-86C2-478C-88F5-5E55C29C3354}">
      <dgm:prSet phldrT="[Text]"/>
      <dgm:spPr/>
      <dgm:t>
        <a:bodyPr/>
        <a:lstStyle/>
        <a:p>
          <a:pPr algn="ctr"/>
          <a:r>
            <a:rPr lang="en-US" b="1" dirty="0">
              <a:latin typeface="Garamond" panose="02020404030301010803" pitchFamily="18" charset="0"/>
            </a:rPr>
            <a:t> KEY EXPANSION</a:t>
          </a:r>
        </a:p>
      </dgm:t>
    </dgm:pt>
    <dgm:pt modelId="{DE4A5EC6-66AE-4F7A-92BA-6EB895E1A3AD}" type="parTrans" cxnId="{F5B00C62-7E67-40C5-BF58-36F4F4767D2B}">
      <dgm:prSet/>
      <dgm:spPr/>
      <dgm:t>
        <a:bodyPr/>
        <a:lstStyle/>
        <a:p>
          <a:endParaRPr lang="en-US"/>
        </a:p>
      </dgm:t>
    </dgm:pt>
    <dgm:pt modelId="{17A1D966-1635-44C4-9BBB-B10E1B013821}" type="sibTrans" cxnId="{F5B00C62-7E67-40C5-BF58-36F4F4767D2B}">
      <dgm:prSet/>
      <dgm:spPr/>
      <dgm:t>
        <a:bodyPr/>
        <a:lstStyle/>
        <a:p>
          <a:endParaRPr lang="en-US"/>
        </a:p>
      </dgm:t>
    </dgm:pt>
    <dgm:pt modelId="{BC49916B-81B5-454D-9361-7C0A989C9AB2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sz="2000" b="0" spc="-5" dirty="0">
              <a:latin typeface="Garamond" panose="02020404030301010803" pitchFamily="18" charset="0"/>
              <a:cs typeface="Carlito"/>
            </a:rPr>
            <a:t>Three rightmost bytes </a:t>
          </a:r>
          <a:r>
            <a:rPr lang="en-US" sz="2000" b="0" spc="-10" dirty="0">
              <a:latin typeface="Garamond" panose="02020404030301010803" pitchFamily="18" charset="0"/>
              <a:cs typeface="Carlito"/>
            </a:rPr>
            <a:t>are </a:t>
          </a:r>
          <a:r>
            <a:rPr lang="en-US" sz="2000" b="0" spc="-15" dirty="0">
              <a:latin typeface="Garamond" panose="02020404030301010803" pitchFamily="18" charset="0"/>
              <a:cs typeface="Carlito"/>
            </a:rPr>
            <a:t>always </a:t>
          </a:r>
          <a:r>
            <a:rPr lang="en-US" sz="2000" b="0" dirty="0">
              <a:latin typeface="Garamond" panose="02020404030301010803" pitchFamily="18" charset="0"/>
              <a:cs typeface="Carlito"/>
            </a:rPr>
            <a:t>0.</a:t>
          </a:r>
          <a:endParaRPr lang="en-US" sz="2000" b="0" dirty="0">
            <a:latin typeface="Garamond" panose="02020404030301010803" pitchFamily="18" charset="0"/>
          </a:endParaRPr>
        </a:p>
      </dgm:t>
    </dgm:pt>
    <dgm:pt modelId="{202341BA-3E26-4552-83D6-32A59B841237}" type="parTrans" cxnId="{89342900-6921-48CD-ADDB-CD7FA8791FC6}">
      <dgm:prSet/>
      <dgm:spPr/>
      <dgm:t>
        <a:bodyPr/>
        <a:lstStyle/>
        <a:p>
          <a:endParaRPr lang="en-US"/>
        </a:p>
      </dgm:t>
    </dgm:pt>
    <dgm:pt modelId="{C02851E0-B0E4-44D5-B551-3CBC4C4EA90A}" type="sibTrans" cxnId="{89342900-6921-48CD-ADDB-CD7FA8791FC6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A12B4D50-D402-43B3-9752-5885B891A4BB}">
          <dgm:prSet phldrT="[Text]" custT="1"/>
          <dgm:spPr/>
          <dgm:t>
            <a:bodyPr/>
            <a:lstStyle/>
            <a:p>
              <a:pPr>
                <a:buFont typeface="Wingdings" panose="05000000000000000000" pitchFamily="2" charset="2"/>
                <a:buChar char="Ø"/>
              </a:pPr>
              <a:r>
                <a:rPr lang="en-US" sz="2000" b="0" spc="-5" dirty="0">
                  <a:latin typeface="Garamond" panose="02020404030301010803" pitchFamily="18" charset="0"/>
                  <a:cs typeface="Carlito"/>
                </a:rPr>
                <a:t>Multiplication defined </a:t>
              </a:r>
              <a:r>
                <a:rPr lang="en-US" sz="2000" b="0" spc="-10" dirty="0">
                  <a:latin typeface="Garamond" panose="02020404030301010803" pitchFamily="18" charset="0"/>
                  <a:cs typeface="Carlito"/>
                </a:rPr>
                <a:t>over  </a:t>
              </a:r>
              <a:r>
                <a:rPr lang="en-US" sz="2000" b="0" spc="5" dirty="0">
                  <a:latin typeface="Garamond" panose="02020404030301010803" pitchFamily="18" charset="0"/>
                  <a:cs typeface="Carlito"/>
                </a:rPr>
                <a:t>the </a:t>
              </a:r>
              <a:r>
                <a:rPr lang="en-US" sz="2000" b="0" dirty="0">
                  <a:latin typeface="Garamond" panose="02020404030301010803" pitchFamily="18" charset="0"/>
                  <a:cs typeface="Carlito"/>
                </a:rPr>
                <a:t>field</a:t>
              </a:r>
              <a:r>
                <a:rPr lang="en-US" sz="2000" b="0" spc="-45" dirty="0">
                  <a:latin typeface="Garamond" panose="02020404030301010803" pitchFamily="18" charset="0"/>
                  <a:cs typeface="Carlito"/>
                </a:rPr>
                <a:t> </a:t>
              </a:r>
              <a:r>
                <a:rPr lang="en-US" sz="2000" b="0" dirty="0">
                  <a:latin typeface="Garamond" panose="02020404030301010803" pitchFamily="18" charset="0"/>
                  <a:cs typeface="Carlito"/>
                </a:rPr>
                <a:t>GF(</a:t>
              </a:r>
              <a14:m>
                <m:oMath xmlns:m="http://schemas.openxmlformats.org/officeDocument/2006/math">
                  <m:sSup>
                    <m:sSupPr>
                      <m:ctrlPr>
                        <a:rPr lang="en-US" sz="2000" b="0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</m:e>
                    <m: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8</m:t>
                      </m:r>
                    </m:sup>
                  </m:sSup>
                </m:oMath>
              </a14:m>
              <a:r>
                <a:rPr lang="en-US" sz="2000" b="0" dirty="0">
                  <a:latin typeface="Garamond" panose="02020404030301010803" pitchFamily="18" charset="0"/>
                  <a:cs typeface="Carlito"/>
                </a:rPr>
                <a:t>).</a:t>
              </a:r>
              <a:r>
                <a:rPr lang="en-US" sz="2000" b="0" dirty="0">
                  <a:latin typeface="Garamond" panose="02020404030301010803" pitchFamily="18" charset="0"/>
                </a:rPr>
                <a:t> </a:t>
              </a:r>
            </a:p>
          </dgm:t>
        </dgm:pt>
      </mc:Choice>
      <mc:Fallback xmlns="">
        <dgm:pt modelId="{A12B4D50-D402-43B3-9752-5885B891A4BB}">
          <dgm:prSet phldrT="[Text]" custT="1"/>
          <dgm:spPr/>
          <dgm:t>
            <a:bodyPr/>
            <a:lstStyle/>
            <a:p>
              <a:pPr>
                <a:buFont typeface="Wingdings" panose="05000000000000000000" pitchFamily="2" charset="2"/>
                <a:buChar char="Ø"/>
              </a:pPr>
              <a:r>
                <a:rPr lang="en-US" sz="2000" b="0" spc="-5" dirty="0">
                  <a:latin typeface="Garamond" panose="02020404030301010803" pitchFamily="18" charset="0"/>
                  <a:cs typeface="Carlito"/>
                </a:rPr>
                <a:t>Multiplication defined </a:t>
              </a:r>
              <a:r>
                <a:rPr lang="en-US" sz="2000" b="0" spc="-10" dirty="0">
                  <a:latin typeface="Garamond" panose="02020404030301010803" pitchFamily="18" charset="0"/>
                  <a:cs typeface="Carlito"/>
                </a:rPr>
                <a:t>over  </a:t>
              </a:r>
              <a:r>
                <a:rPr lang="en-US" sz="2000" b="0" spc="5" dirty="0">
                  <a:latin typeface="Garamond" panose="02020404030301010803" pitchFamily="18" charset="0"/>
                  <a:cs typeface="Carlito"/>
                </a:rPr>
                <a:t>the </a:t>
              </a:r>
              <a:r>
                <a:rPr lang="en-US" sz="2000" b="0" dirty="0">
                  <a:latin typeface="Garamond" panose="02020404030301010803" pitchFamily="18" charset="0"/>
                  <a:cs typeface="Carlito"/>
                </a:rPr>
                <a:t>field</a:t>
              </a:r>
              <a:r>
                <a:rPr lang="en-US" sz="2000" b="0" spc="-45" dirty="0">
                  <a:latin typeface="Garamond" panose="02020404030301010803" pitchFamily="18" charset="0"/>
                  <a:cs typeface="Carlito"/>
                </a:rPr>
                <a:t> </a:t>
              </a:r>
              <a:r>
                <a:rPr lang="en-US" sz="2000" b="0" dirty="0">
                  <a:latin typeface="Garamond" panose="02020404030301010803" pitchFamily="18" charset="0"/>
                  <a:cs typeface="Carlito"/>
                </a:rPr>
                <a:t>GF(</a:t>
              </a:r>
              <a:r>
                <a:rPr lang="en-US" sz="2000" b="0" i="0">
                  <a:latin typeface="Cambria Math" panose="02040503050406030204" pitchFamily="18" charset="0"/>
                </a:rPr>
                <a:t>2^8</a:t>
              </a:r>
              <a:r>
                <a:rPr lang="en-US" sz="2000" b="0" dirty="0">
                  <a:latin typeface="Garamond" panose="02020404030301010803" pitchFamily="18" charset="0"/>
                  <a:cs typeface="Carlito"/>
                </a:rPr>
                <a:t>).</a:t>
              </a:r>
              <a:r>
                <a:rPr lang="en-US" sz="2000" b="0" dirty="0">
                  <a:latin typeface="Garamond" panose="02020404030301010803" pitchFamily="18" charset="0"/>
                </a:rPr>
                <a:t> </a:t>
              </a:r>
            </a:p>
          </dgm:t>
        </dgm:pt>
      </mc:Fallback>
    </mc:AlternateContent>
    <dgm:pt modelId="{AD1098E2-4868-4086-A2B3-F257FDD31ACB}" type="parTrans" cxnId="{B0999B42-C080-4F29-BE7E-415009E363F9}">
      <dgm:prSet/>
      <dgm:spPr/>
      <dgm:t>
        <a:bodyPr/>
        <a:lstStyle/>
        <a:p>
          <a:endParaRPr lang="en-US"/>
        </a:p>
      </dgm:t>
    </dgm:pt>
    <dgm:pt modelId="{89BC214B-B61D-439C-8553-BA9B8D9BD06F}" type="sibTrans" cxnId="{B0999B42-C080-4F29-BE7E-415009E363F9}">
      <dgm:prSet/>
      <dgm:spPr/>
      <dgm:t>
        <a:bodyPr/>
        <a:lstStyle/>
        <a:p>
          <a:endParaRPr lang="en-US"/>
        </a:p>
      </dgm:t>
    </dgm:pt>
    <dgm:pt modelId="{1990AD10-54EE-4633-B6E2-2D0C92B7E4B7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sz="2000" b="0" dirty="0">
              <a:latin typeface="Garamond" panose="02020404030301010803" pitchFamily="18" charset="0"/>
            </a:rPr>
            <a:t>Varies for each iteration of key expansion round.</a:t>
          </a:r>
        </a:p>
      </dgm:t>
    </dgm:pt>
    <dgm:pt modelId="{C19FD6E4-9594-46BB-958C-1F8745C99017}" type="parTrans" cxnId="{B8092AAB-22E6-4BFB-B083-9B29C39FE707}">
      <dgm:prSet/>
      <dgm:spPr/>
      <dgm:t>
        <a:bodyPr/>
        <a:lstStyle/>
        <a:p>
          <a:endParaRPr lang="en-US"/>
        </a:p>
      </dgm:t>
    </dgm:pt>
    <dgm:pt modelId="{E6DC76B7-B942-4D64-B486-014A9CB1BD85}" type="sibTrans" cxnId="{B8092AAB-22E6-4BFB-B083-9B29C39FE707}">
      <dgm:prSet/>
      <dgm:spPr/>
      <dgm:t>
        <a:bodyPr/>
        <a:lstStyle/>
        <a:p>
          <a:endParaRPr lang="en-US"/>
        </a:p>
      </dgm:t>
    </dgm:pt>
    <dgm:pt modelId="{ED1B461D-663A-4F89-BA01-10DA6BF5F297}">
      <dgm:prSet phldrT="[Text]" custT="1"/>
      <dgm:spPr/>
      <dgm:t>
        <a:bodyPr/>
        <a:lstStyle/>
        <a:p>
          <a:pPr>
            <a:buNone/>
          </a:pPr>
          <a:r>
            <a:rPr lang="en-US" sz="2400" b="0" i="0" u="sng" dirty="0">
              <a:latin typeface="Garamond" panose="02020404030301010803" pitchFamily="18" charset="0"/>
            </a:rPr>
            <a:t>RCON Matrix</a:t>
          </a:r>
          <a:r>
            <a:rPr lang="en-US" sz="2800" b="0" i="0" u="sng" dirty="0">
              <a:latin typeface="Garamond" panose="02020404030301010803" pitchFamily="18" charset="0"/>
            </a:rPr>
            <a:t>:</a:t>
          </a:r>
        </a:p>
      </dgm:t>
    </dgm:pt>
    <dgm:pt modelId="{E7E96EE5-0AE5-489D-8070-AC5DF3CAB1C7}" type="parTrans" cxnId="{9ED09831-22E9-4FCC-9BF5-2A446A7C6B18}">
      <dgm:prSet/>
      <dgm:spPr/>
      <dgm:t>
        <a:bodyPr/>
        <a:lstStyle/>
        <a:p>
          <a:endParaRPr lang="en-US"/>
        </a:p>
      </dgm:t>
    </dgm:pt>
    <dgm:pt modelId="{C608C7F6-1D87-4FC9-AC81-59FBBE2B6FAF}" type="sibTrans" cxnId="{9ED09831-22E9-4FCC-9BF5-2A446A7C6B18}">
      <dgm:prSet/>
      <dgm:spPr/>
      <dgm:t>
        <a:bodyPr/>
        <a:lstStyle/>
        <a:p>
          <a:endParaRPr lang="en-US"/>
        </a:p>
      </dgm:t>
    </dgm:pt>
    <dgm:pt modelId="{0F516F5D-4CE7-4D13-ABA3-3650C564612B}">
      <dgm:prSet phldrT="[Text]" custT="1"/>
      <dgm:spPr/>
      <dgm:t>
        <a:bodyPr/>
        <a:lstStyle/>
        <a:p>
          <a:endParaRPr lang="en-US" sz="2400" dirty="0">
            <a:latin typeface="+mj-lt"/>
          </a:endParaRPr>
        </a:p>
      </dgm:t>
    </dgm:pt>
    <dgm:pt modelId="{42C27BFB-9ED0-4A5D-874C-C3ACC18DF905}" type="parTrans" cxnId="{E7F8C18C-F364-4183-BF46-654C0B524F85}">
      <dgm:prSet/>
      <dgm:spPr/>
      <dgm:t>
        <a:bodyPr/>
        <a:lstStyle/>
        <a:p>
          <a:endParaRPr lang="en-US"/>
        </a:p>
      </dgm:t>
    </dgm:pt>
    <dgm:pt modelId="{E91EC312-AA09-4C80-96C3-3E9732F1C369}" type="sibTrans" cxnId="{E7F8C18C-F364-4183-BF46-654C0B524F85}">
      <dgm:prSet/>
      <dgm:spPr/>
      <dgm:t>
        <a:bodyPr/>
        <a:lstStyle/>
        <a:p>
          <a:endParaRPr lang="en-US"/>
        </a:p>
      </dgm:t>
    </dgm:pt>
    <dgm:pt modelId="{3537FA74-5B9B-4010-9171-F8CC604C919B}">
      <dgm:prSet phldrT="[Text]" custT="1"/>
      <dgm:spPr/>
      <dgm:t>
        <a:bodyPr/>
        <a:lstStyle/>
        <a:p>
          <a:pPr>
            <a:buNone/>
          </a:pPr>
          <a:endParaRPr lang="en-US" sz="2800" b="0" dirty="0">
            <a:latin typeface="Garamond" panose="02020404030301010803" pitchFamily="18" charset="0"/>
          </a:endParaRPr>
        </a:p>
      </dgm:t>
    </dgm:pt>
    <dgm:pt modelId="{6E2C2E3F-7DAD-45ED-B400-FEC17813991F}" type="parTrans" cxnId="{33711233-BD7B-45C0-A5CE-7514E79C85D1}">
      <dgm:prSet/>
      <dgm:spPr/>
      <dgm:t>
        <a:bodyPr/>
        <a:lstStyle/>
        <a:p>
          <a:endParaRPr lang="en-US"/>
        </a:p>
      </dgm:t>
    </dgm:pt>
    <dgm:pt modelId="{A30491E3-4B05-467E-A3DE-36E8E9D28045}" type="sibTrans" cxnId="{33711233-BD7B-45C0-A5CE-7514E79C85D1}">
      <dgm:prSet/>
      <dgm:spPr/>
      <dgm:t>
        <a:bodyPr/>
        <a:lstStyle/>
        <a:p>
          <a:endParaRPr lang="en-US"/>
        </a:p>
      </dgm:t>
    </dgm:pt>
    <dgm:pt modelId="{DCC53CC8-B0D4-48D0-AE23-8DA6136F752F}" type="pres">
      <dgm:prSet presAssocID="{5C194EE0-17D0-4192-A798-E64E1451057B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D3986515-F709-4C0A-863A-90DDF5B65BBE}" type="pres">
      <dgm:prSet presAssocID="{73474246-3BE2-47F9-890A-AD29BF88C0C6}" presName="composite" presStyleCnt="0"/>
      <dgm:spPr/>
    </dgm:pt>
    <dgm:pt modelId="{C4729EFE-49D7-4259-B0A7-5533295C2C29}" type="pres">
      <dgm:prSet presAssocID="{73474246-3BE2-47F9-890A-AD29BF88C0C6}" presName="FirstChild" presStyleLbl="revTx" presStyleIdx="0" presStyleCnt="2" custLinFactNeighborX="10674" custLinFactNeighborY="1441">
        <dgm:presLayoutVars>
          <dgm:chMax val="0"/>
          <dgm:chPref val="0"/>
          <dgm:bulletEnabled val="1"/>
        </dgm:presLayoutVars>
      </dgm:prSet>
      <dgm:spPr/>
    </dgm:pt>
    <dgm:pt modelId="{40B44628-457E-459F-AE54-4BCD770B0225}" type="pres">
      <dgm:prSet presAssocID="{73474246-3BE2-47F9-890A-AD29BF88C0C6}" presName="Parent" presStyleLbl="alignNode1" presStyleIdx="0" presStyleCnt="1" custScaleX="111658" custScaleY="48675" custLinFactNeighborX="2914" custLinFactNeighborY="21116">
        <dgm:presLayoutVars>
          <dgm:chMax val="3"/>
          <dgm:chPref val="3"/>
          <dgm:bulletEnabled val="1"/>
        </dgm:presLayoutVars>
      </dgm:prSet>
      <dgm:spPr/>
    </dgm:pt>
    <dgm:pt modelId="{8C8C4E14-B3B4-43D9-BCC1-E66965E76177}" type="pres">
      <dgm:prSet presAssocID="{73474246-3BE2-47F9-890A-AD29BF88C0C6}" presName="Accent" presStyleLbl="parChTrans1D1" presStyleIdx="0" presStyleCnt="1"/>
      <dgm:spPr/>
    </dgm:pt>
    <dgm:pt modelId="{27A4F5A0-E9EF-4CED-830D-BCC9B86CEF5B}" type="pres">
      <dgm:prSet presAssocID="{73474246-3BE2-47F9-890A-AD29BF88C0C6}" presName="Child" presStyleLbl="revTx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89342900-6921-48CD-ADDB-CD7FA8791FC6}" srcId="{73474246-3BE2-47F9-890A-AD29BF88C0C6}" destId="{BC49916B-81B5-454D-9361-7C0A989C9AB2}" srcOrd="4" destOrd="0" parTransId="{202341BA-3E26-4552-83D6-32A59B841237}" sibTransId="{C02851E0-B0E4-44D5-B551-3CBC4C4EA90A}"/>
    <dgm:cxn modelId="{955A871B-F08E-455D-ABD4-D77383F642AC}" type="presOf" srcId="{1990AD10-54EE-4633-B6E2-2D0C92B7E4B7}" destId="{27A4F5A0-E9EF-4CED-830D-BCC9B86CEF5B}" srcOrd="0" destOrd="4" presId="urn:microsoft.com/office/officeart/2011/layout/TabList"/>
    <dgm:cxn modelId="{9ED09831-22E9-4FCC-9BF5-2A446A7C6B18}" srcId="{73474246-3BE2-47F9-890A-AD29BF88C0C6}" destId="{ED1B461D-663A-4F89-BA01-10DA6BF5F297}" srcOrd="2" destOrd="0" parTransId="{E7E96EE5-0AE5-489D-8070-AC5DF3CAB1C7}" sibTransId="{C608C7F6-1D87-4FC9-AC81-59FBBE2B6FAF}"/>
    <dgm:cxn modelId="{33711233-BD7B-45C0-A5CE-7514E79C85D1}" srcId="{73474246-3BE2-47F9-890A-AD29BF88C0C6}" destId="{3537FA74-5B9B-4010-9171-F8CC604C919B}" srcOrd="3" destOrd="0" parTransId="{6E2C2E3F-7DAD-45ED-B400-FEC17813991F}" sibTransId="{A30491E3-4B05-467E-A3DE-36E8E9D28045}"/>
    <dgm:cxn modelId="{F5B00C62-7E67-40C5-BF58-36F4F4767D2B}" srcId="{73474246-3BE2-47F9-890A-AD29BF88C0C6}" destId="{70FB7E1C-86C2-478C-88F5-5E55C29C3354}" srcOrd="0" destOrd="0" parTransId="{DE4A5EC6-66AE-4F7A-92BA-6EB895E1A3AD}" sibTransId="{17A1D966-1635-44C4-9BBB-B10E1B013821}"/>
    <dgm:cxn modelId="{B0999B42-C080-4F29-BE7E-415009E363F9}" srcId="{73474246-3BE2-47F9-890A-AD29BF88C0C6}" destId="{A12B4D50-D402-43B3-9752-5885B891A4BB}" srcOrd="6" destOrd="0" parTransId="{AD1098E2-4868-4086-A2B3-F257FDD31ACB}" sibTransId="{89BC214B-B61D-439C-8553-BA9B8D9BD06F}"/>
    <dgm:cxn modelId="{BA4EED62-F854-45A1-AEFE-A6CCCACB25FB}" type="presOf" srcId="{A12B4D50-D402-43B3-9752-5885B891A4BB}" destId="{27A4F5A0-E9EF-4CED-830D-BCC9B86CEF5B}" srcOrd="0" destOrd="5" presId="urn:microsoft.com/office/officeart/2011/layout/TabList"/>
    <dgm:cxn modelId="{57D45243-77B7-44AE-AA58-B4CE023B2606}" type="presOf" srcId="{70FB7E1C-86C2-478C-88F5-5E55C29C3354}" destId="{C4729EFE-49D7-4259-B0A7-5533295C2C29}" srcOrd="0" destOrd="0" presId="urn:microsoft.com/office/officeart/2011/layout/TabList"/>
    <dgm:cxn modelId="{9C68C449-78EB-4C46-8FE9-1F6871605D65}" type="presOf" srcId="{BC49916B-81B5-454D-9361-7C0A989C9AB2}" destId="{27A4F5A0-E9EF-4CED-830D-BCC9B86CEF5B}" srcOrd="0" destOrd="3" presId="urn:microsoft.com/office/officeart/2011/layout/TabList"/>
    <dgm:cxn modelId="{52619A6E-59B7-45B2-9C4E-C870FC545AB8}" srcId="{5C194EE0-17D0-4192-A798-E64E1451057B}" destId="{73474246-3BE2-47F9-890A-AD29BF88C0C6}" srcOrd="0" destOrd="0" parTransId="{6486C039-E1F2-4B4C-BABF-EEB342F44D21}" sibTransId="{9B231F16-9474-47D4-8424-763FBC8BE4E3}"/>
    <dgm:cxn modelId="{B44FF173-0BD5-4E57-B0D1-8C04C4423FD4}" type="presOf" srcId="{0F516F5D-4CE7-4D13-ABA3-3650C564612B}" destId="{27A4F5A0-E9EF-4CED-830D-BCC9B86CEF5B}" srcOrd="0" destOrd="0" presId="urn:microsoft.com/office/officeart/2011/layout/TabList"/>
    <dgm:cxn modelId="{E7F8C18C-F364-4183-BF46-654C0B524F85}" srcId="{73474246-3BE2-47F9-890A-AD29BF88C0C6}" destId="{0F516F5D-4CE7-4D13-ABA3-3650C564612B}" srcOrd="1" destOrd="0" parTransId="{42C27BFB-9ED0-4A5D-874C-C3ACC18DF905}" sibTransId="{E91EC312-AA09-4C80-96C3-3E9732F1C369}"/>
    <dgm:cxn modelId="{D713F6A3-20AF-4A72-A62F-B508ECDFB2EE}" type="presOf" srcId="{5C194EE0-17D0-4192-A798-E64E1451057B}" destId="{DCC53CC8-B0D4-48D0-AE23-8DA6136F752F}" srcOrd="0" destOrd="0" presId="urn:microsoft.com/office/officeart/2011/layout/TabList"/>
    <dgm:cxn modelId="{B2E35FA9-61BF-44AB-BF3F-09E4B9DA4F10}" type="presOf" srcId="{73474246-3BE2-47F9-890A-AD29BF88C0C6}" destId="{40B44628-457E-459F-AE54-4BCD770B0225}" srcOrd="0" destOrd="0" presId="urn:microsoft.com/office/officeart/2011/layout/TabList"/>
    <dgm:cxn modelId="{B8092AAB-22E6-4BFB-B083-9B29C39FE707}" srcId="{73474246-3BE2-47F9-890A-AD29BF88C0C6}" destId="{1990AD10-54EE-4633-B6E2-2D0C92B7E4B7}" srcOrd="5" destOrd="0" parTransId="{C19FD6E4-9594-46BB-958C-1F8745C99017}" sibTransId="{E6DC76B7-B942-4D64-B486-014A9CB1BD85}"/>
    <dgm:cxn modelId="{866E88B9-3E51-4261-842D-006C8578A46E}" type="presOf" srcId="{ED1B461D-663A-4F89-BA01-10DA6BF5F297}" destId="{27A4F5A0-E9EF-4CED-830D-BCC9B86CEF5B}" srcOrd="0" destOrd="1" presId="urn:microsoft.com/office/officeart/2011/layout/TabList"/>
    <dgm:cxn modelId="{48EF13CD-D339-4443-9BFB-208E2D5AB8AB}" type="presOf" srcId="{3537FA74-5B9B-4010-9171-F8CC604C919B}" destId="{27A4F5A0-E9EF-4CED-830D-BCC9B86CEF5B}" srcOrd="0" destOrd="2" presId="urn:microsoft.com/office/officeart/2011/layout/TabList"/>
    <dgm:cxn modelId="{12B9EF43-BE00-4C56-8E63-F8C592E7BAC2}" type="presParOf" srcId="{DCC53CC8-B0D4-48D0-AE23-8DA6136F752F}" destId="{D3986515-F709-4C0A-863A-90DDF5B65BBE}" srcOrd="0" destOrd="0" presId="urn:microsoft.com/office/officeart/2011/layout/TabList"/>
    <dgm:cxn modelId="{612B2284-7D09-4973-8F9D-319456BFF64C}" type="presParOf" srcId="{D3986515-F709-4C0A-863A-90DDF5B65BBE}" destId="{C4729EFE-49D7-4259-B0A7-5533295C2C29}" srcOrd="0" destOrd="0" presId="urn:microsoft.com/office/officeart/2011/layout/TabList"/>
    <dgm:cxn modelId="{92A1BDC0-872B-4491-A949-5E748378FCD6}" type="presParOf" srcId="{D3986515-F709-4C0A-863A-90DDF5B65BBE}" destId="{40B44628-457E-459F-AE54-4BCD770B0225}" srcOrd="1" destOrd="0" presId="urn:microsoft.com/office/officeart/2011/layout/TabList"/>
    <dgm:cxn modelId="{2E48311B-A9EB-4CEF-8F94-6ED061443E1F}" type="presParOf" srcId="{D3986515-F709-4C0A-863A-90DDF5B65BBE}" destId="{8C8C4E14-B3B4-43D9-BCC1-E66965E76177}" srcOrd="2" destOrd="0" presId="urn:microsoft.com/office/officeart/2011/layout/TabList"/>
    <dgm:cxn modelId="{8CED6A70-F51A-4B2C-9FD5-87AC1640ADAA}" type="presParOf" srcId="{DCC53CC8-B0D4-48D0-AE23-8DA6136F752F}" destId="{27A4F5A0-E9EF-4CED-830D-BCC9B86CEF5B}" srcOrd="1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194EE0-17D0-4192-A798-E64E1451057B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474246-3BE2-47F9-890A-AD29BF88C0C6}">
      <dgm:prSet phldrT="[Text]"/>
      <dgm:spPr/>
      <dgm:t>
        <a:bodyPr/>
        <a:lstStyle/>
        <a:p>
          <a:r>
            <a:rPr lang="en-US" dirty="0">
              <a:latin typeface="Garamond" panose="02020404030301010803" pitchFamily="18" charset="0"/>
            </a:rPr>
            <a:t>Components</a:t>
          </a:r>
        </a:p>
      </dgm:t>
    </dgm:pt>
    <dgm:pt modelId="{6486C039-E1F2-4B4C-BABF-EEB342F44D21}" type="parTrans" cxnId="{52619A6E-59B7-45B2-9C4E-C870FC545AB8}">
      <dgm:prSet/>
      <dgm:spPr/>
      <dgm:t>
        <a:bodyPr/>
        <a:lstStyle/>
        <a:p>
          <a:endParaRPr lang="en-US"/>
        </a:p>
      </dgm:t>
    </dgm:pt>
    <dgm:pt modelId="{9B231F16-9474-47D4-8424-763FBC8BE4E3}" type="sibTrans" cxnId="{52619A6E-59B7-45B2-9C4E-C870FC545AB8}">
      <dgm:prSet/>
      <dgm:spPr/>
      <dgm:t>
        <a:bodyPr/>
        <a:lstStyle/>
        <a:p>
          <a:endParaRPr lang="en-US"/>
        </a:p>
      </dgm:t>
    </dgm:pt>
    <dgm:pt modelId="{70FB7E1C-86C2-478C-88F5-5E55C29C3354}">
      <dgm:prSet phldrT="[Text]"/>
      <dgm:spPr/>
      <dgm:t>
        <a:bodyPr/>
        <a:lstStyle/>
        <a:p>
          <a:pPr algn="ctr"/>
          <a:r>
            <a:rPr lang="en-US" b="1" dirty="0">
              <a:latin typeface="Garamond" panose="02020404030301010803" pitchFamily="18" charset="0"/>
            </a:rPr>
            <a:t> KEY EXPANSION</a:t>
          </a:r>
        </a:p>
      </dgm:t>
    </dgm:pt>
    <dgm:pt modelId="{DE4A5EC6-66AE-4F7A-92BA-6EB895E1A3AD}" type="parTrans" cxnId="{F5B00C62-7E67-40C5-BF58-36F4F4767D2B}">
      <dgm:prSet/>
      <dgm:spPr/>
      <dgm:t>
        <a:bodyPr/>
        <a:lstStyle/>
        <a:p>
          <a:endParaRPr lang="en-US"/>
        </a:p>
      </dgm:t>
    </dgm:pt>
    <dgm:pt modelId="{17A1D966-1635-44C4-9BBB-B10E1B013821}" type="sibTrans" cxnId="{F5B00C62-7E67-40C5-BF58-36F4F4767D2B}">
      <dgm:prSet/>
      <dgm:spPr/>
      <dgm:t>
        <a:bodyPr/>
        <a:lstStyle/>
        <a:p>
          <a:endParaRPr lang="en-US"/>
        </a:p>
      </dgm:t>
    </dgm:pt>
    <dgm:pt modelId="{BC49916B-81B5-454D-9361-7C0A989C9AB2}">
      <dgm:prSet phldrT="[Text]"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202341BA-3E26-4552-83D6-32A59B841237}" type="parTrans" cxnId="{89342900-6921-48CD-ADDB-CD7FA8791FC6}">
      <dgm:prSet/>
      <dgm:spPr/>
      <dgm:t>
        <a:bodyPr/>
        <a:lstStyle/>
        <a:p>
          <a:endParaRPr lang="en-US"/>
        </a:p>
      </dgm:t>
    </dgm:pt>
    <dgm:pt modelId="{C02851E0-B0E4-44D5-B551-3CBC4C4EA90A}" type="sibTrans" cxnId="{89342900-6921-48CD-ADDB-CD7FA8791FC6}">
      <dgm:prSet/>
      <dgm:spPr/>
      <dgm:t>
        <a:bodyPr/>
        <a:lstStyle/>
        <a:p>
          <a:endParaRPr lang="en-US"/>
        </a:p>
      </dgm:t>
    </dgm:pt>
    <dgm:pt modelId="{A12B4D50-D402-43B3-9752-5885B891A4BB}">
      <dgm:prSet phldrT="[Text]"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AD1098E2-4868-4086-A2B3-F257FDD31ACB}" type="parTrans" cxnId="{B0999B42-C080-4F29-BE7E-415009E363F9}">
      <dgm:prSet/>
      <dgm:spPr/>
      <dgm:t>
        <a:bodyPr/>
        <a:lstStyle/>
        <a:p>
          <a:endParaRPr lang="en-US"/>
        </a:p>
      </dgm:t>
    </dgm:pt>
    <dgm:pt modelId="{89BC214B-B61D-439C-8553-BA9B8D9BD06F}" type="sibTrans" cxnId="{B0999B42-C080-4F29-BE7E-415009E363F9}">
      <dgm:prSet/>
      <dgm:spPr/>
      <dgm:t>
        <a:bodyPr/>
        <a:lstStyle/>
        <a:p>
          <a:endParaRPr lang="en-US"/>
        </a:p>
      </dgm:t>
    </dgm:pt>
    <dgm:pt modelId="{1990AD10-54EE-4633-B6E2-2D0C92B7E4B7}">
      <dgm:prSet phldrT="[Text]"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C19FD6E4-9594-46BB-958C-1F8745C99017}" type="parTrans" cxnId="{B8092AAB-22E6-4BFB-B083-9B29C39FE707}">
      <dgm:prSet/>
      <dgm:spPr/>
      <dgm:t>
        <a:bodyPr/>
        <a:lstStyle/>
        <a:p>
          <a:endParaRPr lang="en-US"/>
        </a:p>
      </dgm:t>
    </dgm:pt>
    <dgm:pt modelId="{E6DC76B7-B942-4D64-B486-014A9CB1BD85}" type="sibTrans" cxnId="{B8092AAB-22E6-4BFB-B083-9B29C39FE707}">
      <dgm:prSet/>
      <dgm:spPr/>
      <dgm:t>
        <a:bodyPr/>
        <a:lstStyle/>
        <a:p>
          <a:endParaRPr lang="en-US"/>
        </a:p>
      </dgm:t>
    </dgm:pt>
    <dgm:pt modelId="{ED1B461D-663A-4F89-BA01-10DA6BF5F297}">
      <dgm:prSet phldrT="[Text]"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E7E96EE5-0AE5-489D-8070-AC5DF3CAB1C7}" type="parTrans" cxnId="{9ED09831-22E9-4FCC-9BF5-2A446A7C6B18}">
      <dgm:prSet/>
      <dgm:spPr/>
      <dgm:t>
        <a:bodyPr/>
        <a:lstStyle/>
        <a:p>
          <a:endParaRPr lang="en-US"/>
        </a:p>
      </dgm:t>
    </dgm:pt>
    <dgm:pt modelId="{C608C7F6-1D87-4FC9-AC81-59FBBE2B6FAF}" type="sibTrans" cxnId="{9ED09831-22E9-4FCC-9BF5-2A446A7C6B18}">
      <dgm:prSet/>
      <dgm:spPr/>
      <dgm:t>
        <a:bodyPr/>
        <a:lstStyle/>
        <a:p>
          <a:endParaRPr lang="en-US"/>
        </a:p>
      </dgm:t>
    </dgm:pt>
    <dgm:pt modelId="{0F516F5D-4CE7-4D13-ABA3-3650C564612B}">
      <dgm:prSet phldrT="[Text]" custT="1"/>
      <dgm:spPr>
        <a:blipFill>
          <a:blip xmlns:r="http://schemas.openxmlformats.org/officeDocument/2006/relationships" r:embed="rId1"/>
          <a:stretch>
            <a:fillRect l="-2100" b="-5382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42C27BFB-9ED0-4A5D-874C-C3ACC18DF905}" type="parTrans" cxnId="{E7F8C18C-F364-4183-BF46-654C0B524F85}">
      <dgm:prSet/>
      <dgm:spPr/>
      <dgm:t>
        <a:bodyPr/>
        <a:lstStyle/>
        <a:p>
          <a:endParaRPr lang="en-US"/>
        </a:p>
      </dgm:t>
    </dgm:pt>
    <dgm:pt modelId="{E91EC312-AA09-4C80-96C3-3E9732F1C369}" type="sibTrans" cxnId="{E7F8C18C-F364-4183-BF46-654C0B524F85}">
      <dgm:prSet/>
      <dgm:spPr/>
      <dgm:t>
        <a:bodyPr/>
        <a:lstStyle/>
        <a:p>
          <a:endParaRPr lang="en-US"/>
        </a:p>
      </dgm:t>
    </dgm:pt>
    <dgm:pt modelId="{3537FA74-5B9B-4010-9171-F8CC604C919B}">
      <dgm:prSet phldrT="[Text]"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6E2C2E3F-7DAD-45ED-B400-FEC17813991F}" type="parTrans" cxnId="{33711233-BD7B-45C0-A5CE-7514E79C85D1}">
      <dgm:prSet/>
      <dgm:spPr/>
      <dgm:t>
        <a:bodyPr/>
        <a:lstStyle/>
        <a:p>
          <a:endParaRPr lang="en-US"/>
        </a:p>
      </dgm:t>
    </dgm:pt>
    <dgm:pt modelId="{A30491E3-4B05-467E-A3DE-36E8E9D28045}" type="sibTrans" cxnId="{33711233-BD7B-45C0-A5CE-7514E79C85D1}">
      <dgm:prSet/>
      <dgm:spPr/>
      <dgm:t>
        <a:bodyPr/>
        <a:lstStyle/>
        <a:p>
          <a:endParaRPr lang="en-US"/>
        </a:p>
      </dgm:t>
    </dgm:pt>
    <dgm:pt modelId="{DCC53CC8-B0D4-48D0-AE23-8DA6136F752F}" type="pres">
      <dgm:prSet presAssocID="{5C194EE0-17D0-4192-A798-E64E1451057B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D3986515-F709-4C0A-863A-90DDF5B65BBE}" type="pres">
      <dgm:prSet presAssocID="{73474246-3BE2-47F9-890A-AD29BF88C0C6}" presName="composite" presStyleCnt="0"/>
      <dgm:spPr/>
    </dgm:pt>
    <dgm:pt modelId="{C4729EFE-49D7-4259-B0A7-5533295C2C29}" type="pres">
      <dgm:prSet presAssocID="{73474246-3BE2-47F9-890A-AD29BF88C0C6}" presName="FirstChild" presStyleLbl="revTx" presStyleIdx="0" presStyleCnt="2" custLinFactNeighborX="10674" custLinFactNeighborY="1441">
        <dgm:presLayoutVars>
          <dgm:chMax val="0"/>
          <dgm:chPref val="0"/>
          <dgm:bulletEnabled val="1"/>
        </dgm:presLayoutVars>
      </dgm:prSet>
      <dgm:spPr/>
    </dgm:pt>
    <dgm:pt modelId="{40B44628-457E-459F-AE54-4BCD770B0225}" type="pres">
      <dgm:prSet presAssocID="{73474246-3BE2-47F9-890A-AD29BF88C0C6}" presName="Parent" presStyleLbl="alignNode1" presStyleIdx="0" presStyleCnt="1" custScaleX="111658" custScaleY="48675" custLinFactNeighborX="2914" custLinFactNeighborY="21116">
        <dgm:presLayoutVars>
          <dgm:chMax val="3"/>
          <dgm:chPref val="3"/>
          <dgm:bulletEnabled val="1"/>
        </dgm:presLayoutVars>
      </dgm:prSet>
      <dgm:spPr/>
    </dgm:pt>
    <dgm:pt modelId="{8C8C4E14-B3B4-43D9-BCC1-E66965E76177}" type="pres">
      <dgm:prSet presAssocID="{73474246-3BE2-47F9-890A-AD29BF88C0C6}" presName="Accent" presStyleLbl="parChTrans1D1" presStyleIdx="0" presStyleCnt="1"/>
      <dgm:spPr/>
    </dgm:pt>
    <dgm:pt modelId="{27A4F5A0-E9EF-4CED-830D-BCC9B86CEF5B}" type="pres">
      <dgm:prSet presAssocID="{73474246-3BE2-47F9-890A-AD29BF88C0C6}" presName="Child" presStyleLbl="revTx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89342900-6921-48CD-ADDB-CD7FA8791FC6}" srcId="{73474246-3BE2-47F9-890A-AD29BF88C0C6}" destId="{BC49916B-81B5-454D-9361-7C0A989C9AB2}" srcOrd="4" destOrd="0" parTransId="{202341BA-3E26-4552-83D6-32A59B841237}" sibTransId="{C02851E0-B0E4-44D5-B551-3CBC4C4EA90A}"/>
    <dgm:cxn modelId="{955A871B-F08E-455D-ABD4-D77383F642AC}" type="presOf" srcId="{1990AD10-54EE-4633-B6E2-2D0C92B7E4B7}" destId="{27A4F5A0-E9EF-4CED-830D-BCC9B86CEF5B}" srcOrd="0" destOrd="4" presId="urn:microsoft.com/office/officeart/2011/layout/TabList"/>
    <dgm:cxn modelId="{9ED09831-22E9-4FCC-9BF5-2A446A7C6B18}" srcId="{73474246-3BE2-47F9-890A-AD29BF88C0C6}" destId="{ED1B461D-663A-4F89-BA01-10DA6BF5F297}" srcOrd="2" destOrd="0" parTransId="{E7E96EE5-0AE5-489D-8070-AC5DF3CAB1C7}" sibTransId="{C608C7F6-1D87-4FC9-AC81-59FBBE2B6FAF}"/>
    <dgm:cxn modelId="{33711233-BD7B-45C0-A5CE-7514E79C85D1}" srcId="{73474246-3BE2-47F9-890A-AD29BF88C0C6}" destId="{3537FA74-5B9B-4010-9171-F8CC604C919B}" srcOrd="3" destOrd="0" parTransId="{6E2C2E3F-7DAD-45ED-B400-FEC17813991F}" sibTransId="{A30491E3-4B05-467E-A3DE-36E8E9D28045}"/>
    <dgm:cxn modelId="{F5B00C62-7E67-40C5-BF58-36F4F4767D2B}" srcId="{73474246-3BE2-47F9-890A-AD29BF88C0C6}" destId="{70FB7E1C-86C2-478C-88F5-5E55C29C3354}" srcOrd="0" destOrd="0" parTransId="{DE4A5EC6-66AE-4F7A-92BA-6EB895E1A3AD}" sibTransId="{17A1D966-1635-44C4-9BBB-B10E1B013821}"/>
    <dgm:cxn modelId="{B0999B42-C080-4F29-BE7E-415009E363F9}" srcId="{73474246-3BE2-47F9-890A-AD29BF88C0C6}" destId="{A12B4D50-D402-43B3-9752-5885B891A4BB}" srcOrd="6" destOrd="0" parTransId="{AD1098E2-4868-4086-A2B3-F257FDD31ACB}" sibTransId="{89BC214B-B61D-439C-8553-BA9B8D9BD06F}"/>
    <dgm:cxn modelId="{BA4EED62-F854-45A1-AEFE-A6CCCACB25FB}" type="presOf" srcId="{A12B4D50-D402-43B3-9752-5885B891A4BB}" destId="{27A4F5A0-E9EF-4CED-830D-BCC9B86CEF5B}" srcOrd="0" destOrd="5" presId="urn:microsoft.com/office/officeart/2011/layout/TabList"/>
    <dgm:cxn modelId="{57D45243-77B7-44AE-AA58-B4CE023B2606}" type="presOf" srcId="{70FB7E1C-86C2-478C-88F5-5E55C29C3354}" destId="{C4729EFE-49D7-4259-B0A7-5533295C2C29}" srcOrd="0" destOrd="0" presId="urn:microsoft.com/office/officeart/2011/layout/TabList"/>
    <dgm:cxn modelId="{9C68C449-78EB-4C46-8FE9-1F6871605D65}" type="presOf" srcId="{BC49916B-81B5-454D-9361-7C0A989C9AB2}" destId="{27A4F5A0-E9EF-4CED-830D-BCC9B86CEF5B}" srcOrd="0" destOrd="3" presId="urn:microsoft.com/office/officeart/2011/layout/TabList"/>
    <dgm:cxn modelId="{52619A6E-59B7-45B2-9C4E-C870FC545AB8}" srcId="{5C194EE0-17D0-4192-A798-E64E1451057B}" destId="{73474246-3BE2-47F9-890A-AD29BF88C0C6}" srcOrd="0" destOrd="0" parTransId="{6486C039-E1F2-4B4C-BABF-EEB342F44D21}" sibTransId="{9B231F16-9474-47D4-8424-763FBC8BE4E3}"/>
    <dgm:cxn modelId="{B44FF173-0BD5-4E57-B0D1-8C04C4423FD4}" type="presOf" srcId="{0F516F5D-4CE7-4D13-ABA3-3650C564612B}" destId="{27A4F5A0-E9EF-4CED-830D-BCC9B86CEF5B}" srcOrd="0" destOrd="0" presId="urn:microsoft.com/office/officeart/2011/layout/TabList"/>
    <dgm:cxn modelId="{E7F8C18C-F364-4183-BF46-654C0B524F85}" srcId="{73474246-3BE2-47F9-890A-AD29BF88C0C6}" destId="{0F516F5D-4CE7-4D13-ABA3-3650C564612B}" srcOrd="1" destOrd="0" parTransId="{42C27BFB-9ED0-4A5D-874C-C3ACC18DF905}" sibTransId="{E91EC312-AA09-4C80-96C3-3E9732F1C369}"/>
    <dgm:cxn modelId="{D713F6A3-20AF-4A72-A62F-B508ECDFB2EE}" type="presOf" srcId="{5C194EE0-17D0-4192-A798-E64E1451057B}" destId="{DCC53CC8-B0D4-48D0-AE23-8DA6136F752F}" srcOrd="0" destOrd="0" presId="urn:microsoft.com/office/officeart/2011/layout/TabList"/>
    <dgm:cxn modelId="{B2E35FA9-61BF-44AB-BF3F-09E4B9DA4F10}" type="presOf" srcId="{73474246-3BE2-47F9-890A-AD29BF88C0C6}" destId="{40B44628-457E-459F-AE54-4BCD770B0225}" srcOrd="0" destOrd="0" presId="urn:microsoft.com/office/officeart/2011/layout/TabList"/>
    <dgm:cxn modelId="{B8092AAB-22E6-4BFB-B083-9B29C39FE707}" srcId="{73474246-3BE2-47F9-890A-AD29BF88C0C6}" destId="{1990AD10-54EE-4633-B6E2-2D0C92B7E4B7}" srcOrd="5" destOrd="0" parTransId="{C19FD6E4-9594-46BB-958C-1F8745C99017}" sibTransId="{E6DC76B7-B942-4D64-B486-014A9CB1BD85}"/>
    <dgm:cxn modelId="{866E88B9-3E51-4261-842D-006C8578A46E}" type="presOf" srcId="{ED1B461D-663A-4F89-BA01-10DA6BF5F297}" destId="{27A4F5A0-E9EF-4CED-830D-BCC9B86CEF5B}" srcOrd="0" destOrd="1" presId="urn:microsoft.com/office/officeart/2011/layout/TabList"/>
    <dgm:cxn modelId="{48EF13CD-D339-4443-9BFB-208E2D5AB8AB}" type="presOf" srcId="{3537FA74-5B9B-4010-9171-F8CC604C919B}" destId="{27A4F5A0-E9EF-4CED-830D-BCC9B86CEF5B}" srcOrd="0" destOrd="2" presId="urn:microsoft.com/office/officeart/2011/layout/TabList"/>
    <dgm:cxn modelId="{12B9EF43-BE00-4C56-8E63-F8C592E7BAC2}" type="presParOf" srcId="{DCC53CC8-B0D4-48D0-AE23-8DA6136F752F}" destId="{D3986515-F709-4C0A-863A-90DDF5B65BBE}" srcOrd="0" destOrd="0" presId="urn:microsoft.com/office/officeart/2011/layout/TabList"/>
    <dgm:cxn modelId="{612B2284-7D09-4973-8F9D-319456BFF64C}" type="presParOf" srcId="{D3986515-F709-4C0A-863A-90DDF5B65BBE}" destId="{C4729EFE-49D7-4259-B0A7-5533295C2C29}" srcOrd="0" destOrd="0" presId="urn:microsoft.com/office/officeart/2011/layout/TabList"/>
    <dgm:cxn modelId="{92A1BDC0-872B-4491-A949-5E748378FCD6}" type="presParOf" srcId="{D3986515-F709-4C0A-863A-90DDF5B65BBE}" destId="{40B44628-457E-459F-AE54-4BCD770B0225}" srcOrd="1" destOrd="0" presId="urn:microsoft.com/office/officeart/2011/layout/TabList"/>
    <dgm:cxn modelId="{2E48311B-A9EB-4CEF-8F94-6ED061443E1F}" type="presParOf" srcId="{D3986515-F709-4C0A-863A-90DDF5B65BBE}" destId="{8C8C4E14-B3B4-43D9-BCC1-E66965E76177}" srcOrd="2" destOrd="0" presId="urn:microsoft.com/office/officeart/2011/layout/TabList"/>
    <dgm:cxn modelId="{8CED6A70-F51A-4B2C-9FD5-87AC1640ADAA}" type="presParOf" srcId="{DCC53CC8-B0D4-48D0-AE23-8DA6136F752F}" destId="{27A4F5A0-E9EF-4CED-830D-BCC9B86CEF5B}" srcOrd="1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194EE0-17D0-4192-A798-E64E1451057B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474246-3BE2-47F9-890A-AD29BF88C0C6}">
      <dgm:prSet phldrT="[Text]"/>
      <dgm:spPr/>
      <dgm:t>
        <a:bodyPr/>
        <a:lstStyle/>
        <a:p>
          <a:r>
            <a:rPr lang="en-US" dirty="0">
              <a:latin typeface="Garamond" panose="02020404030301010803" pitchFamily="18" charset="0"/>
            </a:rPr>
            <a:t>Components</a:t>
          </a:r>
        </a:p>
      </dgm:t>
    </dgm:pt>
    <dgm:pt modelId="{6486C039-E1F2-4B4C-BABF-EEB342F44D21}" type="parTrans" cxnId="{52619A6E-59B7-45B2-9C4E-C870FC545AB8}">
      <dgm:prSet/>
      <dgm:spPr/>
      <dgm:t>
        <a:bodyPr/>
        <a:lstStyle/>
        <a:p>
          <a:endParaRPr lang="en-US"/>
        </a:p>
      </dgm:t>
    </dgm:pt>
    <dgm:pt modelId="{9B231F16-9474-47D4-8424-763FBC8BE4E3}" type="sibTrans" cxnId="{52619A6E-59B7-45B2-9C4E-C870FC545AB8}">
      <dgm:prSet/>
      <dgm:spPr/>
      <dgm:t>
        <a:bodyPr/>
        <a:lstStyle/>
        <a:p>
          <a:endParaRPr lang="en-US"/>
        </a:p>
      </dgm:t>
    </dgm:pt>
    <dgm:pt modelId="{70FB7E1C-86C2-478C-88F5-5E55C29C3354}">
      <dgm:prSet phldrT="[Text]" custT="1"/>
      <dgm:spPr/>
      <dgm:t>
        <a:bodyPr/>
        <a:lstStyle/>
        <a:p>
          <a:pPr algn="ctr"/>
          <a:r>
            <a:rPr lang="en-US" sz="3600" dirty="0">
              <a:latin typeface="Garamond" panose="02020404030301010803" pitchFamily="18" charset="0"/>
            </a:rPr>
            <a:t> KEY EXPANSION</a:t>
          </a:r>
        </a:p>
      </dgm:t>
    </dgm:pt>
    <dgm:pt modelId="{DE4A5EC6-66AE-4F7A-92BA-6EB895E1A3AD}" type="parTrans" cxnId="{F5B00C62-7E67-40C5-BF58-36F4F4767D2B}">
      <dgm:prSet/>
      <dgm:spPr/>
      <dgm:t>
        <a:bodyPr/>
        <a:lstStyle/>
        <a:p>
          <a:endParaRPr lang="en-US"/>
        </a:p>
      </dgm:t>
    </dgm:pt>
    <dgm:pt modelId="{17A1D966-1635-44C4-9BBB-B10E1B013821}" type="sibTrans" cxnId="{F5B00C62-7E67-40C5-BF58-36F4F4767D2B}">
      <dgm:prSet/>
      <dgm:spPr/>
      <dgm:t>
        <a:bodyPr/>
        <a:lstStyle/>
        <a:p>
          <a:endParaRPr lang="en-US"/>
        </a:p>
      </dgm:t>
    </dgm:pt>
    <dgm:pt modelId="{BC49916B-81B5-454D-9361-7C0A989C9AB2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sz="1800" spc="-5" dirty="0">
              <a:latin typeface="Garamond" panose="02020404030301010803" pitchFamily="18" charset="0"/>
              <a:cs typeface="Carlito"/>
            </a:rPr>
            <a:t>Performs byte substitution on input word with word from AES Substitution Box. </a:t>
          </a:r>
          <a:endParaRPr lang="en-US" sz="1800" dirty="0">
            <a:latin typeface="Garamond" panose="02020404030301010803" pitchFamily="18" charset="0"/>
          </a:endParaRPr>
        </a:p>
      </dgm:t>
    </dgm:pt>
    <dgm:pt modelId="{202341BA-3E26-4552-83D6-32A59B841237}" type="parTrans" cxnId="{89342900-6921-48CD-ADDB-CD7FA8791FC6}">
      <dgm:prSet/>
      <dgm:spPr/>
      <dgm:t>
        <a:bodyPr/>
        <a:lstStyle/>
        <a:p>
          <a:endParaRPr lang="en-US"/>
        </a:p>
      </dgm:t>
    </dgm:pt>
    <dgm:pt modelId="{C02851E0-B0E4-44D5-B551-3CBC4C4EA90A}" type="sibTrans" cxnId="{89342900-6921-48CD-ADDB-CD7FA8791FC6}">
      <dgm:prSet/>
      <dgm:spPr/>
      <dgm:t>
        <a:bodyPr/>
        <a:lstStyle/>
        <a:p>
          <a:endParaRPr lang="en-US"/>
        </a:p>
      </dgm:t>
    </dgm:pt>
    <dgm:pt modelId="{A12B4D50-D402-43B3-9752-5885B891A4BB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sz="1800" spc="-25" dirty="0" err="1">
              <a:latin typeface="Garamond" panose="02020404030301010803" pitchFamily="18" charset="0"/>
              <a:cs typeface="Carlito"/>
            </a:rPr>
            <a:t>RotWord</a:t>
          </a:r>
          <a:r>
            <a:rPr lang="en-US" sz="1800" spc="-25" dirty="0">
              <a:latin typeface="Garamond" panose="02020404030301010803" pitchFamily="18" charset="0"/>
              <a:cs typeface="Carlito"/>
            </a:rPr>
            <a:t> </a:t>
          </a:r>
          <a:r>
            <a:rPr lang="en-US" sz="1800" spc="-10" dirty="0">
              <a:latin typeface="Garamond" panose="02020404030301010803" pitchFamily="18" charset="0"/>
              <a:cs typeface="Carlito"/>
            </a:rPr>
            <a:t>performs </a:t>
          </a:r>
          <a:r>
            <a:rPr lang="en-US" sz="1800" spc="-5" dirty="0">
              <a:latin typeface="Garamond" panose="02020404030301010803" pitchFamily="18" charset="0"/>
              <a:cs typeface="Carlito"/>
            </a:rPr>
            <a:t>a </a:t>
          </a:r>
          <a:r>
            <a:rPr lang="en-US" sz="1800" spc="-10" dirty="0">
              <a:latin typeface="Garamond" panose="02020404030301010803" pitchFamily="18" charset="0"/>
              <a:cs typeface="Carlito"/>
            </a:rPr>
            <a:t>one-byte circular </a:t>
          </a:r>
          <a:r>
            <a:rPr lang="en-US" sz="1800" spc="-5" dirty="0">
              <a:latin typeface="Garamond" panose="02020404030301010803" pitchFamily="18" charset="0"/>
              <a:cs typeface="Carlito"/>
            </a:rPr>
            <a:t>left shift on a </a:t>
          </a:r>
          <a:r>
            <a:rPr lang="en-US" sz="1800" spc="-15" dirty="0">
              <a:latin typeface="Garamond" panose="02020404030301010803" pitchFamily="18" charset="0"/>
              <a:cs typeface="Carlito"/>
            </a:rPr>
            <a:t>word. </a:t>
          </a:r>
          <a:endParaRPr lang="en-US" sz="1800" dirty="0">
            <a:latin typeface="Garamond" panose="02020404030301010803" pitchFamily="18" charset="0"/>
          </a:endParaRPr>
        </a:p>
      </dgm:t>
    </dgm:pt>
    <dgm:pt modelId="{AD1098E2-4868-4086-A2B3-F257FDD31ACB}" type="parTrans" cxnId="{B0999B42-C080-4F29-BE7E-415009E363F9}">
      <dgm:prSet/>
      <dgm:spPr/>
      <dgm:t>
        <a:bodyPr/>
        <a:lstStyle/>
        <a:p>
          <a:endParaRPr lang="en-US"/>
        </a:p>
      </dgm:t>
    </dgm:pt>
    <dgm:pt modelId="{89BC214B-B61D-439C-8553-BA9B8D9BD06F}" type="sibTrans" cxnId="{B0999B42-C080-4F29-BE7E-415009E363F9}">
      <dgm:prSet/>
      <dgm:spPr/>
      <dgm:t>
        <a:bodyPr/>
        <a:lstStyle/>
        <a:p>
          <a:endParaRPr lang="en-US"/>
        </a:p>
      </dgm:t>
    </dgm:pt>
    <dgm:pt modelId="{1990AD10-54EE-4633-B6E2-2D0C92B7E4B7}">
      <dgm:prSet phldrT="[Text]" custT="1"/>
      <dgm:spPr/>
      <dgm:t>
        <a:bodyPr/>
        <a:lstStyle/>
        <a:p>
          <a:pPr>
            <a:buFont typeface="Wingdings" panose="05000000000000000000" pitchFamily="2" charset="2"/>
            <a:buNone/>
          </a:pPr>
          <a:r>
            <a:rPr lang="en-US" sz="2000" u="sng" dirty="0" err="1">
              <a:latin typeface="Garamond" panose="02020404030301010803" pitchFamily="18" charset="0"/>
            </a:rPr>
            <a:t>RotWord</a:t>
          </a:r>
          <a:r>
            <a:rPr lang="en-US" sz="2000" dirty="0">
              <a:latin typeface="Garamond" panose="02020404030301010803" pitchFamily="18" charset="0"/>
            </a:rPr>
            <a:t>: </a:t>
          </a:r>
        </a:p>
      </dgm:t>
    </dgm:pt>
    <dgm:pt modelId="{C19FD6E4-9594-46BB-958C-1F8745C99017}" type="parTrans" cxnId="{B8092AAB-22E6-4BFB-B083-9B29C39FE707}">
      <dgm:prSet/>
      <dgm:spPr/>
      <dgm:t>
        <a:bodyPr/>
        <a:lstStyle/>
        <a:p>
          <a:endParaRPr lang="en-US"/>
        </a:p>
      </dgm:t>
    </dgm:pt>
    <dgm:pt modelId="{E6DC76B7-B942-4D64-B486-014A9CB1BD85}" type="sibTrans" cxnId="{B8092AAB-22E6-4BFB-B083-9B29C39FE707}">
      <dgm:prSet/>
      <dgm:spPr/>
      <dgm:t>
        <a:bodyPr/>
        <a:lstStyle/>
        <a:p>
          <a:endParaRPr lang="en-US"/>
        </a:p>
      </dgm:t>
    </dgm:pt>
    <dgm:pt modelId="{ED1B461D-663A-4F89-BA01-10DA6BF5F297}">
      <dgm:prSet phldrT="[Text]" custT="1"/>
      <dgm:spPr/>
      <dgm:t>
        <a:bodyPr/>
        <a:lstStyle/>
        <a:p>
          <a:pPr>
            <a:buNone/>
          </a:pPr>
          <a:r>
            <a:rPr lang="en-US" sz="2400" u="sng" dirty="0">
              <a:latin typeface="Garamond" panose="02020404030301010803" pitchFamily="18" charset="0"/>
            </a:rPr>
            <a:t>Substitution Byte</a:t>
          </a:r>
          <a:r>
            <a:rPr lang="en-US" sz="2800" u="sng" dirty="0">
              <a:latin typeface="Garamond" panose="02020404030301010803" pitchFamily="18" charset="0"/>
            </a:rPr>
            <a:t>:</a:t>
          </a:r>
        </a:p>
      </dgm:t>
    </dgm:pt>
    <dgm:pt modelId="{E7E96EE5-0AE5-489D-8070-AC5DF3CAB1C7}" type="parTrans" cxnId="{9ED09831-22E9-4FCC-9BF5-2A446A7C6B18}">
      <dgm:prSet/>
      <dgm:spPr/>
      <dgm:t>
        <a:bodyPr/>
        <a:lstStyle/>
        <a:p>
          <a:endParaRPr lang="en-US"/>
        </a:p>
      </dgm:t>
    </dgm:pt>
    <dgm:pt modelId="{C608C7F6-1D87-4FC9-AC81-59FBBE2B6FAF}" type="sibTrans" cxnId="{9ED09831-22E9-4FCC-9BF5-2A446A7C6B18}">
      <dgm:prSet/>
      <dgm:spPr/>
      <dgm:t>
        <a:bodyPr/>
        <a:lstStyle/>
        <a:p>
          <a:endParaRPr lang="en-US"/>
        </a:p>
      </dgm:t>
    </dgm:pt>
    <dgm:pt modelId="{0F516F5D-4CE7-4D13-ABA3-3650C564612B}">
      <dgm:prSet phldrT="[Text]" custT="1"/>
      <dgm:spPr/>
      <dgm:t>
        <a:bodyPr/>
        <a:lstStyle/>
        <a:p>
          <a:endParaRPr lang="en-US" sz="2400" dirty="0">
            <a:latin typeface="+mj-lt"/>
          </a:endParaRPr>
        </a:p>
      </dgm:t>
    </dgm:pt>
    <dgm:pt modelId="{42C27BFB-9ED0-4A5D-874C-C3ACC18DF905}" type="parTrans" cxnId="{E7F8C18C-F364-4183-BF46-654C0B524F85}">
      <dgm:prSet/>
      <dgm:spPr/>
      <dgm:t>
        <a:bodyPr/>
        <a:lstStyle/>
        <a:p>
          <a:endParaRPr lang="en-US"/>
        </a:p>
      </dgm:t>
    </dgm:pt>
    <dgm:pt modelId="{E91EC312-AA09-4C80-96C3-3E9732F1C369}" type="sibTrans" cxnId="{E7F8C18C-F364-4183-BF46-654C0B524F85}">
      <dgm:prSet/>
      <dgm:spPr/>
      <dgm:t>
        <a:bodyPr/>
        <a:lstStyle/>
        <a:p>
          <a:endParaRPr lang="en-US"/>
        </a:p>
      </dgm:t>
    </dgm:pt>
    <dgm:pt modelId="{3537FA74-5B9B-4010-9171-F8CC604C919B}">
      <dgm:prSet phldrT="[Text]" custT="1"/>
      <dgm:spPr/>
      <dgm:t>
        <a:bodyPr/>
        <a:lstStyle/>
        <a:p>
          <a:pPr>
            <a:buNone/>
          </a:pPr>
          <a:endParaRPr lang="en-US" sz="2800" dirty="0">
            <a:latin typeface="Garamond" panose="02020404030301010803" pitchFamily="18" charset="0"/>
          </a:endParaRPr>
        </a:p>
      </dgm:t>
    </dgm:pt>
    <dgm:pt modelId="{6E2C2E3F-7DAD-45ED-B400-FEC17813991F}" type="parTrans" cxnId="{33711233-BD7B-45C0-A5CE-7514E79C85D1}">
      <dgm:prSet/>
      <dgm:spPr/>
      <dgm:t>
        <a:bodyPr/>
        <a:lstStyle/>
        <a:p>
          <a:endParaRPr lang="en-US"/>
        </a:p>
      </dgm:t>
    </dgm:pt>
    <dgm:pt modelId="{A30491E3-4B05-467E-A3DE-36E8E9D28045}" type="sibTrans" cxnId="{33711233-BD7B-45C0-A5CE-7514E79C85D1}">
      <dgm:prSet/>
      <dgm:spPr/>
      <dgm:t>
        <a:bodyPr/>
        <a:lstStyle/>
        <a:p>
          <a:endParaRPr lang="en-US"/>
        </a:p>
      </dgm:t>
    </dgm:pt>
    <dgm:pt modelId="{CA25232D-D756-406B-9D17-358F41E6DFE4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endParaRPr lang="en-US" sz="2000" dirty="0">
            <a:latin typeface="Garamond" panose="02020404030301010803" pitchFamily="18" charset="0"/>
          </a:endParaRPr>
        </a:p>
      </dgm:t>
    </dgm:pt>
    <dgm:pt modelId="{2A87B89D-E943-4463-87CA-4F6341EA20C5}" type="parTrans" cxnId="{02B869A5-28A9-419E-9F08-87D88243BF58}">
      <dgm:prSet/>
      <dgm:spPr/>
      <dgm:t>
        <a:bodyPr/>
        <a:lstStyle/>
        <a:p>
          <a:endParaRPr lang="en-US"/>
        </a:p>
      </dgm:t>
    </dgm:pt>
    <dgm:pt modelId="{35E7B9DD-5D65-4983-A338-35653D808190}" type="sibTrans" cxnId="{02B869A5-28A9-419E-9F08-87D88243BF58}">
      <dgm:prSet/>
      <dgm:spPr/>
      <dgm:t>
        <a:bodyPr/>
        <a:lstStyle/>
        <a:p>
          <a:endParaRPr lang="en-US"/>
        </a:p>
      </dgm:t>
    </dgm:pt>
    <dgm:pt modelId="{80FF36A1-7484-4AE6-A751-3B3D3A5E6186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sz="1800" spc="-5" dirty="0">
              <a:latin typeface="Garamond" panose="02020404030301010803" pitchFamily="18" charset="0"/>
              <a:cs typeface="Carlito"/>
            </a:rPr>
            <a:t>This means that an  input </a:t>
          </a:r>
          <a:r>
            <a:rPr lang="en-US" sz="1800" spc="-15" dirty="0">
              <a:latin typeface="Garamond" panose="02020404030301010803" pitchFamily="18" charset="0"/>
              <a:cs typeface="Carlito"/>
            </a:rPr>
            <a:t>word </a:t>
          </a:r>
          <a:r>
            <a:rPr lang="en-US" sz="1800" spc="-5" dirty="0">
              <a:latin typeface="Garamond" panose="02020404030301010803" pitchFamily="18" charset="0"/>
              <a:cs typeface="Carlito"/>
            </a:rPr>
            <a:t>[B0, </a:t>
          </a:r>
          <a:r>
            <a:rPr lang="en-US" sz="1800" spc="-10" dirty="0">
              <a:latin typeface="Garamond" panose="02020404030301010803" pitchFamily="18" charset="0"/>
              <a:cs typeface="Carlito"/>
            </a:rPr>
            <a:t>B1, B2, B3] </a:t>
          </a:r>
          <a:r>
            <a:rPr lang="en-US" sz="1800" dirty="0">
              <a:latin typeface="Garamond" panose="02020404030301010803" pitchFamily="18" charset="0"/>
              <a:cs typeface="Carlito"/>
            </a:rPr>
            <a:t>is </a:t>
          </a:r>
          <a:r>
            <a:rPr lang="en-US" sz="1800" spc="-15" dirty="0">
              <a:latin typeface="Garamond" panose="02020404030301010803" pitchFamily="18" charset="0"/>
              <a:cs typeface="Carlito"/>
            </a:rPr>
            <a:t>transformed </a:t>
          </a:r>
          <a:r>
            <a:rPr lang="en-US" sz="1800" spc="-10" dirty="0">
              <a:latin typeface="Garamond" panose="02020404030301010803" pitchFamily="18" charset="0"/>
              <a:cs typeface="Carlito"/>
            </a:rPr>
            <a:t>into </a:t>
          </a:r>
          <a:r>
            <a:rPr lang="en-US" sz="1800" spc="-5" dirty="0">
              <a:latin typeface="Garamond" panose="02020404030301010803" pitchFamily="18" charset="0"/>
              <a:cs typeface="Carlito"/>
            </a:rPr>
            <a:t>[B1, </a:t>
          </a:r>
          <a:r>
            <a:rPr lang="en-US" sz="1800" spc="-10" dirty="0">
              <a:latin typeface="Garamond" panose="02020404030301010803" pitchFamily="18" charset="0"/>
              <a:cs typeface="Carlito"/>
            </a:rPr>
            <a:t>B2, B3,</a:t>
          </a:r>
          <a:r>
            <a:rPr lang="en-US" sz="1800" spc="265" dirty="0">
              <a:latin typeface="Garamond" panose="02020404030301010803" pitchFamily="18" charset="0"/>
              <a:cs typeface="Carlito"/>
            </a:rPr>
            <a:t> </a:t>
          </a:r>
          <a:r>
            <a:rPr lang="en-US" sz="1800" spc="-5" dirty="0">
              <a:latin typeface="Garamond" panose="02020404030301010803" pitchFamily="18" charset="0"/>
              <a:cs typeface="Carlito"/>
            </a:rPr>
            <a:t>B0].</a:t>
          </a:r>
          <a:endParaRPr lang="en-US" sz="1800" dirty="0">
            <a:latin typeface="Garamond" panose="02020404030301010803" pitchFamily="18" charset="0"/>
          </a:endParaRPr>
        </a:p>
      </dgm:t>
    </dgm:pt>
    <dgm:pt modelId="{BA977410-6BE5-4790-B570-24CD0681E903}" type="parTrans" cxnId="{042A928F-418E-49A4-BC6C-14A4429542FC}">
      <dgm:prSet/>
      <dgm:spPr/>
      <dgm:t>
        <a:bodyPr/>
        <a:lstStyle/>
        <a:p>
          <a:endParaRPr lang="en-US"/>
        </a:p>
      </dgm:t>
    </dgm:pt>
    <dgm:pt modelId="{11EE314A-1845-4055-8FB3-83E395770B3F}" type="sibTrans" cxnId="{042A928F-418E-49A4-BC6C-14A4429542FC}">
      <dgm:prSet/>
      <dgm:spPr/>
      <dgm:t>
        <a:bodyPr/>
        <a:lstStyle/>
        <a:p>
          <a:endParaRPr lang="en-US"/>
        </a:p>
      </dgm:t>
    </dgm:pt>
    <dgm:pt modelId="{292A00E9-4F1E-4E5E-871E-F7101AFE48D2}">
      <dgm:prSet phldrT="[Text]" custT="1"/>
      <dgm:spPr/>
      <dgm:t>
        <a:bodyPr/>
        <a:lstStyle/>
        <a:p>
          <a:pPr>
            <a:buFont typeface="Wingdings" panose="05000000000000000000" pitchFamily="2" charset="2"/>
            <a:buNone/>
          </a:pPr>
          <a:endParaRPr lang="en-US" sz="2400" dirty="0">
            <a:latin typeface="Garamond" panose="02020404030301010803" pitchFamily="18" charset="0"/>
          </a:endParaRPr>
        </a:p>
      </dgm:t>
    </dgm:pt>
    <dgm:pt modelId="{571FB08B-4726-4DA2-9D70-13D6D76F71FE}" type="parTrans" cxnId="{295B595B-A597-4F41-A49C-3E0B9C0260EB}">
      <dgm:prSet/>
      <dgm:spPr/>
      <dgm:t>
        <a:bodyPr/>
        <a:lstStyle/>
        <a:p>
          <a:endParaRPr lang="en-US"/>
        </a:p>
      </dgm:t>
    </dgm:pt>
    <dgm:pt modelId="{31BB30A2-689C-4C16-A1A4-3B5F4884C0C4}" type="sibTrans" cxnId="{295B595B-A597-4F41-A49C-3E0B9C0260EB}">
      <dgm:prSet/>
      <dgm:spPr/>
      <dgm:t>
        <a:bodyPr/>
        <a:lstStyle/>
        <a:p>
          <a:endParaRPr lang="en-US"/>
        </a:p>
      </dgm:t>
    </dgm:pt>
    <dgm:pt modelId="{DCC53CC8-B0D4-48D0-AE23-8DA6136F752F}" type="pres">
      <dgm:prSet presAssocID="{5C194EE0-17D0-4192-A798-E64E1451057B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D3986515-F709-4C0A-863A-90DDF5B65BBE}" type="pres">
      <dgm:prSet presAssocID="{73474246-3BE2-47F9-890A-AD29BF88C0C6}" presName="composite" presStyleCnt="0"/>
      <dgm:spPr/>
    </dgm:pt>
    <dgm:pt modelId="{C4729EFE-49D7-4259-B0A7-5533295C2C29}" type="pres">
      <dgm:prSet presAssocID="{73474246-3BE2-47F9-890A-AD29BF88C0C6}" presName="FirstChild" presStyleLbl="revTx" presStyleIdx="0" presStyleCnt="2" custLinFactNeighborX="10674" custLinFactNeighborY="1441">
        <dgm:presLayoutVars>
          <dgm:chMax val="0"/>
          <dgm:chPref val="0"/>
          <dgm:bulletEnabled val="1"/>
        </dgm:presLayoutVars>
      </dgm:prSet>
      <dgm:spPr/>
    </dgm:pt>
    <dgm:pt modelId="{40B44628-457E-459F-AE54-4BCD770B0225}" type="pres">
      <dgm:prSet presAssocID="{73474246-3BE2-47F9-890A-AD29BF88C0C6}" presName="Parent" presStyleLbl="alignNode1" presStyleIdx="0" presStyleCnt="1" custScaleX="111658" custScaleY="48675" custLinFactNeighborX="2914" custLinFactNeighborY="21116">
        <dgm:presLayoutVars>
          <dgm:chMax val="3"/>
          <dgm:chPref val="3"/>
          <dgm:bulletEnabled val="1"/>
        </dgm:presLayoutVars>
      </dgm:prSet>
      <dgm:spPr/>
    </dgm:pt>
    <dgm:pt modelId="{8C8C4E14-B3B4-43D9-BCC1-E66965E76177}" type="pres">
      <dgm:prSet presAssocID="{73474246-3BE2-47F9-890A-AD29BF88C0C6}" presName="Accent" presStyleLbl="parChTrans1D1" presStyleIdx="0" presStyleCnt="1"/>
      <dgm:spPr/>
    </dgm:pt>
    <dgm:pt modelId="{27A4F5A0-E9EF-4CED-830D-BCC9B86CEF5B}" type="pres">
      <dgm:prSet presAssocID="{73474246-3BE2-47F9-890A-AD29BF88C0C6}" presName="Child" presStyleLbl="revTx" presStyleIdx="1" presStyleCnt="2" custScaleY="139157">
        <dgm:presLayoutVars>
          <dgm:chMax val="0"/>
          <dgm:chPref val="0"/>
          <dgm:bulletEnabled val="1"/>
        </dgm:presLayoutVars>
      </dgm:prSet>
      <dgm:spPr/>
    </dgm:pt>
  </dgm:ptLst>
  <dgm:cxnLst>
    <dgm:cxn modelId="{89342900-6921-48CD-ADDB-CD7FA8791FC6}" srcId="{73474246-3BE2-47F9-890A-AD29BF88C0C6}" destId="{BC49916B-81B5-454D-9361-7C0A989C9AB2}" srcOrd="4" destOrd="0" parTransId="{202341BA-3E26-4552-83D6-32A59B841237}" sibTransId="{C02851E0-B0E4-44D5-B551-3CBC4C4EA90A}"/>
    <dgm:cxn modelId="{955A871B-F08E-455D-ABD4-D77383F642AC}" type="presOf" srcId="{1990AD10-54EE-4633-B6E2-2D0C92B7E4B7}" destId="{27A4F5A0-E9EF-4CED-830D-BCC9B86CEF5B}" srcOrd="0" destOrd="5" presId="urn:microsoft.com/office/officeart/2011/layout/TabList"/>
    <dgm:cxn modelId="{0798CD22-2814-463F-B43F-429C54FF9F1F}" type="presOf" srcId="{292A00E9-4F1E-4E5E-871E-F7101AFE48D2}" destId="{27A4F5A0-E9EF-4CED-830D-BCC9B86CEF5B}" srcOrd="0" destOrd="6" presId="urn:microsoft.com/office/officeart/2011/layout/TabList"/>
    <dgm:cxn modelId="{9ED09831-22E9-4FCC-9BF5-2A446A7C6B18}" srcId="{73474246-3BE2-47F9-890A-AD29BF88C0C6}" destId="{ED1B461D-663A-4F89-BA01-10DA6BF5F297}" srcOrd="2" destOrd="0" parTransId="{E7E96EE5-0AE5-489D-8070-AC5DF3CAB1C7}" sibTransId="{C608C7F6-1D87-4FC9-AC81-59FBBE2B6FAF}"/>
    <dgm:cxn modelId="{33711233-BD7B-45C0-A5CE-7514E79C85D1}" srcId="{73474246-3BE2-47F9-890A-AD29BF88C0C6}" destId="{3537FA74-5B9B-4010-9171-F8CC604C919B}" srcOrd="3" destOrd="0" parTransId="{6E2C2E3F-7DAD-45ED-B400-FEC17813991F}" sibTransId="{A30491E3-4B05-467E-A3DE-36E8E9D28045}"/>
    <dgm:cxn modelId="{295B595B-A597-4F41-A49C-3E0B9C0260EB}" srcId="{73474246-3BE2-47F9-890A-AD29BF88C0C6}" destId="{292A00E9-4F1E-4E5E-871E-F7101AFE48D2}" srcOrd="7" destOrd="0" parTransId="{571FB08B-4726-4DA2-9D70-13D6D76F71FE}" sibTransId="{31BB30A2-689C-4C16-A1A4-3B5F4884C0C4}"/>
    <dgm:cxn modelId="{EE1E8B5B-54E4-4EA9-8C98-A12457A63DC9}" type="presOf" srcId="{CA25232D-D756-406B-9D17-358F41E6DFE4}" destId="{27A4F5A0-E9EF-4CED-830D-BCC9B86CEF5B}" srcOrd="0" destOrd="4" presId="urn:microsoft.com/office/officeart/2011/layout/TabList"/>
    <dgm:cxn modelId="{F5B00C62-7E67-40C5-BF58-36F4F4767D2B}" srcId="{73474246-3BE2-47F9-890A-AD29BF88C0C6}" destId="{70FB7E1C-86C2-478C-88F5-5E55C29C3354}" srcOrd="0" destOrd="0" parTransId="{DE4A5EC6-66AE-4F7A-92BA-6EB895E1A3AD}" sibTransId="{17A1D966-1635-44C4-9BBB-B10E1B013821}"/>
    <dgm:cxn modelId="{B0999B42-C080-4F29-BE7E-415009E363F9}" srcId="{73474246-3BE2-47F9-890A-AD29BF88C0C6}" destId="{A12B4D50-D402-43B3-9752-5885B891A4BB}" srcOrd="8" destOrd="0" parTransId="{AD1098E2-4868-4086-A2B3-F257FDD31ACB}" sibTransId="{89BC214B-B61D-439C-8553-BA9B8D9BD06F}"/>
    <dgm:cxn modelId="{BA4EED62-F854-45A1-AEFE-A6CCCACB25FB}" type="presOf" srcId="{A12B4D50-D402-43B3-9752-5885B891A4BB}" destId="{27A4F5A0-E9EF-4CED-830D-BCC9B86CEF5B}" srcOrd="0" destOrd="7" presId="urn:microsoft.com/office/officeart/2011/layout/TabList"/>
    <dgm:cxn modelId="{57D45243-77B7-44AE-AA58-B4CE023B2606}" type="presOf" srcId="{70FB7E1C-86C2-478C-88F5-5E55C29C3354}" destId="{C4729EFE-49D7-4259-B0A7-5533295C2C29}" srcOrd="0" destOrd="0" presId="urn:microsoft.com/office/officeart/2011/layout/TabList"/>
    <dgm:cxn modelId="{9C68C449-78EB-4C46-8FE9-1F6871605D65}" type="presOf" srcId="{BC49916B-81B5-454D-9361-7C0A989C9AB2}" destId="{27A4F5A0-E9EF-4CED-830D-BCC9B86CEF5B}" srcOrd="0" destOrd="3" presId="urn:microsoft.com/office/officeart/2011/layout/TabList"/>
    <dgm:cxn modelId="{52619A6E-59B7-45B2-9C4E-C870FC545AB8}" srcId="{5C194EE0-17D0-4192-A798-E64E1451057B}" destId="{73474246-3BE2-47F9-890A-AD29BF88C0C6}" srcOrd="0" destOrd="0" parTransId="{6486C039-E1F2-4B4C-BABF-EEB342F44D21}" sibTransId="{9B231F16-9474-47D4-8424-763FBC8BE4E3}"/>
    <dgm:cxn modelId="{B44FF173-0BD5-4E57-B0D1-8C04C4423FD4}" type="presOf" srcId="{0F516F5D-4CE7-4D13-ABA3-3650C564612B}" destId="{27A4F5A0-E9EF-4CED-830D-BCC9B86CEF5B}" srcOrd="0" destOrd="0" presId="urn:microsoft.com/office/officeart/2011/layout/TabList"/>
    <dgm:cxn modelId="{E7F8C18C-F364-4183-BF46-654C0B524F85}" srcId="{73474246-3BE2-47F9-890A-AD29BF88C0C6}" destId="{0F516F5D-4CE7-4D13-ABA3-3650C564612B}" srcOrd="1" destOrd="0" parTransId="{42C27BFB-9ED0-4A5D-874C-C3ACC18DF905}" sibTransId="{E91EC312-AA09-4C80-96C3-3E9732F1C369}"/>
    <dgm:cxn modelId="{042A928F-418E-49A4-BC6C-14A4429542FC}" srcId="{73474246-3BE2-47F9-890A-AD29BF88C0C6}" destId="{80FF36A1-7484-4AE6-A751-3B3D3A5E6186}" srcOrd="9" destOrd="0" parTransId="{BA977410-6BE5-4790-B570-24CD0681E903}" sibTransId="{11EE314A-1845-4055-8FB3-83E395770B3F}"/>
    <dgm:cxn modelId="{D713F6A3-20AF-4A72-A62F-B508ECDFB2EE}" type="presOf" srcId="{5C194EE0-17D0-4192-A798-E64E1451057B}" destId="{DCC53CC8-B0D4-48D0-AE23-8DA6136F752F}" srcOrd="0" destOrd="0" presId="urn:microsoft.com/office/officeart/2011/layout/TabList"/>
    <dgm:cxn modelId="{02B869A5-28A9-419E-9F08-87D88243BF58}" srcId="{73474246-3BE2-47F9-890A-AD29BF88C0C6}" destId="{CA25232D-D756-406B-9D17-358F41E6DFE4}" srcOrd="5" destOrd="0" parTransId="{2A87B89D-E943-4463-87CA-4F6341EA20C5}" sibTransId="{35E7B9DD-5D65-4983-A338-35653D808190}"/>
    <dgm:cxn modelId="{B2E35FA9-61BF-44AB-BF3F-09E4B9DA4F10}" type="presOf" srcId="{73474246-3BE2-47F9-890A-AD29BF88C0C6}" destId="{40B44628-457E-459F-AE54-4BCD770B0225}" srcOrd="0" destOrd="0" presId="urn:microsoft.com/office/officeart/2011/layout/TabList"/>
    <dgm:cxn modelId="{B8092AAB-22E6-4BFB-B083-9B29C39FE707}" srcId="{73474246-3BE2-47F9-890A-AD29BF88C0C6}" destId="{1990AD10-54EE-4633-B6E2-2D0C92B7E4B7}" srcOrd="6" destOrd="0" parTransId="{C19FD6E4-9594-46BB-958C-1F8745C99017}" sibTransId="{E6DC76B7-B942-4D64-B486-014A9CB1BD85}"/>
    <dgm:cxn modelId="{866E88B9-3E51-4261-842D-006C8578A46E}" type="presOf" srcId="{ED1B461D-663A-4F89-BA01-10DA6BF5F297}" destId="{27A4F5A0-E9EF-4CED-830D-BCC9B86CEF5B}" srcOrd="0" destOrd="1" presId="urn:microsoft.com/office/officeart/2011/layout/TabList"/>
    <dgm:cxn modelId="{48EF13CD-D339-4443-9BFB-208E2D5AB8AB}" type="presOf" srcId="{3537FA74-5B9B-4010-9171-F8CC604C919B}" destId="{27A4F5A0-E9EF-4CED-830D-BCC9B86CEF5B}" srcOrd="0" destOrd="2" presId="urn:microsoft.com/office/officeart/2011/layout/TabList"/>
    <dgm:cxn modelId="{7C8AF7D8-5D69-4092-9942-CA92381DB6AD}" type="presOf" srcId="{80FF36A1-7484-4AE6-A751-3B3D3A5E6186}" destId="{27A4F5A0-E9EF-4CED-830D-BCC9B86CEF5B}" srcOrd="0" destOrd="8" presId="urn:microsoft.com/office/officeart/2011/layout/TabList"/>
    <dgm:cxn modelId="{12B9EF43-BE00-4C56-8E63-F8C592E7BAC2}" type="presParOf" srcId="{DCC53CC8-B0D4-48D0-AE23-8DA6136F752F}" destId="{D3986515-F709-4C0A-863A-90DDF5B65BBE}" srcOrd="0" destOrd="0" presId="urn:microsoft.com/office/officeart/2011/layout/TabList"/>
    <dgm:cxn modelId="{612B2284-7D09-4973-8F9D-319456BFF64C}" type="presParOf" srcId="{D3986515-F709-4C0A-863A-90DDF5B65BBE}" destId="{C4729EFE-49D7-4259-B0A7-5533295C2C29}" srcOrd="0" destOrd="0" presId="urn:microsoft.com/office/officeart/2011/layout/TabList"/>
    <dgm:cxn modelId="{92A1BDC0-872B-4491-A949-5E748378FCD6}" type="presParOf" srcId="{D3986515-F709-4C0A-863A-90DDF5B65BBE}" destId="{40B44628-457E-459F-AE54-4BCD770B0225}" srcOrd="1" destOrd="0" presId="urn:microsoft.com/office/officeart/2011/layout/TabList"/>
    <dgm:cxn modelId="{2E48311B-A9EB-4CEF-8F94-6ED061443E1F}" type="presParOf" srcId="{D3986515-F709-4C0A-863A-90DDF5B65BBE}" destId="{8C8C4E14-B3B4-43D9-BCC1-E66965E76177}" srcOrd="2" destOrd="0" presId="urn:microsoft.com/office/officeart/2011/layout/TabList"/>
    <dgm:cxn modelId="{8CED6A70-F51A-4B2C-9FD5-87AC1640ADAA}" type="presParOf" srcId="{DCC53CC8-B0D4-48D0-AE23-8DA6136F752F}" destId="{27A4F5A0-E9EF-4CED-830D-BCC9B86CEF5B}" srcOrd="1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8C4E14-B3B4-43D9-BCC1-E66965E76177}">
      <dsp:nvSpPr>
        <dsp:cNvPr id="0" name=""/>
        <dsp:cNvSpPr/>
      </dsp:nvSpPr>
      <dsp:spPr>
        <a:xfrm>
          <a:off x="46193" y="1077801"/>
          <a:ext cx="6096000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729EFE-49D7-4259-B0A7-5533295C2C29}">
      <dsp:nvSpPr>
        <dsp:cNvPr id="0" name=""/>
        <dsp:cNvSpPr/>
      </dsp:nvSpPr>
      <dsp:spPr>
        <a:xfrm>
          <a:off x="1631153" y="17086"/>
          <a:ext cx="4511040" cy="10762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Garamond" panose="02020404030301010803" pitchFamily="18" charset="0"/>
            </a:rPr>
            <a:t> KEY EXPANSION</a:t>
          </a:r>
        </a:p>
      </dsp:txBody>
      <dsp:txXfrm>
        <a:off x="1631153" y="17086"/>
        <a:ext cx="4511040" cy="1076223"/>
      </dsp:txXfrm>
    </dsp:sp>
    <dsp:sp modelId="{40B44628-457E-459F-AE54-4BCD770B0225}">
      <dsp:nvSpPr>
        <dsp:cNvPr id="0" name=""/>
        <dsp:cNvSpPr/>
      </dsp:nvSpPr>
      <dsp:spPr>
        <a:xfrm>
          <a:off x="-7" y="505019"/>
          <a:ext cx="1769734" cy="523851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Garamond" panose="02020404030301010803" pitchFamily="18" charset="0"/>
            </a:rPr>
            <a:t>Components</a:t>
          </a:r>
        </a:p>
      </dsp:txBody>
      <dsp:txXfrm>
        <a:off x="25570" y="530596"/>
        <a:ext cx="1718580" cy="498274"/>
      </dsp:txXfrm>
    </dsp:sp>
    <dsp:sp modelId="{27A4F5A0-E9EF-4CED-830D-BCC9B86CEF5B}">
      <dsp:nvSpPr>
        <dsp:cNvPr id="0" name=""/>
        <dsp:cNvSpPr/>
      </dsp:nvSpPr>
      <dsp:spPr>
        <a:xfrm>
          <a:off x="0" y="1077801"/>
          <a:ext cx="6096000" cy="21527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 dirty="0">
            <a:latin typeface="+mj-lt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400" b="0" i="0" u="sng" kern="1200" dirty="0">
              <a:latin typeface="Garamond" panose="02020404030301010803" pitchFamily="18" charset="0"/>
            </a:rPr>
            <a:t>RCON Matrix</a:t>
          </a:r>
          <a:r>
            <a:rPr lang="en-US" sz="2800" b="0" i="0" u="sng" kern="1200" dirty="0">
              <a:latin typeface="Garamond" panose="02020404030301010803" pitchFamily="18" charset="0"/>
            </a:rPr>
            <a:t>: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2800" b="0" kern="1200" dirty="0">
            <a:latin typeface="Garamond" panose="02020404030301010803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US" sz="2000" b="0" kern="1200" spc="-5" dirty="0">
              <a:latin typeface="Garamond" panose="02020404030301010803" pitchFamily="18" charset="0"/>
              <a:cs typeface="Carlito"/>
            </a:rPr>
            <a:t>Three rightmost bytes </a:t>
          </a:r>
          <a:r>
            <a:rPr lang="en-US" sz="2000" b="0" kern="1200" spc="-10" dirty="0">
              <a:latin typeface="Garamond" panose="02020404030301010803" pitchFamily="18" charset="0"/>
              <a:cs typeface="Carlito"/>
            </a:rPr>
            <a:t>are </a:t>
          </a:r>
          <a:r>
            <a:rPr lang="en-US" sz="2000" b="0" kern="1200" spc="-15" dirty="0">
              <a:latin typeface="Garamond" panose="02020404030301010803" pitchFamily="18" charset="0"/>
              <a:cs typeface="Carlito"/>
            </a:rPr>
            <a:t>always </a:t>
          </a:r>
          <a:r>
            <a:rPr lang="en-US" sz="2000" b="0" kern="1200" dirty="0">
              <a:latin typeface="Garamond" panose="02020404030301010803" pitchFamily="18" charset="0"/>
              <a:cs typeface="Carlito"/>
            </a:rPr>
            <a:t>0.</a:t>
          </a:r>
          <a:endParaRPr lang="en-US" sz="2000" b="0" kern="1200" dirty="0">
            <a:latin typeface="Garamond" panose="02020404030301010803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US" sz="2000" b="0" kern="1200" dirty="0">
              <a:latin typeface="Garamond" panose="02020404030301010803" pitchFamily="18" charset="0"/>
            </a:rPr>
            <a:t>Varies for each iteration of key expansion round.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US" sz="2000" b="0" kern="1200" spc="-5" dirty="0">
              <a:latin typeface="Garamond" panose="02020404030301010803" pitchFamily="18" charset="0"/>
              <a:cs typeface="Carlito"/>
            </a:rPr>
            <a:t>Multiplication defined </a:t>
          </a:r>
          <a:r>
            <a:rPr lang="en-US" sz="2000" b="0" kern="1200" spc="-10" dirty="0">
              <a:latin typeface="Garamond" panose="02020404030301010803" pitchFamily="18" charset="0"/>
              <a:cs typeface="Carlito"/>
            </a:rPr>
            <a:t>over  </a:t>
          </a:r>
          <a:r>
            <a:rPr lang="en-US" sz="2000" b="0" kern="1200" spc="5" dirty="0">
              <a:latin typeface="Garamond" panose="02020404030301010803" pitchFamily="18" charset="0"/>
              <a:cs typeface="Carlito"/>
            </a:rPr>
            <a:t>the </a:t>
          </a:r>
          <a:r>
            <a:rPr lang="en-US" sz="2000" b="0" kern="1200" dirty="0">
              <a:latin typeface="Garamond" panose="02020404030301010803" pitchFamily="18" charset="0"/>
              <a:cs typeface="Carlito"/>
            </a:rPr>
            <a:t>field</a:t>
          </a:r>
          <a:r>
            <a:rPr lang="en-US" sz="2000" b="0" kern="1200" spc="-45" dirty="0">
              <a:latin typeface="Garamond" panose="02020404030301010803" pitchFamily="18" charset="0"/>
              <a:cs typeface="Carlito"/>
            </a:rPr>
            <a:t> </a:t>
          </a:r>
          <a:r>
            <a:rPr lang="en-US" sz="2000" b="0" kern="1200" dirty="0">
              <a:latin typeface="Garamond" panose="02020404030301010803" pitchFamily="18" charset="0"/>
              <a:cs typeface="Carlito"/>
            </a:rPr>
            <a:t>GF(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US" sz="2000" b="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sz="2000" b="0" i="1" kern="1200" smtClean="0">
                      <a:latin typeface="Cambria Math" panose="02040503050406030204" pitchFamily="18" charset="0"/>
                    </a:rPr>
                    <m:t>2</m:t>
                  </m:r>
                </m:e>
                <m:sup>
                  <m:r>
                    <a:rPr lang="en-US" sz="2000" b="0" i="1" kern="1200" smtClean="0">
                      <a:latin typeface="Cambria Math" panose="02040503050406030204" pitchFamily="18" charset="0"/>
                    </a:rPr>
                    <m:t>8</m:t>
                  </m:r>
                </m:sup>
              </m:sSup>
            </m:oMath>
          </a14:m>
          <a:r>
            <a:rPr lang="en-US" sz="2000" b="0" kern="1200" dirty="0">
              <a:latin typeface="Garamond" panose="02020404030301010803" pitchFamily="18" charset="0"/>
              <a:cs typeface="Carlito"/>
            </a:rPr>
            <a:t>).</a:t>
          </a:r>
          <a:r>
            <a:rPr lang="en-US" sz="2000" b="0" kern="1200" dirty="0">
              <a:latin typeface="Garamond" panose="02020404030301010803" pitchFamily="18" charset="0"/>
            </a:rPr>
            <a:t> </a:t>
          </a:r>
        </a:p>
      </dsp:txBody>
      <dsp:txXfrm>
        <a:off x="0" y="1077801"/>
        <a:ext cx="6096000" cy="21527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8C4E14-B3B4-43D9-BCC1-E66965E76177}">
      <dsp:nvSpPr>
        <dsp:cNvPr id="0" name=""/>
        <dsp:cNvSpPr/>
      </dsp:nvSpPr>
      <dsp:spPr>
        <a:xfrm>
          <a:off x="46193" y="854276"/>
          <a:ext cx="6096000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729EFE-49D7-4259-B0A7-5533295C2C29}">
      <dsp:nvSpPr>
        <dsp:cNvPr id="0" name=""/>
        <dsp:cNvSpPr/>
      </dsp:nvSpPr>
      <dsp:spPr>
        <a:xfrm>
          <a:off x="1631153" y="12340"/>
          <a:ext cx="4511040" cy="854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Garamond" panose="02020404030301010803" pitchFamily="18" charset="0"/>
            </a:rPr>
            <a:t> KEY EXPANSION</a:t>
          </a:r>
        </a:p>
      </dsp:txBody>
      <dsp:txXfrm>
        <a:off x="1631153" y="12340"/>
        <a:ext cx="4511040" cy="854245"/>
      </dsp:txXfrm>
    </dsp:sp>
    <dsp:sp modelId="{40B44628-457E-459F-AE54-4BCD770B0225}">
      <dsp:nvSpPr>
        <dsp:cNvPr id="0" name=""/>
        <dsp:cNvSpPr/>
      </dsp:nvSpPr>
      <dsp:spPr>
        <a:xfrm>
          <a:off x="-7" y="399634"/>
          <a:ext cx="1769734" cy="415804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Garamond" panose="02020404030301010803" pitchFamily="18" charset="0"/>
            </a:rPr>
            <a:t>Components</a:t>
          </a:r>
        </a:p>
      </dsp:txBody>
      <dsp:txXfrm>
        <a:off x="20295" y="419936"/>
        <a:ext cx="1729130" cy="395502"/>
      </dsp:txXfrm>
    </dsp:sp>
    <dsp:sp modelId="{27A4F5A0-E9EF-4CED-830D-BCC9B86CEF5B}">
      <dsp:nvSpPr>
        <dsp:cNvPr id="0" name=""/>
        <dsp:cNvSpPr/>
      </dsp:nvSpPr>
      <dsp:spPr>
        <a:xfrm>
          <a:off x="0" y="854276"/>
          <a:ext cx="6096000" cy="2377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 dirty="0">
            <a:latin typeface="+mj-lt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400" u="sng" kern="1200" dirty="0">
              <a:latin typeface="Garamond" panose="02020404030301010803" pitchFamily="18" charset="0"/>
            </a:rPr>
            <a:t>Substitution Byte</a:t>
          </a:r>
          <a:r>
            <a:rPr lang="en-US" sz="2800" u="sng" kern="1200" dirty="0">
              <a:latin typeface="Garamond" panose="02020404030301010803" pitchFamily="18" charset="0"/>
            </a:rPr>
            <a:t>: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2800" kern="1200" dirty="0">
            <a:latin typeface="Garamond" panose="02020404030301010803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US" sz="1800" kern="1200" spc="-5" dirty="0">
              <a:latin typeface="Garamond" panose="02020404030301010803" pitchFamily="18" charset="0"/>
              <a:cs typeface="Carlito"/>
            </a:rPr>
            <a:t>Performs byte substitution on input word with word from AES Substitution Box. </a:t>
          </a:r>
          <a:endParaRPr lang="en-US" sz="1800" kern="1200" dirty="0">
            <a:latin typeface="Garamond" panose="02020404030301010803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endParaRPr lang="en-US" sz="2000" kern="1200" dirty="0">
            <a:latin typeface="Garamond" panose="02020404030301010803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r>
            <a:rPr lang="en-US" sz="2000" u="sng" kern="1200" dirty="0" err="1">
              <a:latin typeface="Garamond" panose="02020404030301010803" pitchFamily="18" charset="0"/>
            </a:rPr>
            <a:t>RotWord</a:t>
          </a:r>
          <a:r>
            <a:rPr lang="en-US" sz="2000" kern="1200" dirty="0">
              <a:latin typeface="Garamond" panose="02020404030301010803" pitchFamily="18" charset="0"/>
            </a:rPr>
            <a:t>: 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endParaRPr lang="en-US" sz="2400" kern="1200" dirty="0">
            <a:latin typeface="Garamond" panose="02020404030301010803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US" sz="1800" kern="1200" spc="-25" dirty="0" err="1">
              <a:latin typeface="Garamond" panose="02020404030301010803" pitchFamily="18" charset="0"/>
              <a:cs typeface="Carlito"/>
            </a:rPr>
            <a:t>RotWord</a:t>
          </a:r>
          <a:r>
            <a:rPr lang="en-US" sz="1800" kern="1200" spc="-25" dirty="0">
              <a:latin typeface="Garamond" panose="02020404030301010803" pitchFamily="18" charset="0"/>
              <a:cs typeface="Carlito"/>
            </a:rPr>
            <a:t> </a:t>
          </a:r>
          <a:r>
            <a:rPr lang="en-US" sz="1800" kern="1200" spc="-10" dirty="0">
              <a:latin typeface="Garamond" panose="02020404030301010803" pitchFamily="18" charset="0"/>
              <a:cs typeface="Carlito"/>
            </a:rPr>
            <a:t>performs </a:t>
          </a:r>
          <a:r>
            <a:rPr lang="en-US" sz="1800" kern="1200" spc="-5" dirty="0">
              <a:latin typeface="Garamond" panose="02020404030301010803" pitchFamily="18" charset="0"/>
              <a:cs typeface="Carlito"/>
            </a:rPr>
            <a:t>a </a:t>
          </a:r>
          <a:r>
            <a:rPr lang="en-US" sz="1800" kern="1200" spc="-10" dirty="0">
              <a:latin typeface="Garamond" panose="02020404030301010803" pitchFamily="18" charset="0"/>
              <a:cs typeface="Carlito"/>
            </a:rPr>
            <a:t>one-byte circular </a:t>
          </a:r>
          <a:r>
            <a:rPr lang="en-US" sz="1800" kern="1200" spc="-5" dirty="0">
              <a:latin typeface="Garamond" panose="02020404030301010803" pitchFamily="18" charset="0"/>
              <a:cs typeface="Carlito"/>
            </a:rPr>
            <a:t>left shift on a </a:t>
          </a:r>
          <a:r>
            <a:rPr lang="en-US" sz="1800" kern="1200" spc="-15" dirty="0">
              <a:latin typeface="Garamond" panose="02020404030301010803" pitchFamily="18" charset="0"/>
              <a:cs typeface="Carlito"/>
            </a:rPr>
            <a:t>word. </a:t>
          </a:r>
          <a:endParaRPr lang="en-US" sz="1800" kern="1200" dirty="0">
            <a:latin typeface="Garamond" panose="02020404030301010803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US" sz="1800" kern="1200" spc="-5" dirty="0">
              <a:latin typeface="Garamond" panose="02020404030301010803" pitchFamily="18" charset="0"/>
              <a:cs typeface="Carlito"/>
            </a:rPr>
            <a:t>This means that an  input </a:t>
          </a:r>
          <a:r>
            <a:rPr lang="en-US" sz="1800" kern="1200" spc="-15" dirty="0">
              <a:latin typeface="Garamond" panose="02020404030301010803" pitchFamily="18" charset="0"/>
              <a:cs typeface="Carlito"/>
            </a:rPr>
            <a:t>word </a:t>
          </a:r>
          <a:r>
            <a:rPr lang="en-US" sz="1800" kern="1200" spc="-5" dirty="0">
              <a:latin typeface="Garamond" panose="02020404030301010803" pitchFamily="18" charset="0"/>
              <a:cs typeface="Carlito"/>
            </a:rPr>
            <a:t>[B0, </a:t>
          </a:r>
          <a:r>
            <a:rPr lang="en-US" sz="1800" kern="1200" spc="-10" dirty="0">
              <a:latin typeface="Garamond" panose="02020404030301010803" pitchFamily="18" charset="0"/>
              <a:cs typeface="Carlito"/>
            </a:rPr>
            <a:t>B1, B2, B3] </a:t>
          </a:r>
          <a:r>
            <a:rPr lang="en-US" sz="1800" kern="1200" dirty="0">
              <a:latin typeface="Garamond" panose="02020404030301010803" pitchFamily="18" charset="0"/>
              <a:cs typeface="Carlito"/>
            </a:rPr>
            <a:t>is </a:t>
          </a:r>
          <a:r>
            <a:rPr lang="en-US" sz="1800" kern="1200" spc="-15" dirty="0">
              <a:latin typeface="Garamond" panose="02020404030301010803" pitchFamily="18" charset="0"/>
              <a:cs typeface="Carlito"/>
            </a:rPr>
            <a:t>transformed </a:t>
          </a:r>
          <a:r>
            <a:rPr lang="en-US" sz="1800" kern="1200" spc="-10" dirty="0">
              <a:latin typeface="Garamond" panose="02020404030301010803" pitchFamily="18" charset="0"/>
              <a:cs typeface="Carlito"/>
            </a:rPr>
            <a:t>into </a:t>
          </a:r>
          <a:r>
            <a:rPr lang="en-US" sz="1800" kern="1200" spc="-5" dirty="0">
              <a:latin typeface="Garamond" panose="02020404030301010803" pitchFamily="18" charset="0"/>
              <a:cs typeface="Carlito"/>
            </a:rPr>
            <a:t>[B1, </a:t>
          </a:r>
          <a:r>
            <a:rPr lang="en-US" sz="1800" kern="1200" spc="-10" dirty="0">
              <a:latin typeface="Garamond" panose="02020404030301010803" pitchFamily="18" charset="0"/>
              <a:cs typeface="Carlito"/>
            </a:rPr>
            <a:t>B2, B3,</a:t>
          </a:r>
          <a:r>
            <a:rPr lang="en-US" sz="1800" kern="1200" spc="265" dirty="0">
              <a:latin typeface="Garamond" panose="02020404030301010803" pitchFamily="18" charset="0"/>
              <a:cs typeface="Carlito"/>
            </a:rPr>
            <a:t> </a:t>
          </a:r>
          <a:r>
            <a:rPr lang="en-US" sz="1800" kern="1200" spc="-5" dirty="0">
              <a:latin typeface="Garamond" panose="02020404030301010803" pitchFamily="18" charset="0"/>
              <a:cs typeface="Carlito"/>
            </a:rPr>
            <a:t>B0].</a:t>
          </a:r>
          <a:endParaRPr lang="en-US" sz="1800" kern="1200" dirty="0">
            <a:latin typeface="Garamond" panose="02020404030301010803" pitchFamily="18" charset="0"/>
          </a:endParaRPr>
        </a:p>
      </dsp:txBody>
      <dsp:txXfrm>
        <a:off x="0" y="854276"/>
        <a:ext cx="6096000" cy="23778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20F227-1A23-44AA-95F1-3299234855DF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8D9364-1C72-4582-82A6-B131F25E3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90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DA88B2-8996-4BDB-94AB-0067F0853FA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0609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090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665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39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054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032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6050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43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0992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0014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0447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066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7259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0B3AF-9F2F-4E11-B44E-0671C8B14D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372CEA-5A8F-4EF7-B080-B21EC13DFB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CD68D-D34B-4524-9893-FFBF333B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1B49-CA5B-42D0-9CD2-7C9A2F920EBD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07004-3B21-456F-90E6-80925D694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D3381-3AB9-4FEA-922E-1E4998735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411E-20F9-4FEA-88F9-471A877A8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824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D8D61-08BA-4EF9-9AA7-74C03E843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0A3B8-B366-4DC9-996C-262A13703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5F6DF-8131-4BC9-9920-6B00512E4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1B49-CA5B-42D0-9CD2-7C9A2F920EBD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3BDD9-C065-4CB5-811F-247054A78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A9589-20D9-4570-BC6E-EE6A7CBA2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411E-20F9-4FEA-88F9-471A877A8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148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2550D-D536-4C35-9387-8CD0541F0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48191-C9FA-4469-B15B-9C206A344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D5F80-6C9C-4DB9-9926-5102A1A03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1B49-CA5B-42D0-9CD2-7C9A2F920EBD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4DB46-0529-468F-8BEB-3A46CBBAE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8DC50-A0F3-423E-9482-C44C6C31A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411E-20F9-4FEA-88F9-471A877A8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521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7EAE9-9D61-4FBA-AC34-982F5D3E5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63447-5A68-4690-85C1-ADE4F414DA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157E1F-9ADE-46A6-A6A6-BCBB7594E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070F4-A79C-4C72-9476-90D2021F8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1B49-CA5B-42D0-9CD2-7C9A2F920EBD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86C8D-F69B-42B8-81BE-EA04E14F6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0C6DC-20B8-45C8-8076-6DEBE3DC9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411E-20F9-4FEA-88F9-471A877A8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261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467C2-4E66-4141-8D96-CD12D7383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CA084-4671-4F60-A8BF-21E6F8500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885B9-C3E2-44DD-8431-70CE77E6D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C560AA-5A18-4FD6-9897-E31A8D1662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87598C-7DE2-4AF0-9638-603900752B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54416A-0839-4447-AAB9-F4BB47450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1B49-CA5B-42D0-9CD2-7C9A2F920EBD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B4C5FD-8F8A-45A0-82D3-3D425A52C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38F6D1-E416-4CB6-B684-CEC72E6B4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411E-20F9-4FEA-88F9-471A877A8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8398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680B7-AA3A-4188-9AA4-B67DBA719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C8CBB6-32E2-4EA3-B188-0AFBD8E41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1B49-CA5B-42D0-9CD2-7C9A2F920EBD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44BAA1-43C6-4768-99FD-5C5E09D1A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D12135-77D2-4F92-A9D6-0301C8FC4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411E-20F9-4FEA-88F9-471A877A8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785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E2259D-4433-49D0-A403-0AC04273A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1B49-CA5B-42D0-9CD2-7C9A2F920EBD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2EF7EA-BCFB-4E62-A8A4-ED78B3513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22900-D14F-4FF5-A88A-F68554084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411E-20F9-4FEA-88F9-471A877A8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551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FFB2E-09B0-4CB4-B7E2-62D0E4A45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A8A5A-1F5A-4601-88A1-3A60FA67D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781F27-8F6C-4DB8-BC2F-643660D97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00531-1C54-46D8-88D0-DF1185C1B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1B49-CA5B-42D0-9CD2-7C9A2F920EBD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863A96-5F55-4F1B-94AD-A4403FD55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56ACD-0892-4B48-A3C7-DC4F629D5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411E-20F9-4FEA-88F9-471A877A8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058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EAA34-4276-4F03-957A-074D6A47A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36CA1A-759E-47D8-BF3E-CB12730632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1216B0-C964-4DA8-8721-E793923B1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ACB4B6-351A-42E6-A6DF-65DC58FE2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1B49-CA5B-42D0-9CD2-7C9A2F920EBD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4A0731-0F8B-4015-B142-9ACE0F59F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77627A-AF1A-4760-88C3-1BFDD0C14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411E-20F9-4FEA-88F9-471A877A8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0370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8127E-04B8-41DB-8B7A-B302853C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97BABA-1A67-4B70-A1EE-55AA77B4C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899C9-9D19-4D07-83D9-03DE5D72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1B49-CA5B-42D0-9CD2-7C9A2F920EBD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F0F8D-9C7E-4CB2-BD27-B75A4BCDD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6D58C-2086-4370-9AB8-8980A48B9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411E-20F9-4FEA-88F9-471A877A8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15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076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0353CA-EEA3-4BA2-A5C5-500CB44C6A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758DBD-33AF-4A6C-88E4-5082E67F9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70DC1-A7F9-4861-ABC3-9D31938C7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1B49-CA5B-42D0-9CD2-7C9A2F920EBD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E572C-1A15-4725-9300-954C69317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2916F-FF3A-4AFA-9989-FA375727A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411E-20F9-4FEA-88F9-471A877A8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70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020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150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32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599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421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270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681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  <p:sldLayoutId id="2147483849" r:id="rId12"/>
    <p:sldLayoutId id="2147483850" r:id="rId13"/>
    <p:sldLayoutId id="2147483851" r:id="rId14"/>
    <p:sldLayoutId id="2147483852" r:id="rId15"/>
    <p:sldLayoutId id="2147483853" r:id="rId16"/>
    <p:sldLayoutId id="2147483854" r:id="rId17"/>
    <p:sldLayoutId id="2147483855" r:id="rId18"/>
    <p:sldLayoutId id="2147483857" r:id="rId1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E2CD5D-BCF0-42FB-BB2A-97DCC817A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0564FA-29B9-4D7C-BA6B-A4C2EF163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792F3-5F6C-4C87-B362-55394EED1C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F1B49-CA5B-42D0-9CD2-7C9A2F920EBD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3FE6C-A5EA-4886-93AE-AB3D9A2A97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1ED2B-6BD9-4F6A-B777-718F02055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7411E-20F9-4FEA-88F9-471A877A8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47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35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13" Type="http://schemas.openxmlformats.org/officeDocument/2006/relationships/image" Target="../media/image42.png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4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openxmlformats.org/officeDocument/2006/relationships/image" Target="../media/image39.jpg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5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5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2848" y="2697972"/>
            <a:ext cx="6280588" cy="1642283"/>
          </a:xfrm>
        </p:spPr>
        <p:txBody>
          <a:bodyPr>
            <a:normAutofit fontScale="90000"/>
          </a:bodyPr>
          <a:lstStyle/>
          <a:p>
            <a:r>
              <a:rPr lang="en-US" sz="3000" b="1" dirty="0">
                <a:solidFill>
                  <a:schemeClr val="tx2"/>
                </a:solidFill>
                <a:latin typeface="Garamond" panose="02020404030301010803" pitchFamily="18" charset="0"/>
              </a:rPr>
              <a:t>HARDWARE IMPLEMENTATION OF REAL TIME COMMUNICATION USING UART WITH AES 128 ENCRYPTION/DECRYPTION IN VERILOG</a:t>
            </a:r>
          </a:p>
        </p:txBody>
      </p:sp>
    </p:spTree>
    <p:extLst>
      <p:ext uri="{BB962C8B-B14F-4D97-AF65-F5344CB8AC3E}">
        <p14:creationId xmlns:p14="http://schemas.microsoft.com/office/powerpoint/2010/main" val="1051849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58E927-2376-4E24-ABDE-B34CE6C60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2" y="862012"/>
            <a:ext cx="7877175" cy="44862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55C6CF-84BE-48B2-A2FD-6BFCC07E8612}"/>
              </a:ext>
            </a:extLst>
          </p:cNvPr>
          <p:cNvSpPr txBox="1"/>
          <p:nvPr/>
        </p:nvSpPr>
        <p:spPr>
          <a:xfrm>
            <a:off x="3000117" y="5811322"/>
            <a:ext cx="36864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Fig : </a:t>
            </a:r>
            <a:r>
              <a:rPr lang="en-US" b="1" u="sng" dirty="0"/>
              <a:t>AES Inverse Substitution box</a:t>
            </a:r>
          </a:p>
        </p:txBody>
      </p:sp>
    </p:spTree>
    <p:extLst>
      <p:ext uri="{BB962C8B-B14F-4D97-AF65-F5344CB8AC3E}">
        <p14:creationId xmlns:p14="http://schemas.microsoft.com/office/powerpoint/2010/main" val="1927573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35EB6-56E9-493B-AC22-CEDCCB867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1" y="439434"/>
            <a:ext cx="7773338" cy="1596177"/>
          </a:xfrm>
        </p:spPr>
        <p:txBody>
          <a:bodyPr>
            <a:norm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Verification of sub byte and inverse sub byte transformation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FF131FD-5EF2-423C-87E6-9E7709E9FA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4122" y="2420561"/>
            <a:ext cx="5090960" cy="3613962"/>
          </a:xfrm>
        </p:spPr>
      </p:pic>
      <p:pic>
        <p:nvPicPr>
          <p:cNvPr id="5" name="Picture 5" descr="Timeline&#10;&#10;Description automatically generated">
            <a:extLst>
              <a:ext uri="{FF2B5EF4-FFF2-40B4-BE49-F238E27FC236}">
                <a16:creationId xmlns:a16="http://schemas.microsoft.com/office/drawing/2014/main" id="{ADB0F826-1C12-4E73-AD37-51F99408B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4099" y="2316025"/>
            <a:ext cx="2724150" cy="252412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9C2DDE0D-FD1D-4A1F-9772-ECD4E814BA08}"/>
              </a:ext>
            </a:extLst>
          </p:cNvPr>
          <p:cNvSpPr/>
          <p:nvPr/>
        </p:nvSpPr>
        <p:spPr>
          <a:xfrm>
            <a:off x="3727175" y="3190461"/>
            <a:ext cx="1789043" cy="1590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91EDE097-5805-4E1A-92F8-EDA9F8E38337}"/>
              </a:ext>
            </a:extLst>
          </p:cNvPr>
          <p:cNvCxnSpPr/>
          <p:nvPr/>
        </p:nvCxnSpPr>
        <p:spPr>
          <a:xfrm flipV="1">
            <a:off x="5013049" y="2150579"/>
            <a:ext cx="735496" cy="11231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211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564105"/>
            <a:ext cx="6798735" cy="655099"/>
          </a:xfrm>
        </p:spPr>
        <p:txBody>
          <a:bodyPr>
            <a:no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Shift Rows ( ) Transformation</a:t>
            </a:r>
            <a:br>
              <a:rPr lang="en-US" b="1" dirty="0">
                <a:latin typeface="Garamond" panose="02020404030301010803" pitchFamily="18" charset="0"/>
              </a:rPr>
            </a:br>
            <a:endParaRPr lang="en-US" b="1" dirty="0">
              <a:latin typeface="Garamond" panose="020204040303010108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0CB4F4-8486-4E31-803F-CCFBC39D7756}"/>
              </a:ext>
            </a:extLst>
          </p:cNvPr>
          <p:cNvSpPr txBox="1"/>
          <p:nvPr/>
        </p:nvSpPr>
        <p:spPr>
          <a:xfrm>
            <a:off x="856422" y="2628900"/>
            <a:ext cx="7779025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latin typeface="Garamond" panose="02020404030301010803" pitchFamily="18" charset="0"/>
                <a:cs typeface="Segoe UI"/>
              </a:rPr>
              <a:t>The 16-byte data ( or say 128-bit data) is arranged in a 4 x 4 grid.</a:t>
            </a:r>
            <a:endParaRPr lang="en-US" dirty="0">
              <a:latin typeface="Garamond" panose="02020404030301010803" pitchFamily="18" charset="0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Garamond" panose="02020404030301010803" pitchFamily="18" charset="0"/>
              <a:cs typeface="Segoe U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aramond" panose="02020404030301010803" pitchFamily="18" charset="0"/>
                <a:cs typeface="Segoe UI"/>
              </a:rPr>
              <a:t>In each of the four rows,</a:t>
            </a:r>
          </a:p>
          <a:p>
            <a:pPr marL="742950" lvl="1" indent="-285750">
              <a:buFont typeface="Wingdings"/>
              <a:buChar char="q"/>
            </a:pPr>
            <a:r>
              <a:rPr lang="en-US" dirty="0">
                <a:latin typeface="Garamond" panose="02020404030301010803" pitchFamily="18" charset="0"/>
                <a:cs typeface="Segoe UI"/>
              </a:rPr>
              <a:t>1st row remains unchanged.</a:t>
            </a:r>
          </a:p>
          <a:p>
            <a:pPr marL="742950" lvl="1" indent="-285750">
              <a:buFont typeface="Wingdings"/>
              <a:buChar char="q"/>
            </a:pPr>
            <a:r>
              <a:rPr lang="en-US" dirty="0">
                <a:latin typeface="Garamond" panose="02020404030301010803" pitchFamily="18" charset="0"/>
                <a:cs typeface="Segoe UI"/>
              </a:rPr>
              <a:t>2nd row, each byte is shifted one position to the left.</a:t>
            </a:r>
          </a:p>
          <a:p>
            <a:pPr marL="742950" lvl="1" indent="-285750">
              <a:buFont typeface="Wingdings"/>
              <a:buChar char="q"/>
            </a:pPr>
            <a:r>
              <a:rPr lang="en-US" dirty="0">
                <a:latin typeface="Garamond" panose="02020404030301010803" pitchFamily="18" charset="0"/>
                <a:cs typeface="Segoe UI"/>
              </a:rPr>
              <a:t>3rd row, each byte is shifted two positions to the left.</a:t>
            </a:r>
            <a:endParaRPr lang="en-US" dirty="0">
              <a:latin typeface="Garamond" panose="02020404030301010803" pitchFamily="18" charset="0"/>
            </a:endParaRPr>
          </a:p>
          <a:p>
            <a:pPr marL="742950" lvl="1" indent="-285750">
              <a:buFont typeface="Wingdings"/>
              <a:buChar char="q"/>
            </a:pPr>
            <a:r>
              <a:rPr lang="en-US" dirty="0">
                <a:latin typeface="Garamond" panose="02020404030301010803" pitchFamily="18" charset="0"/>
                <a:cs typeface="Segoe UI"/>
              </a:rPr>
              <a:t>4th row, each byte is shifted three position to the left.</a:t>
            </a:r>
          </a:p>
          <a:p>
            <a:endParaRPr lang="en-US" dirty="0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080467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A7A8096-5C8C-4706-B39D-E23CD5DD0CCE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1397000"/>
          <a:ext cx="6096000" cy="112776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74753503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83876106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32261610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721702482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A1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A13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82527013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A2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A10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A14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9832178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A3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A11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A15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7938199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A4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A12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A16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7604323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47E4B74-A459-4AE7-82BF-C14208BE271A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3515978"/>
          <a:ext cx="6095999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763">
                  <a:extLst>
                    <a:ext uri="{9D8B030D-6E8A-4147-A177-3AD203B41FA5}">
                      <a16:colId xmlns:a16="http://schemas.microsoft.com/office/drawing/2014/main" val="1454285793"/>
                    </a:ext>
                  </a:extLst>
                </a:gridCol>
                <a:gridCol w="1555412">
                  <a:extLst>
                    <a:ext uri="{9D8B030D-6E8A-4147-A177-3AD203B41FA5}">
                      <a16:colId xmlns:a16="http://schemas.microsoft.com/office/drawing/2014/main" val="2427249042"/>
                    </a:ext>
                  </a:extLst>
                </a:gridCol>
                <a:gridCol w="1555412">
                  <a:extLst>
                    <a:ext uri="{9D8B030D-6E8A-4147-A177-3AD203B41FA5}">
                      <a16:colId xmlns:a16="http://schemas.microsoft.com/office/drawing/2014/main" val="679150562"/>
                    </a:ext>
                  </a:extLst>
                </a:gridCol>
                <a:gridCol w="1555412">
                  <a:extLst>
                    <a:ext uri="{9D8B030D-6E8A-4147-A177-3AD203B41FA5}">
                      <a16:colId xmlns:a16="http://schemas.microsoft.com/office/drawing/2014/main" val="266974106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A13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7676104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A10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A14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4522249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A11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A15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9201323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A16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A12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24128248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19252D9-BAEB-476F-833B-6CEF77C2129B}"/>
              </a:ext>
            </a:extLst>
          </p:cNvPr>
          <p:cNvSpPr txBox="1"/>
          <p:nvPr/>
        </p:nvSpPr>
        <p:spPr>
          <a:xfrm>
            <a:off x="3595817" y="2597250"/>
            <a:ext cx="23022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Fig : 4 x 4 array of input 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E95474-128E-45CD-98E5-EED385F54E8E}"/>
              </a:ext>
            </a:extLst>
          </p:cNvPr>
          <p:cNvSpPr txBox="1"/>
          <p:nvPr/>
        </p:nvSpPr>
        <p:spPr>
          <a:xfrm>
            <a:off x="3595817" y="4684755"/>
            <a:ext cx="238078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Fig: 4 x 4 array of shifted data</a:t>
            </a:r>
          </a:p>
        </p:txBody>
      </p:sp>
    </p:spTree>
    <p:extLst>
      <p:ext uri="{BB962C8B-B14F-4D97-AF65-F5344CB8AC3E}">
        <p14:creationId xmlns:p14="http://schemas.microsoft.com/office/powerpoint/2010/main" val="400573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564105"/>
            <a:ext cx="6798735" cy="655099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Garamond" panose="02020404030301010803" pitchFamily="18" charset="0"/>
              </a:rPr>
              <a:t>Inverse Shift Rows ( ) Transformation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6D88D-BDCE-4A87-A39C-114D38029084}"/>
              </a:ext>
            </a:extLst>
          </p:cNvPr>
          <p:cNvSpPr txBox="1"/>
          <p:nvPr/>
        </p:nvSpPr>
        <p:spPr>
          <a:xfrm>
            <a:off x="831574" y="2595770"/>
            <a:ext cx="7721047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latin typeface="Garamond" panose="02020404030301010803" pitchFamily="18" charset="0"/>
                <a:cs typeface="Segoe UI"/>
              </a:rPr>
              <a:t>Similar to the Shift Rows ( ) transformation in functionality, except the rows are shifted in the reverse order.</a:t>
            </a:r>
          </a:p>
          <a:p>
            <a:endParaRPr lang="en-US" dirty="0">
              <a:latin typeface="Garamond" panose="02020404030301010803" pitchFamily="18" charset="0"/>
              <a:cs typeface="Segoe UI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latin typeface="Garamond" panose="02020404030301010803" pitchFamily="18" charset="0"/>
                <a:cs typeface="Segoe UI"/>
              </a:rPr>
              <a:t>​</a:t>
            </a:r>
            <a:r>
              <a:rPr lang="en-US" dirty="0">
                <a:latin typeface="Garamond" panose="02020404030301010803" pitchFamily="18" charset="0"/>
                <a:ea typeface="+mn-lt"/>
                <a:cs typeface="+mn-lt"/>
              </a:rPr>
              <a:t>In each of the four rows,</a:t>
            </a:r>
          </a:p>
          <a:p>
            <a:pPr marL="742950" lvl="1" indent="-285750">
              <a:buFont typeface="Wingdings,Sans-Serif"/>
              <a:buChar char="q"/>
            </a:pPr>
            <a:r>
              <a:rPr lang="en-US" dirty="0">
                <a:latin typeface="Garamond" panose="02020404030301010803" pitchFamily="18" charset="0"/>
                <a:ea typeface="+mn-lt"/>
                <a:cs typeface="+mn-lt"/>
              </a:rPr>
              <a:t>1st row remains unchanged.</a:t>
            </a:r>
          </a:p>
          <a:p>
            <a:pPr marL="742950" lvl="1" indent="-285750">
              <a:buFont typeface="Wingdings,Sans-Serif"/>
              <a:buChar char="q"/>
            </a:pPr>
            <a:r>
              <a:rPr lang="en-US" dirty="0">
                <a:latin typeface="Garamond" panose="02020404030301010803" pitchFamily="18" charset="0"/>
                <a:ea typeface="+mn-lt"/>
                <a:cs typeface="+mn-lt"/>
              </a:rPr>
              <a:t>2nd row, each byte is shifted one position to the right.</a:t>
            </a:r>
          </a:p>
          <a:p>
            <a:pPr marL="742950" lvl="1" indent="-285750">
              <a:buFont typeface="Wingdings,Sans-Serif"/>
              <a:buChar char="q"/>
            </a:pPr>
            <a:r>
              <a:rPr lang="en-US" dirty="0">
                <a:latin typeface="Garamond" panose="02020404030301010803" pitchFamily="18" charset="0"/>
                <a:ea typeface="+mn-lt"/>
                <a:cs typeface="+mn-lt"/>
              </a:rPr>
              <a:t>3rd row, each byte is shifted two positions to the right.</a:t>
            </a:r>
          </a:p>
          <a:p>
            <a:pPr marL="742950" lvl="1" indent="-285750">
              <a:buFont typeface="Wingdings,Sans-Serif"/>
              <a:buChar char="q"/>
            </a:pPr>
            <a:r>
              <a:rPr lang="en-US" dirty="0">
                <a:latin typeface="Garamond" panose="02020404030301010803" pitchFamily="18" charset="0"/>
                <a:ea typeface="+mn-lt"/>
                <a:cs typeface="+mn-lt"/>
              </a:rPr>
              <a:t>4th row, each byte is shifted three position to the right.</a:t>
            </a:r>
          </a:p>
          <a:p>
            <a:endParaRPr lang="en-US" dirty="0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154317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05" y="2349856"/>
            <a:ext cx="3510981" cy="36298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9116" y="830941"/>
            <a:ext cx="85232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Garamond" panose="02020404030301010803" pitchFamily="18" charset="0"/>
              </a:rPr>
              <a:t>Verification of shift row() and inverse shift row() transformation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930" y="2247935"/>
            <a:ext cx="3284621" cy="373176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861768" y="2871509"/>
            <a:ext cx="1961148" cy="22679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6" idx="6"/>
          </p:cNvCxnSpPr>
          <p:nvPr/>
        </p:nvCxnSpPr>
        <p:spPr>
          <a:xfrm flipV="1">
            <a:off x="4822916" y="3725751"/>
            <a:ext cx="385010" cy="2797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144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660" y="1098549"/>
            <a:ext cx="5293730" cy="1473200"/>
          </a:xfrm>
          <a:prstGeom prst="rect">
            <a:avLst/>
          </a:prstGeom>
          <a:solidFill>
            <a:srgbClr val="6545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0BD814-77B3-4BBD-82FE-73986CC59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192" y="1225695"/>
            <a:ext cx="4945642" cy="1218908"/>
          </a:xfrm>
        </p:spPr>
        <p:txBody>
          <a:bodyPr>
            <a:normAutofit/>
          </a:bodyPr>
          <a:lstStyle/>
          <a:p>
            <a:r>
              <a:rPr lang="en-US" sz="3600" b="1" dirty="0" err="1">
                <a:solidFill>
                  <a:srgbClr val="FFFFFF"/>
                </a:solidFill>
                <a:latin typeface="Garamond" panose="02020404030301010803" pitchFamily="18" charset="0"/>
              </a:rPr>
              <a:t>Mix_Column</a:t>
            </a:r>
            <a:endParaRPr lang="en-US" sz="3600" b="1" dirty="0">
              <a:solidFill>
                <a:srgbClr val="FFFFFF"/>
              </a:solidFill>
              <a:latin typeface="Garamond" panose="02020404030301010803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3B81349-3A7E-4A66-9ED9-66E6F8E29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6888" y="2698426"/>
            <a:ext cx="2580872" cy="3060191"/>
          </a:xfrm>
          <a:prstGeom prst="rect">
            <a:avLst/>
          </a:prstGeom>
          <a:solidFill>
            <a:srgbClr val="FF3401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B49EA8-CE85-4D30-BABE-84A478861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92" y="3289631"/>
            <a:ext cx="2300517" cy="186364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A37A7FF-19A5-40D8-8D0C-E780CBD33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56102" y="2698426"/>
            <a:ext cx="2580872" cy="3060191"/>
          </a:xfrm>
          <a:prstGeom prst="rect">
            <a:avLst/>
          </a:prstGeom>
          <a:solidFill>
            <a:srgbClr val="FF3401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5" name="Picture 4" descr="Text, table&#10;&#10;Description automatically generated">
            <a:extLst>
              <a:ext uri="{FF2B5EF4-FFF2-40B4-BE49-F238E27FC236}">
                <a16:creationId xmlns:a16="http://schemas.microsoft.com/office/drawing/2014/main" id="{4DB0CEDD-B1CB-4939-AF0B-F1A3A52C6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4227" y="3477826"/>
            <a:ext cx="2300519" cy="148724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7732" y="1098549"/>
            <a:ext cx="3234970" cy="4660901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214287-96A7-4034-A572-550203A0E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7043" y="1429488"/>
            <a:ext cx="2636346" cy="3998192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  <a:latin typeface="Garamond" panose="02020404030301010803" pitchFamily="18" charset="0"/>
              </a:rPr>
              <a:t>Performs mixing of column wise data in finite field (</a:t>
            </a:r>
            <a:r>
              <a:rPr lang="en-US" sz="1800" dirty="0">
                <a:solidFill>
                  <a:srgbClr val="FF0000"/>
                </a:solidFill>
                <a:latin typeface="Garamond" panose="02020404030301010803" pitchFamily="18" charset="0"/>
              </a:rPr>
              <a:t>GF^8</a:t>
            </a:r>
            <a:r>
              <a:rPr lang="en-US" sz="1800" dirty="0">
                <a:solidFill>
                  <a:srgbClr val="FFFFFF"/>
                </a:solidFill>
                <a:latin typeface="Garamond" panose="02020404030301010803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02492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97662" y="1067531"/>
            <a:ext cx="8579095" cy="138319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F350957-4F79-4D3C-9E61-698515B73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763" y="1182409"/>
            <a:ext cx="8354891" cy="697835"/>
          </a:xfrm>
        </p:spPr>
        <p:txBody>
          <a:bodyPr vert="horz" lIns="68580" tIns="34290" rIns="68580" bIns="34290" rtlCol="0" anchor="b">
            <a:normAutofit/>
          </a:bodyPr>
          <a:lstStyle/>
          <a:p>
            <a:pPr algn="ctr"/>
            <a:r>
              <a:rPr lang="en-US" sz="4050" dirty="0">
                <a:solidFill>
                  <a:srgbClr val="FFFFFF"/>
                </a:solidFill>
              </a:rPr>
              <a:t>Operation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72559" y="1998969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B71CD9D-143E-4DF2-A1B5-A117A16D8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676" y="3393895"/>
            <a:ext cx="4091938" cy="1565165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87209" y="2804877"/>
            <a:ext cx="0" cy="27432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A7A7C1-BF0D-43DA-BB35-57BAFD35B1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833805" y="3746824"/>
            <a:ext cx="4091938" cy="85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935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DDF0BC-18F8-4018-8BCB-FEFB2EBD81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8790" y="4186238"/>
            <a:ext cx="4772025" cy="17359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DD5F258-8211-42E2-A109-3C710A5E9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91" y="2671763"/>
            <a:ext cx="8836819" cy="1514475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FF38D7FF-05FD-4958-BB48-EA4D1F67F366}"/>
              </a:ext>
            </a:extLst>
          </p:cNvPr>
          <p:cNvSpPr txBox="1">
            <a:spLocks/>
          </p:cNvSpPr>
          <p:nvPr/>
        </p:nvSpPr>
        <p:spPr>
          <a:xfrm>
            <a:off x="-1" y="857250"/>
            <a:ext cx="9144000" cy="10544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defTabSz="685800">
              <a:spcBef>
                <a:spcPts val="750"/>
              </a:spcBef>
            </a:pPr>
            <a:r>
              <a:rPr lang="en-US" sz="3600" b="1" dirty="0">
                <a:solidFill>
                  <a:prstClr val="white"/>
                </a:solidFill>
                <a:latin typeface="Garamond" panose="02020404030301010803" pitchFamily="18" charset="0"/>
              </a:rPr>
              <a:t>Irreducible Polynomial</a:t>
            </a:r>
          </a:p>
        </p:txBody>
      </p:sp>
    </p:spTree>
    <p:extLst>
      <p:ext uri="{BB962C8B-B14F-4D97-AF65-F5344CB8AC3E}">
        <p14:creationId xmlns:p14="http://schemas.microsoft.com/office/powerpoint/2010/main" val="229605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CC81211-9DEB-4982-81CE-1DF0A121F8AA}"/>
              </a:ext>
            </a:extLst>
          </p:cNvPr>
          <p:cNvSpPr/>
          <p:nvPr/>
        </p:nvSpPr>
        <p:spPr>
          <a:xfrm>
            <a:off x="4545966" y="1921206"/>
            <a:ext cx="4465066" cy="3925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F008FA-BA7F-4FFA-8EF0-FE6B8E8F8C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02" t="17265"/>
          <a:stretch/>
        </p:blipFill>
        <p:spPr>
          <a:xfrm>
            <a:off x="290921" y="1949721"/>
            <a:ext cx="3868185" cy="18544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81AF2B-3182-4A2B-B5F6-611349365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895" y="3860486"/>
            <a:ext cx="3214688" cy="8429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0CA12E-1F2A-4ECA-9594-4B23797218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698" y="4680702"/>
            <a:ext cx="3007519" cy="742950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2950676A-6FAF-4B5A-9A70-4FA425376E62}"/>
              </a:ext>
            </a:extLst>
          </p:cNvPr>
          <p:cNvSpPr/>
          <p:nvPr/>
        </p:nvSpPr>
        <p:spPr>
          <a:xfrm>
            <a:off x="4937962" y="1921207"/>
            <a:ext cx="3551372" cy="392573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BD69233-A148-4E14-9E85-BBC634623CBB}"/>
              </a:ext>
            </a:extLst>
          </p:cNvPr>
          <p:cNvSpPr/>
          <p:nvPr/>
        </p:nvSpPr>
        <p:spPr>
          <a:xfrm>
            <a:off x="4937961" y="3161746"/>
            <a:ext cx="640411" cy="122485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600" dirty="0">
                <a:solidFill>
                  <a:prstClr val="white"/>
                </a:solidFill>
                <a:latin typeface="Calibri" panose="020F0502020204030204"/>
              </a:rPr>
              <a:t>6</a:t>
            </a: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FA71FD-4960-4738-9DA5-47E017418A25}"/>
              </a:ext>
            </a:extLst>
          </p:cNvPr>
          <p:cNvSpPr/>
          <p:nvPr/>
        </p:nvSpPr>
        <p:spPr>
          <a:xfrm>
            <a:off x="4889971" y="5230292"/>
            <a:ext cx="332466" cy="2637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0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EFF1112-0E8A-4521-BCBF-0715557E4C6A}"/>
              </a:ext>
            </a:extLst>
          </p:cNvPr>
          <p:cNvSpPr/>
          <p:nvPr/>
        </p:nvSpPr>
        <p:spPr>
          <a:xfrm>
            <a:off x="5583505" y="3149510"/>
            <a:ext cx="386861" cy="1705907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8 bit 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03E9E6D1-4A43-4009-A6B0-B4848AAF0560}"/>
              </a:ext>
            </a:extLst>
          </p:cNvPr>
          <p:cNvSpPr/>
          <p:nvPr/>
        </p:nvSpPr>
        <p:spPr>
          <a:xfrm>
            <a:off x="4937961" y="3380757"/>
            <a:ext cx="640411" cy="122485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600" dirty="0">
                <a:solidFill>
                  <a:prstClr val="white"/>
                </a:solidFill>
                <a:latin typeface="Calibri" panose="020F0502020204030204"/>
              </a:rPr>
              <a:t>5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48EAD701-0240-438C-94E1-DB9B1E614B7E}"/>
              </a:ext>
            </a:extLst>
          </p:cNvPr>
          <p:cNvSpPr/>
          <p:nvPr/>
        </p:nvSpPr>
        <p:spPr>
          <a:xfrm>
            <a:off x="4937961" y="3578769"/>
            <a:ext cx="640411" cy="122485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600" dirty="0">
                <a:solidFill>
                  <a:prstClr val="white"/>
                </a:solidFill>
                <a:latin typeface="Calibri" panose="020F0502020204030204"/>
              </a:rPr>
              <a:t>4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26596AF9-6368-4A3D-9B76-2FED74A095A1}"/>
              </a:ext>
            </a:extLst>
          </p:cNvPr>
          <p:cNvSpPr/>
          <p:nvPr/>
        </p:nvSpPr>
        <p:spPr>
          <a:xfrm>
            <a:off x="4943096" y="3795953"/>
            <a:ext cx="640411" cy="122485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600" dirty="0">
                <a:solidFill>
                  <a:prstClr val="white"/>
                </a:solidFill>
                <a:latin typeface="Calibri" panose="020F0502020204030204"/>
              </a:rPr>
              <a:t>3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C5CEB6FB-0DF0-4B3B-86ED-B65E57640C8D}"/>
              </a:ext>
            </a:extLst>
          </p:cNvPr>
          <p:cNvSpPr/>
          <p:nvPr/>
        </p:nvSpPr>
        <p:spPr>
          <a:xfrm>
            <a:off x="4937960" y="4010936"/>
            <a:ext cx="640411" cy="122485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600" dirty="0">
                <a:solidFill>
                  <a:prstClr val="white"/>
                </a:solidFill>
                <a:latin typeface="Calibri" panose="020F0502020204030204"/>
              </a:rPr>
              <a:t>2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B0FCB086-4AFC-4AB9-84B7-2DD8B7F0B073}"/>
              </a:ext>
            </a:extLst>
          </p:cNvPr>
          <p:cNvSpPr/>
          <p:nvPr/>
        </p:nvSpPr>
        <p:spPr>
          <a:xfrm>
            <a:off x="4937960" y="4212201"/>
            <a:ext cx="640411" cy="122485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600" dirty="0">
                <a:solidFill>
                  <a:prstClr val="white"/>
                </a:solidFill>
                <a:latin typeface="Calibri" panose="020F0502020204030204"/>
              </a:rPr>
              <a:t>1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8012D373-DD44-41C7-B419-3769295C062C}"/>
              </a:ext>
            </a:extLst>
          </p:cNvPr>
          <p:cNvSpPr/>
          <p:nvPr/>
        </p:nvSpPr>
        <p:spPr>
          <a:xfrm>
            <a:off x="4937960" y="4411085"/>
            <a:ext cx="640411" cy="122485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600" dirty="0">
                <a:solidFill>
                  <a:prstClr val="white"/>
                </a:solidFill>
                <a:latin typeface="Calibri" panose="020F0502020204030204"/>
              </a:rPr>
              <a:t>0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FD92447F-25F5-498C-B885-E3C51D02C5FB}"/>
              </a:ext>
            </a:extLst>
          </p:cNvPr>
          <p:cNvSpPr/>
          <p:nvPr/>
        </p:nvSpPr>
        <p:spPr>
          <a:xfrm>
            <a:off x="5122282" y="4579841"/>
            <a:ext cx="456089" cy="12891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Flowchart: Manual Operation 28">
            <a:extLst>
              <a:ext uri="{FF2B5EF4-FFF2-40B4-BE49-F238E27FC236}">
                <a16:creationId xmlns:a16="http://schemas.microsoft.com/office/drawing/2014/main" id="{3314875D-A78D-4708-8201-ABE45FBF1BD4}"/>
              </a:ext>
            </a:extLst>
          </p:cNvPr>
          <p:cNvSpPr/>
          <p:nvPr/>
        </p:nvSpPr>
        <p:spPr>
          <a:xfrm rot="16200000">
            <a:off x="6675454" y="3698119"/>
            <a:ext cx="1524029" cy="544457"/>
          </a:xfrm>
          <a:prstGeom prst="flowChartManualOperati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EBDA943D-81C4-43B4-ACAB-F20B5A9D81C5}"/>
              </a:ext>
            </a:extLst>
          </p:cNvPr>
          <p:cNvSpPr/>
          <p:nvPr/>
        </p:nvSpPr>
        <p:spPr>
          <a:xfrm>
            <a:off x="6013169" y="3510870"/>
            <a:ext cx="1174362" cy="391964"/>
          </a:xfrm>
          <a:prstGeom prst="righ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634677E7-CDAF-465F-ADFD-28F56ABA81B8}"/>
              </a:ext>
            </a:extLst>
          </p:cNvPr>
          <p:cNvSpPr/>
          <p:nvPr/>
        </p:nvSpPr>
        <p:spPr>
          <a:xfrm rot="5400000">
            <a:off x="7339095" y="3134657"/>
            <a:ext cx="272219" cy="135281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A62E5F1-D97E-4DB2-9780-04898F326085}"/>
              </a:ext>
            </a:extLst>
          </p:cNvPr>
          <p:cNvSpPr/>
          <p:nvPr/>
        </p:nvSpPr>
        <p:spPr>
          <a:xfrm>
            <a:off x="6057977" y="4190705"/>
            <a:ext cx="464528" cy="342865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25" dirty="0">
                <a:solidFill>
                  <a:prstClr val="white"/>
                </a:solidFill>
                <a:latin typeface="Calibri" panose="020F0502020204030204"/>
              </a:rPr>
              <a:t>XOR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E3547EA2-70FD-4917-BE48-B3CBC0AF0303}"/>
              </a:ext>
            </a:extLst>
          </p:cNvPr>
          <p:cNvSpPr/>
          <p:nvPr/>
        </p:nvSpPr>
        <p:spPr>
          <a:xfrm rot="5400000">
            <a:off x="6076632" y="3773169"/>
            <a:ext cx="342865" cy="404887"/>
          </a:xfrm>
          <a:prstGeom prst="righ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C4B22639-867A-4290-A80F-C8C4B08AFE5F}"/>
              </a:ext>
            </a:extLst>
          </p:cNvPr>
          <p:cNvSpPr/>
          <p:nvPr/>
        </p:nvSpPr>
        <p:spPr>
          <a:xfrm>
            <a:off x="6552113" y="4161055"/>
            <a:ext cx="609700" cy="404887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6B5F3E8-A0D1-4B4D-9DDA-55CF12880B7B}"/>
              </a:ext>
            </a:extLst>
          </p:cNvPr>
          <p:cNvSpPr/>
          <p:nvPr/>
        </p:nvSpPr>
        <p:spPr>
          <a:xfrm>
            <a:off x="7141252" y="3959927"/>
            <a:ext cx="401393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 defTabSz="685800"/>
            <a:r>
              <a:rPr lang="en-US" sz="4050" b="1" dirty="0">
                <a:ln w="12700">
                  <a:solidFill>
                    <a:srgbClr val="4472C4"/>
                  </a:solidFill>
                  <a:prstDash val="solid"/>
                </a:ln>
                <a:pattFill prst="pct50">
                  <a:fgClr>
                    <a:srgbClr val="4472C4"/>
                  </a:fgClr>
                  <a:bgClr>
                    <a:srgbClr val="4472C4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4472C4"/>
                  </a:outerShdw>
                </a:effectLst>
                <a:latin typeface="Calibri" panose="020F0502020204030204"/>
              </a:rPr>
              <a:t>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C649BAF-1A59-4247-987F-C93DA98F7909}"/>
              </a:ext>
            </a:extLst>
          </p:cNvPr>
          <p:cNvSpPr/>
          <p:nvPr/>
        </p:nvSpPr>
        <p:spPr>
          <a:xfrm>
            <a:off x="7124458" y="3376343"/>
            <a:ext cx="401393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 defTabSz="685800"/>
            <a:r>
              <a:rPr lang="en-US" sz="4050" b="1" dirty="0">
                <a:ln w="12700">
                  <a:solidFill>
                    <a:srgbClr val="4472C4"/>
                  </a:solidFill>
                  <a:prstDash val="solid"/>
                </a:ln>
                <a:pattFill prst="pct50">
                  <a:fgClr>
                    <a:srgbClr val="4472C4"/>
                  </a:fgClr>
                  <a:bgClr>
                    <a:srgbClr val="4472C4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4472C4"/>
                  </a:outerShdw>
                </a:effectLst>
                <a:latin typeface="Calibri" panose="020F0502020204030204"/>
              </a:rPr>
              <a:t>0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69C327AB-8D6B-4FBA-B9DC-9AA56F3E72B2}"/>
              </a:ext>
            </a:extLst>
          </p:cNvPr>
          <p:cNvSpPr/>
          <p:nvPr/>
        </p:nvSpPr>
        <p:spPr>
          <a:xfrm>
            <a:off x="7713911" y="3688093"/>
            <a:ext cx="775423" cy="39196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49A5B51A-CA26-4FD9-8242-27D72EEE5BA5}"/>
              </a:ext>
            </a:extLst>
          </p:cNvPr>
          <p:cNvSpPr/>
          <p:nvPr/>
        </p:nvSpPr>
        <p:spPr>
          <a:xfrm rot="16200000">
            <a:off x="5692057" y="4792715"/>
            <a:ext cx="211756" cy="175261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0</a:t>
            </a:r>
          </a:p>
          <a:p>
            <a:pPr algn="ctr" defTabSz="685800"/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0</a:t>
            </a:r>
          </a:p>
          <a:p>
            <a:pPr algn="ctr" defTabSz="685800"/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0</a:t>
            </a:r>
          </a:p>
          <a:p>
            <a:pPr algn="ctr" defTabSz="685800"/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1</a:t>
            </a:r>
          </a:p>
          <a:p>
            <a:pPr algn="ctr" defTabSz="685800"/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1</a:t>
            </a:r>
          </a:p>
          <a:p>
            <a:pPr algn="ctr" defTabSz="685800"/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0</a:t>
            </a:r>
          </a:p>
          <a:p>
            <a:pPr algn="ctr" defTabSz="685800"/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1</a:t>
            </a:r>
          </a:p>
          <a:p>
            <a:pPr algn="ctr" defTabSz="685800"/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1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419D89D6-6711-4673-B223-0C49BAD1BD63}"/>
              </a:ext>
            </a:extLst>
          </p:cNvPr>
          <p:cNvSpPr/>
          <p:nvPr/>
        </p:nvSpPr>
        <p:spPr>
          <a:xfrm rot="16200000">
            <a:off x="5815115" y="4826647"/>
            <a:ext cx="931895" cy="474216"/>
          </a:xfrm>
          <a:prstGeom prst="rightArrow">
            <a:avLst/>
          </a:prstGeom>
          <a:solidFill>
            <a:srgbClr val="C00000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449FC0C-89D9-4F84-B895-F1BDF03A67E7}"/>
              </a:ext>
            </a:extLst>
          </p:cNvPr>
          <p:cNvCxnSpPr>
            <a:cxnSpLocks/>
            <a:stCxn id="34" idx="1"/>
            <a:endCxn id="34" idx="5"/>
          </p:cNvCxnSpPr>
          <p:nvPr/>
        </p:nvCxnSpPr>
        <p:spPr>
          <a:xfrm>
            <a:off x="6126006" y="4240917"/>
            <a:ext cx="328470" cy="242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EA9B99E-F469-42E4-8C8F-481724817A3C}"/>
              </a:ext>
            </a:extLst>
          </p:cNvPr>
          <p:cNvCxnSpPr>
            <a:cxnSpLocks/>
            <a:stCxn id="34" idx="7"/>
            <a:endCxn id="34" idx="3"/>
          </p:cNvCxnSpPr>
          <p:nvPr/>
        </p:nvCxnSpPr>
        <p:spPr>
          <a:xfrm flipH="1">
            <a:off x="6126006" y="4240917"/>
            <a:ext cx="328470" cy="242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F2AD03B4-6555-4CE0-AE15-3D881F3D6803}"/>
              </a:ext>
            </a:extLst>
          </p:cNvPr>
          <p:cNvSpPr/>
          <p:nvPr/>
        </p:nvSpPr>
        <p:spPr>
          <a:xfrm>
            <a:off x="4545965" y="2790087"/>
            <a:ext cx="386861" cy="221053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8 bit in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BD6FE0A-FFB1-41B0-9506-7BB53BE12197}"/>
              </a:ext>
            </a:extLst>
          </p:cNvPr>
          <p:cNvSpPr/>
          <p:nvPr/>
        </p:nvSpPr>
        <p:spPr>
          <a:xfrm>
            <a:off x="8520598" y="2790087"/>
            <a:ext cx="498232" cy="221053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8 bit out</a:t>
            </a:r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1905891B-0F7E-4AD2-BB5D-A469B9845457}"/>
              </a:ext>
            </a:extLst>
          </p:cNvPr>
          <p:cNvSpPr/>
          <p:nvPr/>
        </p:nvSpPr>
        <p:spPr>
          <a:xfrm rot="16200000">
            <a:off x="4766253" y="4834374"/>
            <a:ext cx="579902" cy="15341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EBE58194-F0C3-4138-A224-3D97B50A63BE}"/>
              </a:ext>
            </a:extLst>
          </p:cNvPr>
          <p:cNvSpPr/>
          <p:nvPr/>
        </p:nvSpPr>
        <p:spPr>
          <a:xfrm>
            <a:off x="4943096" y="2931619"/>
            <a:ext cx="2526330" cy="162528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600" dirty="0">
                <a:solidFill>
                  <a:prstClr val="white"/>
                </a:solidFill>
                <a:latin typeface="Calibri" panose="020F0502020204030204"/>
              </a:rPr>
              <a:t>7</a:t>
            </a:r>
          </a:p>
        </p:txBody>
      </p:sp>
      <p:sp>
        <p:nvSpPr>
          <p:cNvPr id="63" name="Subtitle 2">
            <a:extLst>
              <a:ext uri="{FF2B5EF4-FFF2-40B4-BE49-F238E27FC236}">
                <a16:creationId xmlns:a16="http://schemas.microsoft.com/office/drawing/2014/main" id="{B303EFB8-9EBE-4D50-8073-99446790790C}"/>
              </a:ext>
            </a:extLst>
          </p:cNvPr>
          <p:cNvSpPr txBox="1">
            <a:spLocks/>
          </p:cNvSpPr>
          <p:nvPr/>
        </p:nvSpPr>
        <p:spPr>
          <a:xfrm>
            <a:off x="0" y="848965"/>
            <a:ext cx="9144000" cy="10544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defTabSz="685800">
              <a:spcBef>
                <a:spcPts val="750"/>
              </a:spcBef>
            </a:pPr>
            <a:r>
              <a:rPr lang="en-US" sz="3600" b="1" dirty="0">
                <a:solidFill>
                  <a:prstClr val="white"/>
                </a:solidFill>
                <a:latin typeface="Garamond" panose="02020404030301010803" pitchFamily="18" charset="0"/>
              </a:rPr>
              <a:t>Multiplication by 2</a:t>
            </a:r>
          </a:p>
        </p:txBody>
      </p:sp>
    </p:spTree>
    <p:extLst>
      <p:ext uri="{BB962C8B-B14F-4D97-AF65-F5344CB8AC3E}">
        <p14:creationId xmlns:p14="http://schemas.microsoft.com/office/powerpoint/2010/main" val="2228615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59C28-F7DC-45DF-AFF8-901E65486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9" y="926910"/>
            <a:ext cx="6798734" cy="780566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Garamond" panose="02020404030301010803" pitchFamily="18" charset="0"/>
              </a:rPr>
              <a:t>Advanced Encryption Standard (AES)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38FC1-0549-479D-8855-E789C8800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431" y="1907730"/>
            <a:ext cx="7543801" cy="4023360"/>
          </a:xfrm>
        </p:spPr>
        <p:txBody>
          <a:bodyPr>
            <a:normAutofit/>
          </a:bodyPr>
          <a:lstStyle/>
          <a:p>
            <a:pPr marL="228600" indent="-228600">
              <a:buSzPct val="114999"/>
            </a:pPr>
            <a:r>
              <a:rPr lang="en-US" dirty="0">
                <a:latin typeface="Garamond" panose="02020404030301010803" pitchFamily="18" charset="0"/>
                <a:ea typeface="+mn-lt"/>
                <a:cs typeface="+mn-lt"/>
              </a:rPr>
              <a:t>Block cipher: processes blocks of texts of fixed size of 128 bits (16 bytes) and outputs a new block of the same size.</a:t>
            </a:r>
          </a:p>
          <a:p>
            <a:pPr marL="228600" indent="-228600">
              <a:buSzPct val="114999"/>
            </a:pPr>
            <a:r>
              <a:rPr lang="en-US" dirty="0">
                <a:latin typeface="Garamond" panose="02020404030301010803" pitchFamily="18" charset="0"/>
                <a:ea typeface="+mn-lt"/>
                <a:cs typeface="+mn-lt"/>
              </a:rPr>
              <a:t>Works on the methods of substitution and permutations.</a:t>
            </a:r>
          </a:p>
          <a:p>
            <a:pPr>
              <a:buSzPct val="114999"/>
            </a:pPr>
            <a:r>
              <a:rPr lang="en-US" dirty="0">
                <a:latin typeface="Garamond" panose="02020404030301010803" pitchFamily="18" charset="0"/>
                <a:ea typeface="+mn-lt"/>
                <a:cs typeface="+mn-lt"/>
              </a:rPr>
              <a:t>Symmetric encryption algorithm, same key for both encryption and decryption which is confidential to sender and receiver.</a:t>
            </a:r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0490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58F0F3A-21E3-44F1-AFD5-3D35028BC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07" y="3796620"/>
            <a:ext cx="3121819" cy="1143000"/>
          </a:xfrm>
          <a:prstGeom prst="rect">
            <a:avLst/>
          </a:prstGeom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098144D-41DB-448F-A450-A5F39D218A49}"/>
              </a:ext>
            </a:extLst>
          </p:cNvPr>
          <p:cNvSpPr/>
          <p:nvPr/>
        </p:nvSpPr>
        <p:spPr>
          <a:xfrm>
            <a:off x="3639165" y="4143374"/>
            <a:ext cx="4334023" cy="17903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065D29D7-6F37-4548-9DB2-20B0BAD03C8A}"/>
              </a:ext>
            </a:extLst>
          </p:cNvPr>
          <p:cNvSpPr/>
          <p:nvPr/>
        </p:nvSpPr>
        <p:spPr>
          <a:xfrm>
            <a:off x="4026026" y="4143375"/>
            <a:ext cx="3417762" cy="179035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A7CD2015-8986-4FC0-9492-58470398E3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650" y="2006268"/>
            <a:ext cx="7886700" cy="1790353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CE2CC08-C675-4666-9D2E-8D349D38B3D4}"/>
              </a:ext>
            </a:extLst>
          </p:cNvPr>
          <p:cNvSpPr/>
          <p:nvPr/>
        </p:nvSpPr>
        <p:spPr>
          <a:xfrm>
            <a:off x="4720590" y="4674283"/>
            <a:ext cx="1033398" cy="342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Multiply_02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9DC724B-C897-4118-AA22-73D4EA396026}"/>
              </a:ext>
            </a:extLst>
          </p:cNvPr>
          <p:cNvSpPr/>
          <p:nvPr/>
        </p:nvSpPr>
        <p:spPr>
          <a:xfrm>
            <a:off x="3639165" y="4494456"/>
            <a:ext cx="386861" cy="105511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8 bit in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9394A570-4696-4D6F-8962-881292D0B755}"/>
              </a:ext>
            </a:extLst>
          </p:cNvPr>
          <p:cNvSpPr/>
          <p:nvPr/>
        </p:nvSpPr>
        <p:spPr>
          <a:xfrm>
            <a:off x="4145806" y="4753908"/>
            <a:ext cx="471488" cy="171433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0A4E256A-1964-4D26-98B3-5F0139A86BB6}"/>
              </a:ext>
            </a:extLst>
          </p:cNvPr>
          <p:cNvSpPr/>
          <p:nvPr/>
        </p:nvSpPr>
        <p:spPr>
          <a:xfrm>
            <a:off x="4145805" y="5139671"/>
            <a:ext cx="2149186" cy="171433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C32C015E-908C-45DE-A454-D22088DD1F76}"/>
              </a:ext>
            </a:extLst>
          </p:cNvPr>
          <p:cNvSpPr/>
          <p:nvPr/>
        </p:nvSpPr>
        <p:spPr>
          <a:xfrm>
            <a:off x="5807280" y="4774296"/>
            <a:ext cx="471488" cy="171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F74B4ED-8041-4FAC-A036-22ACDF327520}"/>
              </a:ext>
            </a:extLst>
          </p:cNvPr>
          <p:cNvSpPr/>
          <p:nvPr/>
        </p:nvSpPr>
        <p:spPr>
          <a:xfrm>
            <a:off x="6294992" y="4555980"/>
            <a:ext cx="888077" cy="89069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XOR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D21C976-0570-4ADB-A8A6-D8A2A1ED5542}"/>
              </a:ext>
            </a:extLst>
          </p:cNvPr>
          <p:cNvCxnSpPr>
            <a:stCxn id="19" idx="1"/>
            <a:endCxn id="19" idx="5"/>
          </p:cNvCxnSpPr>
          <p:nvPr/>
        </p:nvCxnSpPr>
        <p:spPr>
          <a:xfrm>
            <a:off x="6425047" y="4686420"/>
            <a:ext cx="617220" cy="6298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F652531-833B-44BF-8E53-90A1D9C5B824}"/>
              </a:ext>
            </a:extLst>
          </p:cNvPr>
          <p:cNvCxnSpPr>
            <a:stCxn id="19" idx="7"/>
            <a:endCxn id="19" idx="3"/>
          </p:cNvCxnSpPr>
          <p:nvPr/>
        </p:nvCxnSpPr>
        <p:spPr>
          <a:xfrm flipH="1">
            <a:off x="6425048" y="4686420"/>
            <a:ext cx="627965" cy="6298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2F0B603-245D-4CD6-8AB3-69431223FD26}"/>
              </a:ext>
            </a:extLst>
          </p:cNvPr>
          <p:cNvSpPr/>
          <p:nvPr/>
        </p:nvSpPr>
        <p:spPr>
          <a:xfrm>
            <a:off x="7474956" y="4613590"/>
            <a:ext cx="498232" cy="84992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8 bit out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FD8446D0-F8D8-4E92-AED8-5479263B7523}"/>
              </a:ext>
            </a:extLst>
          </p:cNvPr>
          <p:cNvSpPr txBox="1">
            <a:spLocks/>
          </p:cNvSpPr>
          <p:nvPr/>
        </p:nvSpPr>
        <p:spPr>
          <a:xfrm>
            <a:off x="0" y="848965"/>
            <a:ext cx="9144000" cy="10544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defTabSz="685800">
              <a:spcBef>
                <a:spcPts val="750"/>
              </a:spcBef>
            </a:pPr>
            <a:r>
              <a:rPr lang="en-US" sz="3600" b="1" dirty="0">
                <a:solidFill>
                  <a:prstClr val="white"/>
                </a:solidFill>
                <a:latin typeface="Garamond" panose="02020404030301010803" pitchFamily="18" charset="0"/>
              </a:rPr>
              <a:t>Multiplication by 3</a:t>
            </a:r>
          </a:p>
        </p:txBody>
      </p:sp>
    </p:spTree>
    <p:extLst>
      <p:ext uri="{BB962C8B-B14F-4D97-AF65-F5344CB8AC3E}">
        <p14:creationId xmlns:p14="http://schemas.microsoft.com/office/powerpoint/2010/main" val="40009986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660" y="1098549"/>
            <a:ext cx="5293730" cy="1473200"/>
          </a:xfrm>
          <a:prstGeom prst="rect">
            <a:avLst/>
          </a:prstGeom>
          <a:solidFill>
            <a:srgbClr val="6545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0BD814-77B3-4BBD-82FE-73986CC59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192" y="1225695"/>
            <a:ext cx="4945642" cy="1218908"/>
          </a:xfrm>
        </p:spPr>
        <p:txBody>
          <a:bodyPr>
            <a:normAutofit/>
          </a:bodyPr>
          <a:lstStyle/>
          <a:p>
            <a:r>
              <a:rPr lang="en-US" sz="3600" b="1" dirty="0" err="1">
                <a:solidFill>
                  <a:srgbClr val="FFFFFF"/>
                </a:solidFill>
                <a:latin typeface="Garamond" panose="02020404030301010803" pitchFamily="18" charset="0"/>
              </a:rPr>
              <a:t>Inverse_Mix_Column</a:t>
            </a:r>
            <a:endParaRPr lang="en-US" sz="3600" b="1" dirty="0">
              <a:solidFill>
                <a:srgbClr val="FFFFFF"/>
              </a:solidFill>
              <a:latin typeface="Garamond" panose="02020404030301010803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3B81349-3A7E-4A66-9ED9-66E6F8E29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6888" y="2698426"/>
            <a:ext cx="2580872" cy="3060191"/>
          </a:xfrm>
          <a:prstGeom prst="rect">
            <a:avLst/>
          </a:prstGeom>
          <a:solidFill>
            <a:srgbClr val="FF3401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A37A7FF-19A5-40D8-8D0C-E780CBD33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56102" y="2698426"/>
            <a:ext cx="2580872" cy="3060191"/>
          </a:xfrm>
          <a:prstGeom prst="rect">
            <a:avLst/>
          </a:prstGeom>
          <a:solidFill>
            <a:srgbClr val="FF3401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5" name="Picture 4" descr="Text, table&#10;&#10;Description automatically generated">
            <a:extLst>
              <a:ext uri="{FF2B5EF4-FFF2-40B4-BE49-F238E27FC236}">
                <a16:creationId xmlns:a16="http://schemas.microsoft.com/office/drawing/2014/main" id="{4DB0CEDD-B1CB-4939-AF0B-F1A3A52C6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227" y="3477826"/>
            <a:ext cx="2300519" cy="148724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7732" y="1098549"/>
            <a:ext cx="3234970" cy="4660901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214287-96A7-4034-A572-550203A0E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7043" y="1429488"/>
            <a:ext cx="2636346" cy="3998192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  <a:latin typeface="Garamond" panose="02020404030301010803" pitchFamily="18" charset="0"/>
              </a:rPr>
              <a:t>Performs mixing of column wise data in finite field (</a:t>
            </a:r>
            <a:r>
              <a:rPr lang="en-US" sz="1800" dirty="0">
                <a:solidFill>
                  <a:srgbClr val="FF0000"/>
                </a:solidFill>
                <a:latin typeface="Garamond" panose="02020404030301010803" pitchFamily="18" charset="0"/>
              </a:rPr>
              <a:t>GF^8</a:t>
            </a:r>
            <a:r>
              <a:rPr lang="en-US" sz="1800" dirty="0">
                <a:solidFill>
                  <a:srgbClr val="FFFFFF"/>
                </a:solidFill>
                <a:latin typeface="Garamond" panose="02020404030301010803" pitchFamily="18" charset="0"/>
              </a:rPr>
              <a:t>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A3A5E4-2EE9-4707-B4E0-285E7EDF6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92" y="3429000"/>
            <a:ext cx="2369093" cy="157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8734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3B6EE62-41B5-42EB-B4D0-E02D104CB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30" y="1899907"/>
            <a:ext cx="7672388" cy="15787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9F533C-4D2D-4F1D-9A8A-B18377038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130" y="1510573"/>
            <a:ext cx="8304974" cy="7786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31D025-A82E-437E-BDBE-86F6734C31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433" y="3446528"/>
            <a:ext cx="4572000" cy="842963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FABDF99-7FA4-479F-8698-2E34AFE6451D}"/>
              </a:ext>
            </a:extLst>
          </p:cNvPr>
          <p:cNvSpPr/>
          <p:nvPr/>
        </p:nvSpPr>
        <p:spPr>
          <a:xfrm>
            <a:off x="1215692" y="4057649"/>
            <a:ext cx="7147533" cy="17903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DF8FD2B-DA93-4C6D-A688-6C95D74136C9}"/>
              </a:ext>
            </a:extLst>
          </p:cNvPr>
          <p:cNvSpPr/>
          <p:nvPr/>
        </p:nvSpPr>
        <p:spPr>
          <a:xfrm>
            <a:off x="1602552" y="4057650"/>
            <a:ext cx="6255574" cy="179035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441CE62-DD65-48B8-9252-C2F5566F249E}"/>
              </a:ext>
            </a:extLst>
          </p:cNvPr>
          <p:cNvSpPr/>
          <p:nvPr/>
        </p:nvSpPr>
        <p:spPr>
          <a:xfrm>
            <a:off x="1215691" y="4430537"/>
            <a:ext cx="386861" cy="105511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8 bit in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DB0178C-F46C-40A8-A804-812CFCF397D5}"/>
              </a:ext>
            </a:extLst>
          </p:cNvPr>
          <p:cNvSpPr/>
          <p:nvPr/>
        </p:nvSpPr>
        <p:spPr>
          <a:xfrm>
            <a:off x="1623982" y="5136510"/>
            <a:ext cx="5178130" cy="152262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AA6A06A-5D3C-4E16-AE35-FD359EB9DD65}"/>
              </a:ext>
            </a:extLst>
          </p:cNvPr>
          <p:cNvSpPr/>
          <p:nvPr/>
        </p:nvSpPr>
        <p:spPr>
          <a:xfrm>
            <a:off x="6783428" y="4512744"/>
            <a:ext cx="888077" cy="89069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XOR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20150D1-D4D9-410D-8DEB-F42C7A2B8335}"/>
              </a:ext>
            </a:extLst>
          </p:cNvPr>
          <p:cNvCxnSpPr>
            <a:stCxn id="14" idx="1"/>
            <a:endCxn id="14" idx="5"/>
          </p:cNvCxnSpPr>
          <p:nvPr/>
        </p:nvCxnSpPr>
        <p:spPr>
          <a:xfrm>
            <a:off x="6913484" y="4643184"/>
            <a:ext cx="627965" cy="6298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CA4AB99-B2C7-41C7-8D99-80ABB8B257D2}"/>
              </a:ext>
            </a:extLst>
          </p:cNvPr>
          <p:cNvCxnSpPr>
            <a:stCxn id="14" idx="7"/>
            <a:endCxn id="14" idx="3"/>
          </p:cNvCxnSpPr>
          <p:nvPr/>
        </p:nvCxnSpPr>
        <p:spPr>
          <a:xfrm flipH="1">
            <a:off x="6913484" y="4643184"/>
            <a:ext cx="627965" cy="6298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BBCA546-69D4-4483-876D-C68CD0960DDD}"/>
              </a:ext>
            </a:extLst>
          </p:cNvPr>
          <p:cNvSpPr/>
          <p:nvPr/>
        </p:nvSpPr>
        <p:spPr>
          <a:xfrm>
            <a:off x="7864992" y="4527863"/>
            <a:ext cx="498232" cy="84992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8 bit out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F54C075-FC18-4364-9321-8F73B06766F5}"/>
              </a:ext>
            </a:extLst>
          </p:cNvPr>
          <p:cNvSpPr/>
          <p:nvPr/>
        </p:nvSpPr>
        <p:spPr>
          <a:xfrm>
            <a:off x="3247538" y="4588557"/>
            <a:ext cx="1033398" cy="34286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Multiply_02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26FE4D77-9393-48CF-9C40-553C3ABC425C}"/>
              </a:ext>
            </a:extLst>
          </p:cNvPr>
          <p:cNvSpPr/>
          <p:nvPr/>
        </p:nvSpPr>
        <p:spPr>
          <a:xfrm>
            <a:off x="2960248" y="4664354"/>
            <a:ext cx="267080" cy="171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453D98D-7C90-40F1-A8DE-B26C46C3385A}"/>
              </a:ext>
            </a:extLst>
          </p:cNvPr>
          <p:cNvSpPr/>
          <p:nvPr/>
        </p:nvSpPr>
        <p:spPr>
          <a:xfrm>
            <a:off x="5451066" y="4578744"/>
            <a:ext cx="1033398" cy="34286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Multiply_02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E6FB8933-6710-4841-ABB2-DEB471AC1969}"/>
              </a:ext>
            </a:extLst>
          </p:cNvPr>
          <p:cNvSpPr/>
          <p:nvPr/>
        </p:nvSpPr>
        <p:spPr>
          <a:xfrm>
            <a:off x="5140404" y="4664354"/>
            <a:ext cx="267080" cy="171433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83828545-D6C9-40F9-A6A6-4577D0113A09}"/>
              </a:ext>
            </a:extLst>
          </p:cNvPr>
          <p:cNvSpPr/>
          <p:nvPr/>
        </p:nvSpPr>
        <p:spPr>
          <a:xfrm>
            <a:off x="6528047" y="4672410"/>
            <a:ext cx="267080" cy="171433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CE1517F-2E9E-41F7-99C5-6E18EE340A29}"/>
              </a:ext>
            </a:extLst>
          </p:cNvPr>
          <p:cNvSpPr/>
          <p:nvPr/>
        </p:nvSpPr>
        <p:spPr>
          <a:xfrm>
            <a:off x="1900811" y="4576539"/>
            <a:ext cx="1033398" cy="342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Multiply_02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DCA0E89E-6383-4E1D-AD08-1E541AA53DC8}"/>
              </a:ext>
            </a:extLst>
          </p:cNvPr>
          <p:cNvSpPr/>
          <p:nvPr/>
        </p:nvSpPr>
        <p:spPr>
          <a:xfrm>
            <a:off x="1613522" y="4652336"/>
            <a:ext cx="267080" cy="171433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647D94-8B4E-4B17-A739-6C354EC29574}"/>
              </a:ext>
            </a:extLst>
          </p:cNvPr>
          <p:cNvSpPr/>
          <p:nvPr/>
        </p:nvSpPr>
        <p:spPr>
          <a:xfrm>
            <a:off x="4640050" y="4566619"/>
            <a:ext cx="464528" cy="34286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25" dirty="0">
                <a:solidFill>
                  <a:prstClr val="white"/>
                </a:solidFill>
                <a:latin typeface="Calibri" panose="020F0502020204030204"/>
              </a:rPr>
              <a:t>XOR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68F829B8-4673-4545-A1FE-42D331D69697}"/>
              </a:ext>
            </a:extLst>
          </p:cNvPr>
          <p:cNvSpPr/>
          <p:nvPr/>
        </p:nvSpPr>
        <p:spPr>
          <a:xfrm>
            <a:off x="4301146" y="4659453"/>
            <a:ext cx="267080" cy="17143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A96FEADA-3AC9-4244-8AE0-68E8382DBC6B}"/>
              </a:ext>
            </a:extLst>
          </p:cNvPr>
          <p:cNvSpPr/>
          <p:nvPr/>
        </p:nvSpPr>
        <p:spPr>
          <a:xfrm rot="16200000">
            <a:off x="4775593" y="4944499"/>
            <a:ext cx="188683" cy="156997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717148AC-9B96-4EE6-97BB-C57195C35359}"/>
              </a:ext>
            </a:extLst>
          </p:cNvPr>
          <p:cNvSpPr txBox="1">
            <a:spLocks/>
          </p:cNvSpPr>
          <p:nvPr/>
        </p:nvSpPr>
        <p:spPr>
          <a:xfrm>
            <a:off x="0" y="848965"/>
            <a:ext cx="9144000" cy="10544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defTabSz="685800">
              <a:spcBef>
                <a:spcPts val="750"/>
              </a:spcBef>
            </a:pPr>
            <a:r>
              <a:rPr lang="en-US" sz="3600" b="1" dirty="0">
                <a:solidFill>
                  <a:prstClr val="white"/>
                </a:solidFill>
                <a:latin typeface="Garamond" panose="02020404030301010803" pitchFamily="18" charset="0"/>
              </a:rPr>
              <a:t>Multiplication by 0B</a:t>
            </a:r>
          </a:p>
        </p:txBody>
      </p:sp>
    </p:spTree>
    <p:extLst>
      <p:ext uri="{BB962C8B-B14F-4D97-AF65-F5344CB8AC3E}">
        <p14:creationId xmlns:p14="http://schemas.microsoft.com/office/powerpoint/2010/main" val="32536097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ADD19F8-909A-4F9B-ABA6-3D3868936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103" y="2371076"/>
            <a:ext cx="7714107" cy="17660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8DEEC3-4194-4AA6-A58C-996D8F8E9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102" y="4318495"/>
            <a:ext cx="7714107" cy="22988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FDF393-66C3-4320-937F-D61FCC5696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104" y="68015"/>
            <a:ext cx="7714107" cy="204795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1DCBE42-F49F-44F7-B3E7-C7C83DFE7A63}"/>
              </a:ext>
            </a:extLst>
          </p:cNvPr>
          <p:cNvSpPr/>
          <p:nvPr/>
        </p:nvSpPr>
        <p:spPr>
          <a:xfrm>
            <a:off x="2931626" y="1495562"/>
            <a:ext cx="210185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50" normalizeH="0" baseline="0" noProof="0" dirty="0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Multiply_0D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4F0B05-EC19-4648-9793-21126EDCBE03}"/>
              </a:ext>
            </a:extLst>
          </p:cNvPr>
          <p:cNvSpPr/>
          <p:nvPr/>
        </p:nvSpPr>
        <p:spPr>
          <a:xfrm>
            <a:off x="2957273" y="3579472"/>
            <a:ext cx="205056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50" normalizeH="0" baseline="0" noProof="0" dirty="0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Multiply_0E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F16CA7-34BC-440D-A368-FADC7D7476B8}"/>
              </a:ext>
            </a:extLst>
          </p:cNvPr>
          <p:cNvSpPr/>
          <p:nvPr/>
        </p:nvSpPr>
        <p:spPr>
          <a:xfrm>
            <a:off x="2927618" y="6043608"/>
            <a:ext cx="20585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50" normalizeH="0" baseline="0" noProof="0" dirty="0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Multiply_09</a:t>
            </a:r>
          </a:p>
        </p:txBody>
      </p:sp>
    </p:spTree>
    <p:extLst>
      <p:ext uri="{BB962C8B-B14F-4D97-AF65-F5344CB8AC3E}">
        <p14:creationId xmlns:p14="http://schemas.microsoft.com/office/powerpoint/2010/main" val="31146857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A9CC4EC-808B-4C88-B96C-11E6403FE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5193"/>
            <a:ext cx="9144000" cy="12789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6BF260-B5E2-43DA-BEEE-181B8F0BD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35798"/>
            <a:ext cx="9144000" cy="143093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774D6DF-B2F1-4E9D-8073-CECCA132E98C}"/>
              </a:ext>
            </a:extLst>
          </p:cNvPr>
          <p:cNvSpPr/>
          <p:nvPr/>
        </p:nvSpPr>
        <p:spPr>
          <a:xfrm>
            <a:off x="197946" y="224134"/>
            <a:ext cx="755411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 w="12700">
                  <a:solidFill>
                    <a:srgbClr val="355071">
                      <a:lumMod val="75000"/>
                    </a:srgbClr>
                  </a:solidFill>
                  <a:prstDash val="solid"/>
                </a:ln>
                <a:pattFill prst="dkUpDiag">
                  <a:fgClr>
                    <a:srgbClr val="355071"/>
                  </a:fgClr>
                  <a:bgClr>
                    <a:srgbClr val="355071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355071">
                      <a:lumMod val="75000"/>
                    </a:srgbClr>
                  </a:outerShdw>
                </a:effectLst>
                <a:uLnTx/>
                <a:uFillTx/>
                <a:latin typeface="Tw Cen MT" panose="020B0602020104020603"/>
                <a:ea typeface="+mn-ea"/>
                <a:cs typeface="+mn-cs"/>
              </a:rPr>
              <a:t>Simulation: Mix Column and Inverse Mix Column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7CE61F-B9B6-4A7A-A673-861EBC5A0144}"/>
              </a:ext>
            </a:extLst>
          </p:cNvPr>
          <p:cNvSpPr/>
          <p:nvPr/>
        </p:nvSpPr>
        <p:spPr>
          <a:xfrm>
            <a:off x="552201" y="1161652"/>
            <a:ext cx="99899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 w="12700">
                  <a:solidFill>
                    <a:srgbClr val="355071">
                      <a:lumMod val="75000"/>
                    </a:srgb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rgbClr val="355071">
                      <a:lumMod val="75000"/>
                    </a:srgbClr>
                  </a:outerShdw>
                </a:effectLst>
                <a:uLnTx/>
                <a:uFillTx/>
                <a:latin typeface="Tw Cen MT" panose="020B0602020104020603"/>
                <a:ea typeface="+mn-ea"/>
                <a:cs typeface="+mn-cs"/>
              </a:rPr>
              <a:t>ASCII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305C8B-5A19-4652-8616-C1A70DC83506}"/>
              </a:ext>
            </a:extLst>
          </p:cNvPr>
          <p:cNvSpPr/>
          <p:nvPr/>
        </p:nvSpPr>
        <p:spPr>
          <a:xfrm>
            <a:off x="436599" y="3741974"/>
            <a:ext cx="212192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 w="12700">
                  <a:solidFill>
                    <a:srgbClr val="355071">
                      <a:lumMod val="75000"/>
                    </a:srgbClr>
                  </a:solidFill>
                  <a:prstDash val="solid"/>
                </a:ln>
                <a:solidFill>
                  <a:srgbClr val="00B0F0"/>
                </a:solidFill>
                <a:effectLst>
                  <a:outerShdw dist="38100" dir="2640000" algn="bl" rotWithShape="0">
                    <a:srgbClr val="355071">
                      <a:lumMod val="75000"/>
                    </a:srgbClr>
                  </a:outerShdw>
                </a:effectLst>
                <a:uLnTx/>
                <a:uFillTx/>
                <a:latin typeface="Tw Cen MT" panose="020B0602020104020603"/>
                <a:ea typeface="+mn-ea"/>
                <a:cs typeface="+mn-cs"/>
              </a:rPr>
              <a:t>Hexadecimal</a:t>
            </a:r>
          </a:p>
        </p:txBody>
      </p:sp>
    </p:spTree>
    <p:extLst>
      <p:ext uri="{BB962C8B-B14F-4D97-AF65-F5344CB8AC3E}">
        <p14:creationId xmlns:p14="http://schemas.microsoft.com/office/powerpoint/2010/main" val="17973906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670" y="2869952"/>
            <a:ext cx="3355596" cy="1118094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9"/>
              </a:spcBef>
            </a:pPr>
            <a:r>
              <a:rPr lang="en-US" b="1" spc="-165" dirty="0">
                <a:latin typeface="Garamond" panose="02020404030301010803" pitchFamily="18" charset="0"/>
              </a:rPr>
              <a:t>Key EXPANSION</a:t>
            </a:r>
            <a:endParaRPr b="1" spc="-161" dirty="0">
              <a:latin typeface="Garamond" panose="020204040303010108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A72021-5C5D-4080-A165-C3CBABDDD430}"/>
              </a:ext>
            </a:extLst>
          </p:cNvPr>
          <p:cNvSpPr txBox="1"/>
          <p:nvPr/>
        </p:nvSpPr>
        <p:spPr>
          <a:xfrm>
            <a:off x="6000750" y="5543550"/>
            <a:ext cx="88708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(2)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2C9342-8A50-47EA-A5AC-A548BD5D8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510" y="0"/>
            <a:ext cx="538401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Diagram 3">
                <a:extLst>
                  <a:ext uri="{FF2B5EF4-FFF2-40B4-BE49-F238E27FC236}">
                    <a16:creationId xmlns:a16="http://schemas.microsoft.com/office/drawing/2014/main" id="{BAD3891C-895C-485C-92AA-208639272AC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444281379"/>
                  </p:ext>
                </p:extLst>
              </p:nvPr>
            </p:nvGraphicFramePr>
            <p:xfrm>
              <a:off x="857250" y="862799"/>
              <a:ext cx="6096000" cy="323215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4" name="Diagram 3">
                <a:extLst>
                  <a:ext uri="{FF2B5EF4-FFF2-40B4-BE49-F238E27FC236}">
                    <a16:creationId xmlns:a16="http://schemas.microsoft.com/office/drawing/2014/main" id="{BAD3891C-895C-485C-92AA-208639272AC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444281379"/>
                  </p:ext>
                </p:extLst>
              </p:nvPr>
            </p:nvGraphicFramePr>
            <p:xfrm>
              <a:off x="857250" y="862799"/>
              <a:ext cx="6096000" cy="323215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sp>
        <p:nvSpPr>
          <p:cNvPr id="5" name="object 4">
            <a:extLst>
              <a:ext uri="{FF2B5EF4-FFF2-40B4-BE49-F238E27FC236}">
                <a16:creationId xmlns:a16="http://schemas.microsoft.com/office/drawing/2014/main" id="{94503DA2-11E5-4E47-8486-C52B9601CE67}"/>
              </a:ext>
            </a:extLst>
          </p:cNvPr>
          <p:cNvSpPr/>
          <p:nvPr/>
        </p:nvSpPr>
        <p:spPr>
          <a:xfrm>
            <a:off x="1790573" y="5543033"/>
            <a:ext cx="4229354" cy="52173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3C7E2E-77B7-45B7-B4B8-D3D2DF39A42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7250" y="4196600"/>
            <a:ext cx="5958719" cy="9502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4C606C7-FFE5-4357-8EA5-F45DDF0B109B}"/>
                  </a:ext>
                </a:extLst>
              </p:cNvPr>
              <p:cNvSpPr txBox="1"/>
              <p:nvPr/>
            </p:nvSpPr>
            <p:spPr>
              <a:xfrm>
                <a:off x="5486400" y="2686050"/>
                <a:ext cx="2827090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3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sSup>
                      <m:sSupPr>
                        <m:ctrlPr>
                          <a:rPr lang="en-US" sz="13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1350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3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1350" dirty="0"/>
                  <a:t> + </a:t>
                </a:r>
                <a14:m>
                  <m:oMath xmlns:m="http://schemas.openxmlformats.org/officeDocument/2006/math">
                    <m:r>
                      <a:rPr lang="en-US" sz="135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350" dirty="0"/>
                  <a:t> + 1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4C606C7-FFE5-4357-8EA5-F45DDF0B1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2686050"/>
                <a:ext cx="2827090" cy="300082"/>
              </a:xfrm>
              <a:prstGeom prst="rect">
                <a:avLst/>
              </a:prstGeom>
              <a:blipFill>
                <a:blip r:embed="rId13"/>
                <a:stretch>
                  <a:fillRect t="-2041" b="-22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88B50BDC-F966-45C7-804C-7754FC5012B0}"/>
              </a:ext>
            </a:extLst>
          </p:cNvPr>
          <p:cNvSpPr/>
          <p:nvPr/>
        </p:nvSpPr>
        <p:spPr>
          <a:xfrm>
            <a:off x="5486400" y="2578916"/>
            <a:ext cx="1752600" cy="514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4015986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AD3891C-895C-485C-92AA-208639272A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8902701"/>
              </p:ext>
            </p:extLst>
          </p:nvPr>
        </p:nvGraphicFramePr>
        <p:xfrm>
          <a:off x="857250" y="862799"/>
          <a:ext cx="6096000" cy="3232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71621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703" y="1293787"/>
            <a:ext cx="7718065" cy="564096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9"/>
              </a:spcBef>
            </a:pPr>
            <a:r>
              <a:rPr spc="-311" dirty="0">
                <a:latin typeface="SansSerif" panose="00000400000000000000" pitchFamily="2" charset="2"/>
              </a:rPr>
              <a:t> </a:t>
            </a:r>
            <a:r>
              <a:rPr b="1" spc="-158" dirty="0">
                <a:latin typeface="Garamond" panose="02020404030301010803" pitchFamily="18" charset="0"/>
              </a:rPr>
              <a:t>Simulation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50708D-AB08-41ED-AF51-D07D0B41D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2057401"/>
            <a:ext cx="7902090" cy="3715268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275BF-7139-48CB-A156-595B02884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aramond" panose="02020404030301010803" pitchFamily="18" charset="0"/>
              </a:rPr>
              <a:t>UART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1898E-2E65-4C8C-AD36-C7BF5A440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>
                <a:latin typeface="Garamond" panose="02020404030301010803" pitchFamily="18" charset="0"/>
              </a:rPr>
              <a:t>UART stands for Universal Asynchronous Receiver/Transmitter </a:t>
            </a:r>
          </a:p>
          <a:p>
            <a:pPr>
              <a:buSzPct val="114999"/>
            </a:pPr>
            <a:r>
              <a:rPr lang="en-US" sz="1800" dirty="0">
                <a:latin typeface="Garamond" panose="02020404030301010803" pitchFamily="18" charset="0"/>
              </a:rPr>
              <a:t>Data transmitted in Serial stream reducing number of wires used to transfer data</a:t>
            </a:r>
          </a:p>
          <a:p>
            <a:pPr>
              <a:buSzPct val="114999"/>
            </a:pPr>
            <a:r>
              <a:rPr lang="en-US" sz="1800" dirty="0">
                <a:latin typeface="Garamond" panose="02020404030301010803" pitchFamily="18" charset="0"/>
              </a:rPr>
              <a:t>Transmitter/Receiver agree on certain parameters:</a:t>
            </a:r>
          </a:p>
          <a:p>
            <a:pPr lvl="2">
              <a:buSzPct val="114999"/>
              <a:buFont typeface="Wingdings"/>
              <a:buChar char="q"/>
            </a:pPr>
            <a:r>
              <a:rPr lang="en-US" sz="1800" dirty="0">
                <a:latin typeface="Garamond" panose="02020404030301010803" pitchFamily="18" charset="0"/>
              </a:rPr>
              <a:t>Baud Rate (9600 bits/sec)</a:t>
            </a:r>
          </a:p>
          <a:p>
            <a:pPr lvl="2">
              <a:buSzPct val="114999"/>
              <a:buFont typeface="Wingdings"/>
              <a:buChar char="q"/>
            </a:pPr>
            <a:r>
              <a:rPr lang="en-US" sz="1800" dirty="0">
                <a:latin typeface="Garamond" panose="02020404030301010803" pitchFamily="18" charset="0"/>
              </a:rPr>
              <a:t>Number of data bits (8 bits)</a:t>
            </a:r>
          </a:p>
          <a:p>
            <a:pPr lvl="2">
              <a:buSzPct val="114999"/>
              <a:buFont typeface="Wingdings"/>
              <a:buChar char="q"/>
            </a:pPr>
            <a:r>
              <a:rPr lang="en-US" sz="1800" dirty="0">
                <a:latin typeface="Garamond" panose="02020404030301010803" pitchFamily="18" charset="0"/>
              </a:rPr>
              <a:t>Parity bit (0)</a:t>
            </a:r>
          </a:p>
          <a:p>
            <a:pPr lvl="2">
              <a:buSzPct val="114999"/>
              <a:buFont typeface="Wingdings"/>
              <a:buChar char="q"/>
            </a:pPr>
            <a:r>
              <a:rPr lang="en-US" sz="1800" dirty="0">
                <a:latin typeface="Garamond" panose="02020404030301010803" pitchFamily="18" charset="0"/>
              </a:rPr>
              <a:t>Stop bits (1)</a:t>
            </a:r>
          </a:p>
          <a:p>
            <a:pPr lvl="2">
              <a:buSzPct val="114999"/>
              <a:buFont typeface="Wingdings"/>
              <a:buChar char="q"/>
            </a:pPr>
            <a:r>
              <a:rPr lang="en-US" sz="1800" dirty="0">
                <a:latin typeface="Garamond" panose="02020404030301010803" pitchFamily="18" charset="0"/>
              </a:rPr>
              <a:t>Flow Control (None)</a:t>
            </a:r>
          </a:p>
        </p:txBody>
      </p:sp>
    </p:spTree>
    <p:extLst>
      <p:ext uri="{BB962C8B-B14F-4D97-AF65-F5344CB8AC3E}">
        <p14:creationId xmlns:p14="http://schemas.microsoft.com/office/powerpoint/2010/main" val="304224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F354C1-7851-495E-9A6E-AC243C7958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3002" y="438150"/>
            <a:ext cx="5957945" cy="5558777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C6E0503-B09F-45AA-BCAA-94CFAAC4D4D3}"/>
              </a:ext>
            </a:extLst>
          </p:cNvPr>
          <p:cNvSpPr/>
          <p:nvPr/>
        </p:nvSpPr>
        <p:spPr>
          <a:xfrm>
            <a:off x="696413" y="5996927"/>
            <a:ext cx="759900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u="sng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Figure: AES Encryption and Decryption</a:t>
            </a:r>
          </a:p>
        </p:txBody>
      </p:sp>
    </p:spTree>
    <p:extLst>
      <p:ext uri="{BB962C8B-B14F-4D97-AF65-F5344CB8AC3E}">
        <p14:creationId xmlns:p14="http://schemas.microsoft.com/office/powerpoint/2010/main" val="18813825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0A5057-7D5E-4D62-A4D4-24EEDD2668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775" y="2266099"/>
            <a:ext cx="7772400" cy="3073515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F395935-04C6-49A3-86A0-5595F0B2DBDF}"/>
              </a:ext>
            </a:extLst>
          </p:cNvPr>
          <p:cNvSpPr/>
          <p:nvPr/>
        </p:nvSpPr>
        <p:spPr>
          <a:xfrm>
            <a:off x="1922492" y="948035"/>
            <a:ext cx="52990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UART PROTOCOL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F0F847-13E1-4809-A4B8-0D48A545E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193" y="5561262"/>
            <a:ext cx="488632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472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0627E1-91B7-435D-B291-5C6FEBAC26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84" y="1573009"/>
            <a:ext cx="9144000" cy="470354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55302A8-8E24-4CE3-8504-105968332240}"/>
              </a:ext>
            </a:extLst>
          </p:cNvPr>
          <p:cNvSpPr/>
          <p:nvPr/>
        </p:nvSpPr>
        <p:spPr>
          <a:xfrm>
            <a:off x="133262" y="243185"/>
            <a:ext cx="876291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UART Transmitter </a:t>
            </a:r>
          </a:p>
          <a:p>
            <a:pPr algn="ctr"/>
            <a:r>
              <a:rPr lang="en-US" sz="48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State Machine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2290C22D-2097-4433-8F3E-AAD12587B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112" y="5695099"/>
            <a:ext cx="4856172" cy="12164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C421B84-AAB8-4063-87C8-16496E5A5A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84" y="5695098"/>
            <a:ext cx="4287828" cy="116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9340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6A0D1F-108D-4A65-AC32-0095BB2758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684304"/>
            <a:ext cx="9138964" cy="4981575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D0BE123-5CF1-41C5-8597-B2B8F1AEC70F}"/>
              </a:ext>
            </a:extLst>
          </p:cNvPr>
          <p:cNvSpPr/>
          <p:nvPr/>
        </p:nvSpPr>
        <p:spPr>
          <a:xfrm>
            <a:off x="123737" y="0"/>
            <a:ext cx="876291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UART Receiver </a:t>
            </a:r>
          </a:p>
          <a:p>
            <a:pPr algn="ctr"/>
            <a:r>
              <a:rPr lang="en-US" sz="48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State Machine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94D98D8E-FB1F-42A0-8801-5514F20E9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7307" y="2463269"/>
            <a:ext cx="2280015" cy="9016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0D71D90-0C4E-4CB7-AC0E-A63EB0CA81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473759"/>
            <a:ext cx="9138964" cy="238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1205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D31E5C3-9D25-47C4-ADEF-D3F14455E2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3002" y="438150"/>
            <a:ext cx="5957945" cy="5558777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9B3806E-4EE9-451C-BF59-FE2C401D6E4C}"/>
              </a:ext>
            </a:extLst>
          </p:cNvPr>
          <p:cNvSpPr/>
          <p:nvPr/>
        </p:nvSpPr>
        <p:spPr>
          <a:xfrm>
            <a:off x="696413" y="5996927"/>
            <a:ext cx="759900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u="sng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Figure: AES Encryption and Decryption</a:t>
            </a:r>
          </a:p>
        </p:txBody>
      </p:sp>
    </p:spTree>
    <p:extLst>
      <p:ext uri="{BB962C8B-B14F-4D97-AF65-F5344CB8AC3E}">
        <p14:creationId xmlns:p14="http://schemas.microsoft.com/office/powerpoint/2010/main" val="21627188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EC1217E-A34B-4716-B414-A9041456CC4F}"/>
              </a:ext>
            </a:extLst>
          </p:cNvPr>
          <p:cNvSpPr/>
          <p:nvPr/>
        </p:nvSpPr>
        <p:spPr>
          <a:xfrm>
            <a:off x="6005491" y="2643530"/>
            <a:ext cx="2300309" cy="28194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40391AC-C490-43AB-A302-791734D95977}"/>
              </a:ext>
            </a:extLst>
          </p:cNvPr>
          <p:cNvSpPr/>
          <p:nvPr/>
        </p:nvSpPr>
        <p:spPr>
          <a:xfrm>
            <a:off x="2652364" y="2645740"/>
            <a:ext cx="2880928" cy="28194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A1C5457-3227-4130-A295-B5234CDE3535}"/>
              </a:ext>
            </a:extLst>
          </p:cNvPr>
          <p:cNvSpPr/>
          <p:nvPr/>
        </p:nvSpPr>
        <p:spPr>
          <a:xfrm>
            <a:off x="198877" y="2595917"/>
            <a:ext cx="1862876" cy="2819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D905554-8BBC-43FB-9E59-AF5CFCC28EC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124182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defTabSz="685800">
              <a:spcBef>
                <a:spcPts val="750"/>
              </a:spcBef>
              <a:defRPr/>
            </a:pPr>
            <a:r>
              <a:rPr lang="en-US" sz="3600" dirty="0">
                <a:solidFill>
                  <a:prstClr val="white"/>
                </a:solidFill>
                <a:latin typeface="Calibri" panose="020F0502020204030204"/>
              </a:rPr>
              <a:t>Encryption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80A8664-654D-4D6C-AE0D-B633FB4EA54A}"/>
              </a:ext>
            </a:extLst>
          </p:cNvPr>
          <p:cNvSpPr/>
          <p:nvPr/>
        </p:nvSpPr>
        <p:spPr>
          <a:xfrm rot="5400000">
            <a:off x="548958" y="4205794"/>
            <a:ext cx="1125904" cy="3020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41E072C-4ED7-4256-A0D3-D88D9727ECAA}"/>
              </a:ext>
            </a:extLst>
          </p:cNvPr>
          <p:cNvSpPr/>
          <p:nvPr/>
        </p:nvSpPr>
        <p:spPr>
          <a:xfrm>
            <a:off x="1096108" y="4925083"/>
            <a:ext cx="876415" cy="3020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A9F8DFD-98D5-4741-B9CD-2ACD4C4FC12A}"/>
              </a:ext>
            </a:extLst>
          </p:cNvPr>
          <p:cNvSpPr/>
          <p:nvPr/>
        </p:nvSpPr>
        <p:spPr>
          <a:xfrm rot="16200000">
            <a:off x="1977431" y="3819514"/>
            <a:ext cx="1882290" cy="30207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2618874-EF35-40F1-B1BD-236E2ABF79A7}"/>
              </a:ext>
            </a:extLst>
          </p:cNvPr>
          <p:cNvSpPr/>
          <p:nvPr/>
        </p:nvSpPr>
        <p:spPr>
          <a:xfrm>
            <a:off x="2918577" y="2751713"/>
            <a:ext cx="1119917" cy="30207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58057EC-F280-4A92-B226-1A27F11B4E7D}"/>
              </a:ext>
            </a:extLst>
          </p:cNvPr>
          <p:cNvSpPr/>
          <p:nvPr/>
        </p:nvSpPr>
        <p:spPr>
          <a:xfrm rot="5400000">
            <a:off x="4036159" y="2841185"/>
            <a:ext cx="231719" cy="30207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060C4D1F-7D20-4C8E-864A-9AF7D668A810}"/>
              </a:ext>
            </a:extLst>
          </p:cNvPr>
          <p:cNvSpPr/>
          <p:nvPr/>
        </p:nvSpPr>
        <p:spPr>
          <a:xfrm rot="5400000">
            <a:off x="4072041" y="4674842"/>
            <a:ext cx="176580" cy="30207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48F69FF4-9294-4548-B928-AA206D2EBF81}"/>
              </a:ext>
            </a:extLst>
          </p:cNvPr>
          <p:cNvSpPr/>
          <p:nvPr/>
        </p:nvSpPr>
        <p:spPr>
          <a:xfrm>
            <a:off x="4603668" y="4914171"/>
            <a:ext cx="830863" cy="30207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D72E54C-F90F-47A3-8D9D-5ACF2BA04279}"/>
              </a:ext>
            </a:extLst>
          </p:cNvPr>
          <p:cNvSpPr/>
          <p:nvPr/>
        </p:nvSpPr>
        <p:spPr>
          <a:xfrm rot="16200000">
            <a:off x="5262342" y="3841090"/>
            <a:ext cx="1855312" cy="302078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E25C8E93-3561-48AD-AB6D-D083B42263E5}"/>
              </a:ext>
            </a:extLst>
          </p:cNvPr>
          <p:cNvSpPr/>
          <p:nvPr/>
        </p:nvSpPr>
        <p:spPr>
          <a:xfrm>
            <a:off x="6189997" y="2762395"/>
            <a:ext cx="1119917" cy="302078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FE694451-169C-4242-AA5D-2447D3DC1CC1}"/>
              </a:ext>
            </a:extLst>
          </p:cNvPr>
          <p:cNvSpPr/>
          <p:nvPr/>
        </p:nvSpPr>
        <p:spPr>
          <a:xfrm rot="5400000">
            <a:off x="7328224" y="2874681"/>
            <a:ext cx="302079" cy="302078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4EFD7724-55F2-4A2D-A326-0CEF237E6101}"/>
              </a:ext>
            </a:extLst>
          </p:cNvPr>
          <p:cNvSpPr/>
          <p:nvPr/>
        </p:nvSpPr>
        <p:spPr>
          <a:xfrm rot="10800000">
            <a:off x="3084955" y="4911697"/>
            <a:ext cx="613676" cy="30207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6355FFD-6464-4DDC-9817-F869340CECCB}"/>
              </a:ext>
            </a:extLst>
          </p:cNvPr>
          <p:cNvSpPr/>
          <p:nvPr/>
        </p:nvSpPr>
        <p:spPr>
          <a:xfrm>
            <a:off x="3698632" y="4946763"/>
            <a:ext cx="905036" cy="42789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9</a:t>
            </a:r>
          </a:p>
          <a:p>
            <a:pPr algn="ctr" defTabSz="685800"/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Rounds?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37BC45C-14C6-4509-9C06-F376819F1880}"/>
              </a:ext>
            </a:extLst>
          </p:cNvPr>
          <p:cNvSpPr/>
          <p:nvPr/>
        </p:nvSpPr>
        <p:spPr>
          <a:xfrm>
            <a:off x="3174263" y="5020224"/>
            <a:ext cx="552075" cy="48474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 defTabSz="685800"/>
            <a:r>
              <a:rPr lang="en-US" sz="2700" b="1" dirty="0">
                <a:ln w="12700" cmpd="sng">
                  <a:solidFill>
                    <a:srgbClr val="FFC000"/>
                  </a:solidFill>
                  <a:prstDash val="solid"/>
                </a:ln>
                <a:gradFill>
                  <a:gsLst>
                    <a:gs pos="0">
                      <a:srgbClr val="FFC000"/>
                    </a:gs>
                    <a:gs pos="4000">
                      <a:srgbClr val="FFC000">
                        <a:lumMod val="60000"/>
                        <a:lumOff val="40000"/>
                      </a:srgbClr>
                    </a:gs>
                    <a:gs pos="87000">
                      <a:srgbClr val="FFC000">
                        <a:lumMod val="20000"/>
                        <a:lumOff val="80000"/>
                      </a:srgbClr>
                    </a:gs>
                  </a:gsLst>
                  <a:lin ang="5400000"/>
                </a:gradFill>
                <a:latin typeface="Calibri" panose="020F0502020204030204"/>
              </a:rPr>
              <a:t>No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58139BE-7405-400E-92A7-9791E211F9DB}"/>
              </a:ext>
            </a:extLst>
          </p:cNvPr>
          <p:cNvSpPr/>
          <p:nvPr/>
        </p:nvSpPr>
        <p:spPr>
          <a:xfrm>
            <a:off x="4589198" y="5041303"/>
            <a:ext cx="602922" cy="48474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 defTabSz="685800"/>
            <a:r>
              <a:rPr lang="en-US" sz="2700" b="1" dirty="0">
                <a:ln w="12700" cmpd="sng">
                  <a:solidFill>
                    <a:srgbClr val="FFC000"/>
                  </a:solidFill>
                  <a:prstDash val="solid"/>
                </a:ln>
                <a:gradFill>
                  <a:gsLst>
                    <a:gs pos="0">
                      <a:srgbClr val="FFC000"/>
                    </a:gs>
                    <a:gs pos="4000">
                      <a:srgbClr val="FFC000">
                        <a:lumMod val="60000"/>
                        <a:lumOff val="40000"/>
                      </a:srgbClr>
                    </a:gs>
                    <a:gs pos="87000">
                      <a:srgbClr val="FFC000">
                        <a:lumMod val="20000"/>
                        <a:lumOff val="80000"/>
                      </a:srgbClr>
                    </a:gs>
                  </a:gsLst>
                  <a:lin ang="5400000"/>
                </a:gradFill>
                <a:latin typeface="Calibri" panose="020F0502020204030204"/>
              </a:rPr>
              <a:t>Yes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B14AD8D-63AC-4EBD-855F-193C1C708234}"/>
              </a:ext>
            </a:extLst>
          </p:cNvPr>
          <p:cNvSpPr/>
          <p:nvPr/>
        </p:nvSpPr>
        <p:spPr>
          <a:xfrm>
            <a:off x="2746291" y="4926484"/>
            <a:ext cx="338663" cy="31039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561372EB-DD99-42B7-9F10-34F11CE568FE}"/>
              </a:ext>
            </a:extLst>
          </p:cNvPr>
          <p:cNvSpPr/>
          <p:nvPr/>
        </p:nvSpPr>
        <p:spPr>
          <a:xfrm rot="5400000">
            <a:off x="7144823" y="4949221"/>
            <a:ext cx="725340" cy="302078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408EAF55-1DA6-4054-A7D7-73898F17DC28}"/>
              </a:ext>
            </a:extLst>
          </p:cNvPr>
          <p:cNvSpPr/>
          <p:nvPr/>
        </p:nvSpPr>
        <p:spPr>
          <a:xfrm>
            <a:off x="2076255" y="4925083"/>
            <a:ext cx="596607" cy="302078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9D883F97-105F-4FB3-B279-F16314364A02}"/>
              </a:ext>
            </a:extLst>
          </p:cNvPr>
          <p:cNvSpPr/>
          <p:nvPr/>
        </p:nvSpPr>
        <p:spPr>
          <a:xfrm>
            <a:off x="5537926" y="4911697"/>
            <a:ext cx="467564" cy="302078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5D4A718-1AF8-474F-9850-9720D220F647}"/>
              </a:ext>
            </a:extLst>
          </p:cNvPr>
          <p:cNvSpPr/>
          <p:nvPr/>
        </p:nvSpPr>
        <p:spPr>
          <a:xfrm>
            <a:off x="6038958" y="4946763"/>
            <a:ext cx="338663" cy="31039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26861B-3784-4AC4-A71E-D553B8CA5BE5}"/>
              </a:ext>
            </a:extLst>
          </p:cNvPr>
          <p:cNvSpPr/>
          <p:nvPr/>
        </p:nvSpPr>
        <p:spPr>
          <a:xfrm rot="5400000">
            <a:off x="652455" y="2888530"/>
            <a:ext cx="887302" cy="3020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8217D28-97BE-47C2-8FAA-8E7AB1309087}"/>
              </a:ext>
            </a:extLst>
          </p:cNvPr>
          <p:cNvSpPr/>
          <p:nvPr/>
        </p:nvSpPr>
        <p:spPr>
          <a:xfrm>
            <a:off x="466709" y="2222989"/>
            <a:ext cx="1260233" cy="37292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128 Bit Input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90807D9-D454-44FF-93CF-A602F424B5BC}"/>
              </a:ext>
            </a:extLst>
          </p:cNvPr>
          <p:cNvSpPr/>
          <p:nvPr/>
        </p:nvSpPr>
        <p:spPr>
          <a:xfrm>
            <a:off x="6940779" y="5462929"/>
            <a:ext cx="1260233" cy="37292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128 Bit Output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6762EC4-DB44-4883-A95A-2B1A0F788E1D}"/>
              </a:ext>
            </a:extLst>
          </p:cNvPr>
          <p:cNvSpPr/>
          <p:nvPr/>
        </p:nvSpPr>
        <p:spPr>
          <a:xfrm>
            <a:off x="510266" y="3529649"/>
            <a:ext cx="1246949" cy="195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Add Round Key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75FAAC4-DB9E-4A4E-AAFD-7BA24337EC31}"/>
              </a:ext>
            </a:extLst>
          </p:cNvPr>
          <p:cNvSpPr/>
          <p:nvPr/>
        </p:nvSpPr>
        <p:spPr>
          <a:xfrm>
            <a:off x="3462638" y="3145723"/>
            <a:ext cx="1441938" cy="23977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Substitution Bytes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EE74326-B87C-4FD4-899F-9A1E2A6C9F62}"/>
              </a:ext>
            </a:extLst>
          </p:cNvPr>
          <p:cNvSpPr/>
          <p:nvPr/>
        </p:nvSpPr>
        <p:spPr>
          <a:xfrm>
            <a:off x="3537181" y="4420408"/>
            <a:ext cx="1246949" cy="195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Add Round Key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D2B5B75-B383-4DFB-9B6E-20BFB93958B1}"/>
              </a:ext>
            </a:extLst>
          </p:cNvPr>
          <p:cNvSpPr/>
          <p:nvPr/>
        </p:nvSpPr>
        <p:spPr>
          <a:xfrm>
            <a:off x="3760692" y="4010443"/>
            <a:ext cx="727713" cy="195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Mix Col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E44DE68C-CE4E-46C2-BCCC-9C51D0F12DAC}"/>
              </a:ext>
            </a:extLst>
          </p:cNvPr>
          <p:cNvSpPr/>
          <p:nvPr/>
        </p:nvSpPr>
        <p:spPr>
          <a:xfrm rot="5400000">
            <a:off x="4087358" y="3355447"/>
            <a:ext cx="129320" cy="30207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881409C2-ACDB-4D85-BDD6-80CCD5A86BEE}"/>
              </a:ext>
            </a:extLst>
          </p:cNvPr>
          <p:cNvSpPr/>
          <p:nvPr/>
        </p:nvSpPr>
        <p:spPr>
          <a:xfrm rot="5400000">
            <a:off x="4085754" y="3754946"/>
            <a:ext cx="129320" cy="30207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4A69E57-DA53-4CDF-B00D-723DD144A3AF}"/>
              </a:ext>
            </a:extLst>
          </p:cNvPr>
          <p:cNvSpPr/>
          <p:nvPr/>
        </p:nvSpPr>
        <p:spPr>
          <a:xfrm>
            <a:off x="3709210" y="3598036"/>
            <a:ext cx="902242" cy="195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Shift Row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A383A812-FF1F-4B6C-9C6F-F16C470DE7FD}"/>
              </a:ext>
            </a:extLst>
          </p:cNvPr>
          <p:cNvSpPr/>
          <p:nvPr/>
        </p:nvSpPr>
        <p:spPr>
          <a:xfrm rot="5400000">
            <a:off x="4085753" y="4146065"/>
            <a:ext cx="129320" cy="30207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C00EA6C-575B-4466-974F-87CBE4B42180}"/>
              </a:ext>
            </a:extLst>
          </p:cNvPr>
          <p:cNvSpPr/>
          <p:nvPr/>
        </p:nvSpPr>
        <p:spPr>
          <a:xfrm>
            <a:off x="6775406" y="3220209"/>
            <a:ext cx="1441938" cy="23977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Substitution Bytes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DB5D3CD-A8B5-40BC-9A3A-357BC0207861}"/>
              </a:ext>
            </a:extLst>
          </p:cNvPr>
          <p:cNvSpPr/>
          <p:nvPr/>
        </p:nvSpPr>
        <p:spPr>
          <a:xfrm>
            <a:off x="7056372" y="3804162"/>
            <a:ext cx="902242" cy="195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Shift Row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0C8DE37-1A96-4E1C-A387-00F7D088D097}"/>
              </a:ext>
            </a:extLst>
          </p:cNvPr>
          <p:cNvSpPr/>
          <p:nvPr/>
        </p:nvSpPr>
        <p:spPr>
          <a:xfrm>
            <a:off x="6872901" y="4408233"/>
            <a:ext cx="1246949" cy="195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Add Round Key</a:t>
            </a:r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93734143-7BC9-4FA4-9E74-9130BAAD75F3}"/>
              </a:ext>
            </a:extLst>
          </p:cNvPr>
          <p:cNvSpPr/>
          <p:nvPr/>
        </p:nvSpPr>
        <p:spPr>
          <a:xfrm rot="5400000">
            <a:off x="7332665" y="3491068"/>
            <a:ext cx="302079" cy="302078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996AE35C-FE63-4AD6-902A-CAC82CBFEC41}"/>
              </a:ext>
            </a:extLst>
          </p:cNvPr>
          <p:cNvSpPr/>
          <p:nvPr/>
        </p:nvSpPr>
        <p:spPr>
          <a:xfrm rot="5400000">
            <a:off x="7356453" y="4045187"/>
            <a:ext cx="302079" cy="302078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964988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E780B5B-A6F1-4EA2-84C1-E799DD6E4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625" y="3473131"/>
            <a:ext cx="1735715" cy="9214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E6F3AF4-CC28-42FD-9BAA-B78AD0B23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710" y="3133554"/>
            <a:ext cx="2000000" cy="242857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4B5C992-CDBE-467A-930D-63FEAC0F64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258" y="3132735"/>
            <a:ext cx="1814286" cy="2064286"/>
          </a:xfrm>
          <a:prstGeom prst="rect">
            <a:avLst/>
          </a:prstGeom>
        </p:spPr>
      </p:pic>
      <p:sp>
        <p:nvSpPr>
          <p:cNvPr id="17" name="Subtitle 2">
            <a:extLst>
              <a:ext uri="{FF2B5EF4-FFF2-40B4-BE49-F238E27FC236}">
                <a16:creationId xmlns:a16="http://schemas.microsoft.com/office/drawing/2014/main" id="{C50CC317-83F0-4FAB-9B7E-F03D70320528}"/>
              </a:ext>
            </a:extLst>
          </p:cNvPr>
          <p:cNvSpPr txBox="1">
            <a:spLocks/>
          </p:cNvSpPr>
          <p:nvPr/>
        </p:nvSpPr>
        <p:spPr>
          <a:xfrm>
            <a:off x="1134721" y="2589683"/>
            <a:ext cx="905522" cy="3928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685800">
              <a:spcBef>
                <a:spcPts val="750"/>
              </a:spcBef>
              <a:buNone/>
              <a:defRPr/>
            </a:pPr>
            <a:r>
              <a:rPr lang="en-US" sz="2100" dirty="0">
                <a:solidFill>
                  <a:prstClr val="white"/>
                </a:solidFill>
                <a:latin typeface="Calibri" panose="020F0502020204030204"/>
              </a:rPr>
              <a:t>Initial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AB3ADC51-EF7B-4343-8544-E153F300A646}"/>
              </a:ext>
            </a:extLst>
          </p:cNvPr>
          <p:cNvSpPr txBox="1">
            <a:spLocks/>
          </p:cNvSpPr>
          <p:nvPr/>
        </p:nvSpPr>
        <p:spPr>
          <a:xfrm>
            <a:off x="3863948" y="2589682"/>
            <a:ext cx="905522" cy="3928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685800">
              <a:spcBef>
                <a:spcPts val="750"/>
              </a:spcBef>
              <a:buNone/>
              <a:defRPr/>
            </a:pPr>
            <a:r>
              <a:rPr lang="en-US" sz="2100" dirty="0">
                <a:solidFill>
                  <a:prstClr val="white"/>
                </a:solidFill>
                <a:latin typeface="Calibri" panose="020F0502020204030204"/>
              </a:rPr>
              <a:t>Mid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C4D1ECB7-FDE2-4310-927A-84FDB3D028AD}"/>
              </a:ext>
            </a:extLst>
          </p:cNvPr>
          <p:cNvSpPr txBox="1">
            <a:spLocks/>
          </p:cNvSpPr>
          <p:nvPr/>
        </p:nvSpPr>
        <p:spPr>
          <a:xfrm>
            <a:off x="6642716" y="2527651"/>
            <a:ext cx="905522" cy="3928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spcBef>
                <a:spcPts val="750"/>
              </a:spcBef>
              <a:buNone/>
              <a:defRPr/>
            </a:pPr>
            <a:r>
              <a:rPr lang="en-US" sz="2100" dirty="0">
                <a:solidFill>
                  <a:prstClr val="white"/>
                </a:solidFill>
                <a:latin typeface="Calibri" panose="020F0502020204030204"/>
              </a:rPr>
              <a:t>Final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1CF394C4-E07F-4EE9-ADFC-11BCB39FA474}"/>
              </a:ext>
            </a:extLst>
          </p:cNvPr>
          <p:cNvSpPr txBox="1">
            <a:spLocks/>
          </p:cNvSpPr>
          <p:nvPr/>
        </p:nvSpPr>
        <p:spPr>
          <a:xfrm>
            <a:off x="0" y="857250"/>
            <a:ext cx="9144000" cy="124182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defTabSz="685800">
              <a:spcBef>
                <a:spcPts val="750"/>
              </a:spcBef>
              <a:defRPr/>
            </a:pPr>
            <a:r>
              <a:rPr lang="en-US" sz="3600" dirty="0">
                <a:solidFill>
                  <a:prstClr val="white"/>
                </a:solidFill>
                <a:latin typeface="Calibri" panose="020F0502020204030204"/>
              </a:rPr>
              <a:t>Circuits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1618060-CE0D-49F6-BF9C-221E345E3727}"/>
              </a:ext>
            </a:extLst>
          </p:cNvPr>
          <p:cNvSpPr/>
          <p:nvPr/>
        </p:nvSpPr>
        <p:spPr>
          <a:xfrm>
            <a:off x="667800" y="3116357"/>
            <a:ext cx="1862876" cy="2819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D102336-5A36-47B9-86F7-080BDB7E0D7B}"/>
              </a:ext>
            </a:extLst>
          </p:cNvPr>
          <p:cNvSpPr/>
          <p:nvPr/>
        </p:nvSpPr>
        <p:spPr>
          <a:xfrm rot="5400000">
            <a:off x="914333" y="5141665"/>
            <a:ext cx="1286108" cy="3020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821DAC4B-60FB-4601-80E5-C87997778F97}"/>
              </a:ext>
            </a:extLst>
          </p:cNvPr>
          <p:cNvSpPr/>
          <p:nvPr/>
        </p:nvSpPr>
        <p:spPr>
          <a:xfrm rot="5400000">
            <a:off x="1092593" y="3426032"/>
            <a:ext cx="921428" cy="3020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19CCFA0-B1EC-437F-8D87-9B76BA594B1D}"/>
              </a:ext>
            </a:extLst>
          </p:cNvPr>
          <p:cNvSpPr/>
          <p:nvPr/>
        </p:nvSpPr>
        <p:spPr>
          <a:xfrm>
            <a:off x="3316710" y="3116357"/>
            <a:ext cx="2000000" cy="28194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31C8CAAD-E97E-47B2-8D9B-659AC26F912A}"/>
              </a:ext>
            </a:extLst>
          </p:cNvPr>
          <p:cNvSpPr/>
          <p:nvPr/>
        </p:nvSpPr>
        <p:spPr>
          <a:xfrm rot="5400000">
            <a:off x="4060724" y="3148231"/>
            <a:ext cx="347724" cy="30207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BB79528B-3924-4BA3-88E9-A4BEFC612EB7}"/>
              </a:ext>
            </a:extLst>
          </p:cNvPr>
          <p:cNvSpPr/>
          <p:nvPr/>
        </p:nvSpPr>
        <p:spPr>
          <a:xfrm rot="5400000">
            <a:off x="3790832" y="5340967"/>
            <a:ext cx="887507" cy="30207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5BFB4D9-F6DA-4D41-ADA6-ACFB0B67DA12}"/>
              </a:ext>
            </a:extLst>
          </p:cNvPr>
          <p:cNvSpPr/>
          <p:nvPr/>
        </p:nvSpPr>
        <p:spPr>
          <a:xfrm>
            <a:off x="6209285" y="3116357"/>
            <a:ext cx="2000000" cy="28194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D105DF0F-CFFD-4167-A027-26D9043484E5}"/>
              </a:ext>
            </a:extLst>
          </p:cNvPr>
          <p:cNvSpPr/>
          <p:nvPr/>
        </p:nvSpPr>
        <p:spPr>
          <a:xfrm rot="5400000">
            <a:off x="6932881" y="3219089"/>
            <a:ext cx="507542" cy="302078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F132D22D-C4C6-48AF-A365-0B6A158CE3CC}"/>
              </a:ext>
            </a:extLst>
          </p:cNvPr>
          <p:cNvSpPr/>
          <p:nvPr/>
        </p:nvSpPr>
        <p:spPr>
          <a:xfrm rot="5400000">
            <a:off x="6800627" y="5432005"/>
            <a:ext cx="772048" cy="302078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FC72872-BA22-4F29-9300-501B3C349CBD}"/>
              </a:ext>
            </a:extLst>
          </p:cNvPr>
          <p:cNvSpPr/>
          <p:nvPr/>
        </p:nvSpPr>
        <p:spPr>
          <a:xfrm>
            <a:off x="934716" y="4229440"/>
            <a:ext cx="1246949" cy="195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Add Round Key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9954521-CBDA-4125-9562-67054A53E2F1}"/>
              </a:ext>
            </a:extLst>
          </p:cNvPr>
          <p:cNvSpPr/>
          <p:nvPr/>
        </p:nvSpPr>
        <p:spPr>
          <a:xfrm>
            <a:off x="3547712" y="3508756"/>
            <a:ext cx="1441938" cy="23977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Substitution Bytes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C318FA8-B877-4B1C-B0F7-C51E40B9901D}"/>
              </a:ext>
            </a:extLst>
          </p:cNvPr>
          <p:cNvSpPr/>
          <p:nvPr/>
        </p:nvSpPr>
        <p:spPr>
          <a:xfrm>
            <a:off x="3622254" y="4783441"/>
            <a:ext cx="1246949" cy="195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Add Round Key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6FFDE89-20BC-4261-90F9-E386D8275B36}"/>
              </a:ext>
            </a:extLst>
          </p:cNvPr>
          <p:cNvSpPr/>
          <p:nvPr/>
        </p:nvSpPr>
        <p:spPr>
          <a:xfrm>
            <a:off x="3845765" y="4373476"/>
            <a:ext cx="727713" cy="195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Mix Col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F6F1FA3B-6A7C-414E-AB1A-54AE374339CA}"/>
              </a:ext>
            </a:extLst>
          </p:cNvPr>
          <p:cNvSpPr/>
          <p:nvPr/>
        </p:nvSpPr>
        <p:spPr>
          <a:xfrm rot="5400000">
            <a:off x="4172431" y="3718480"/>
            <a:ext cx="129320" cy="30207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8EF22B4C-E9E3-448A-BF49-A8AADE1693C4}"/>
              </a:ext>
            </a:extLst>
          </p:cNvPr>
          <p:cNvSpPr/>
          <p:nvPr/>
        </p:nvSpPr>
        <p:spPr>
          <a:xfrm rot="5400000">
            <a:off x="4170827" y="4117979"/>
            <a:ext cx="129320" cy="30207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38E292D-81F8-4D7D-B997-3850F9C8D065}"/>
              </a:ext>
            </a:extLst>
          </p:cNvPr>
          <p:cNvSpPr/>
          <p:nvPr/>
        </p:nvSpPr>
        <p:spPr>
          <a:xfrm>
            <a:off x="3794283" y="3961069"/>
            <a:ext cx="902242" cy="195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Shift Row</a:t>
            </a: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549AF631-1EA3-47A2-8DF9-5558FD43B58E}"/>
              </a:ext>
            </a:extLst>
          </p:cNvPr>
          <p:cNvSpPr/>
          <p:nvPr/>
        </p:nvSpPr>
        <p:spPr>
          <a:xfrm rot="5400000">
            <a:off x="4170826" y="4509098"/>
            <a:ext cx="129320" cy="30207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E71B937-1952-4669-A018-2837D24B1BDB}"/>
              </a:ext>
            </a:extLst>
          </p:cNvPr>
          <p:cNvSpPr/>
          <p:nvPr/>
        </p:nvSpPr>
        <p:spPr>
          <a:xfrm>
            <a:off x="6470606" y="3683747"/>
            <a:ext cx="1441938" cy="23977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Substitution Bytes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033942C-CE02-4F71-8165-29A50CAA1228}"/>
              </a:ext>
            </a:extLst>
          </p:cNvPr>
          <p:cNvSpPr/>
          <p:nvPr/>
        </p:nvSpPr>
        <p:spPr>
          <a:xfrm>
            <a:off x="6751572" y="4267700"/>
            <a:ext cx="902242" cy="195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Shift Row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620F666-B484-47BD-B5A3-C4F4180A0DB5}"/>
              </a:ext>
            </a:extLst>
          </p:cNvPr>
          <p:cNvSpPr/>
          <p:nvPr/>
        </p:nvSpPr>
        <p:spPr>
          <a:xfrm>
            <a:off x="6568101" y="4871771"/>
            <a:ext cx="1246949" cy="195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Add Round Key</a:t>
            </a:r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5FE5C5AB-08F9-4678-94B8-92E8029EAE25}"/>
              </a:ext>
            </a:extLst>
          </p:cNvPr>
          <p:cNvSpPr/>
          <p:nvPr/>
        </p:nvSpPr>
        <p:spPr>
          <a:xfrm rot="5400000">
            <a:off x="7027865" y="3954607"/>
            <a:ext cx="302079" cy="302078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7E9013C9-6198-43E3-A06E-34BDEC12BF4E}"/>
              </a:ext>
            </a:extLst>
          </p:cNvPr>
          <p:cNvSpPr/>
          <p:nvPr/>
        </p:nvSpPr>
        <p:spPr>
          <a:xfrm rot="5400000">
            <a:off x="7051653" y="4508725"/>
            <a:ext cx="302079" cy="302078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806242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17E5A6B0-DBCF-4FCB-8F95-154C27D2EA24}"/>
              </a:ext>
            </a:extLst>
          </p:cNvPr>
          <p:cNvSpPr/>
          <p:nvPr/>
        </p:nvSpPr>
        <p:spPr>
          <a:xfrm>
            <a:off x="6593059" y="2896339"/>
            <a:ext cx="1562469" cy="26766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96EDA0-DAD8-4080-8280-2C0C17092697}"/>
              </a:ext>
            </a:extLst>
          </p:cNvPr>
          <p:cNvSpPr/>
          <p:nvPr/>
        </p:nvSpPr>
        <p:spPr>
          <a:xfrm>
            <a:off x="3877310" y="2896339"/>
            <a:ext cx="1562469" cy="26766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587E072-5C12-49B9-BAB1-498A132AC8F3}"/>
              </a:ext>
            </a:extLst>
          </p:cNvPr>
          <p:cNvSpPr/>
          <p:nvPr/>
        </p:nvSpPr>
        <p:spPr>
          <a:xfrm>
            <a:off x="1087361" y="2889682"/>
            <a:ext cx="1562469" cy="26766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BAAA41C-6D35-43D0-B69E-3310B97DD975}"/>
              </a:ext>
            </a:extLst>
          </p:cNvPr>
          <p:cNvSpPr txBox="1">
            <a:spLocks/>
          </p:cNvSpPr>
          <p:nvPr/>
        </p:nvSpPr>
        <p:spPr>
          <a:xfrm>
            <a:off x="1412509" y="3175987"/>
            <a:ext cx="905522" cy="3928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685800">
              <a:spcBef>
                <a:spcPts val="750"/>
              </a:spcBef>
              <a:buNone/>
              <a:defRPr/>
            </a:pPr>
            <a:r>
              <a:rPr lang="en-US" sz="2100" dirty="0">
                <a:solidFill>
                  <a:prstClr val="white"/>
                </a:solidFill>
                <a:latin typeface="Calibri" panose="020F0502020204030204"/>
              </a:rPr>
              <a:t>Initial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65F143D-D8F6-4F40-82BA-CC64336CC6F4}"/>
              </a:ext>
            </a:extLst>
          </p:cNvPr>
          <p:cNvSpPr txBox="1">
            <a:spLocks/>
          </p:cNvSpPr>
          <p:nvPr/>
        </p:nvSpPr>
        <p:spPr>
          <a:xfrm>
            <a:off x="1412508" y="3974977"/>
            <a:ext cx="905522" cy="3928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685800">
              <a:spcBef>
                <a:spcPts val="750"/>
              </a:spcBef>
              <a:buNone/>
              <a:defRPr/>
            </a:pPr>
            <a:r>
              <a:rPr lang="en-US" sz="2100" dirty="0">
                <a:solidFill>
                  <a:prstClr val="white"/>
                </a:solidFill>
                <a:latin typeface="Calibri" panose="020F0502020204030204"/>
              </a:rPr>
              <a:t>Mid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1FC59FFD-6E05-4E55-BACB-EA5E47A737E0}"/>
              </a:ext>
            </a:extLst>
          </p:cNvPr>
          <p:cNvSpPr txBox="1">
            <a:spLocks/>
          </p:cNvSpPr>
          <p:nvPr/>
        </p:nvSpPr>
        <p:spPr>
          <a:xfrm>
            <a:off x="6984781" y="4375291"/>
            <a:ext cx="905522" cy="3928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spcBef>
                <a:spcPts val="750"/>
              </a:spcBef>
              <a:buNone/>
              <a:defRPr/>
            </a:pPr>
            <a:r>
              <a:rPr lang="en-US" sz="2100" dirty="0">
                <a:solidFill>
                  <a:prstClr val="white"/>
                </a:solidFill>
                <a:latin typeface="Calibri" panose="020F0502020204030204"/>
              </a:rPr>
              <a:t>Final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498FB8D-68C8-472F-BED4-613EB9BB959D}"/>
              </a:ext>
            </a:extLst>
          </p:cNvPr>
          <p:cNvSpPr txBox="1">
            <a:spLocks/>
          </p:cNvSpPr>
          <p:nvPr/>
        </p:nvSpPr>
        <p:spPr>
          <a:xfrm>
            <a:off x="1412507" y="4773967"/>
            <a:ext cx="905522" cy="3928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685800">
              <a:spcBef>
                <a:spcPts val="750"/>
              </a:spcBef>
              <a:buNone/>
              <a:defRPr/>
            </a:pPr>
            <a:r>
              <a:rPr lang="en-US" sz="2100" dirty="0">
                <a:solidFill>
                  <a:prstClr val="white"/>
                </a:solidFill>
                <a:latin typeface="Calibri" panose="020F0502020204030204"/>
              </a:rPr>
              <a:t>Mid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48FA2F9-21F8-4549-A5C5-360491D661FB}"/>
              </a:ext>
            </a:extLst>
          </p:cNvPr>
          <p:cNvSpPr txBox="1">
            <a:spLocks/>
          </p:cNvSpPr>
          <p:nvPr/>
        </p:nvSpPr>
        <p:spPr>
          <a:xfrm>
            <a:off x="3996613" y="3425617"/>
            <a:ext cx="905522" cy="3928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685800">
              <a:spcBef>
                <a:spcPts val="750"/>
              </a:spcBef>
              <a:buNone/>
              <a:defRPr/>
            </a:pPr>
            <a:r>
              <a:rPr lang="en-US" sz="2100" dirty="0">
                <a:solidFill>
                  <a:prstClr val="white"/>
                </a:solidFill>
                <a:latin typeface="Calibri" panose="020F0502020204030204"/>
              </a:rPr>
              <a:t>Mid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EC7A8AC-C20B-4D13-8792-B7BCFC8408E9}"/>
              </a:ext>
            </a:extLst>
          </p:cNvPr>
          <p:cNvSpPr txBox="1">
            <a:spLocks/>
          </p:cNvSpPr>
          <p:nvPr/>
        </p:nvSpPr>
        <p:spPr>
          <a:xfrm>
            <a:off x="4007705" y="4401078"/>
            <a:ext cx="905522" cy="3928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685800">
              <a:spcBef>
                <a:spcPts val="750"/>
              </a:spcBef>
              <a:buNone/>
              <a:defRPr/>
            </a:pPr>
            <a:r>
              <a:rPr lang="en-US" sz="2100" dirty="0">
                <a:solidFill>
                  <a:prstClr val="white"/>
                </a:solidFill>
                <a:latin typeface="Calibri" panose="020F0502020204030204"/>
              </a:rPr>
              <a:t>Mid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7730E12F-A325-48E9-A1DF-27FE185FA072}"/>
              </a:ext>
            </a:extLst>
          </p:cNvPr>
          <p:cNvSpPr txBox="1">
            <a:spLocks/>
          </p:cNvSpPr>
          <p:nvPr/>
        </p:nvSpPr>
        <p:spPr>
          <a:xfrm>
            <a:off x="6984780" y="3589617"/>
            <a:ext cx="905522" cy="3928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685800">
              <a:spcBef>
                <a:spcPts val="750"/>
              </a:spcBef>
              <a:buNone/>
              <a:defRPr/>
            </a:pPr>
            <a:r>
              <a:rPr lang="en-US" sz="2100" dirty="0">
                <a:solidFill>
                  <a:prstClr val="white"/>
                </a:solidFill>
                <a:latin typeface="Calibri" panose="020F0502020204030204"/>
              </a:rPr>
              <a:t>Mid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4C993A0E-3BF3-4A02-AE67-6F70BA1C7721}"/>
              </a:ext>
            </a:extLst>
          </p:cNvPr>
          <p:cNvSpPr/>
          <p:nvPr/>
        </p:nvSpPr>
        <p:spPr>
          <a:xfrm>
            <a:off x="1644436" y="3568824"/>
            <a:ext cx="439445" cy="4061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795384BD-16C9-4754-8E84-C05709C0CEA2}"/>
              </a:ext>
            </a:extLst>
          </p:cNvPr>
          <p:cNvSpPr/>
          <p:nvPr/>
        </p:nvSpPr>
        <p:spPr>
          <a:xfrm>
            <a:off x="1644436" y="4380285"/>
            <a:ext cx="439445" cy="4061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72FCE56B-5F77-42B1-BE80-44E74430FFD3}"/>
              </a:ext>
            </a:extLst>
          </p:cNvPr>
          <p:cNvSpPr/>
          <p:nvPr/>
        </p:nvSpPr>
        <p:spPr>
          <a:xfrm>
            <a:off x="4195530" y="3958754"/>
            <a:ext cx="439445" cy="4061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62BE60D6-8D45-4450-BD4D-A3F3A253A1A3}"/>
              </a:ext>
            </a:extLst>
          </p:cNvPr>
          <p:cNvSpPr/>
          <p:nvPr/>
        </p:nvSpPr>
        <p:spPr>
          <a:xfrm>
            <a:off x="7193401" y="3982454"/>
            <a:ext cx="439445" cy="4061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0A8C2E94-6C2B-4DF8-8D25-D70051F76CD4}"/>
              </a:ext>
            </a:extLst>
          </p:cNvPr>
          <p:cNvSpPr txBox="1">
            <a:spLocks/>
          </p:cNvSpPr>
          <p:nvPr/>
        </p:nvSpPr>
        <p:spPr>
          <a:xfrm>
            <a:off x="1412355" y="2307060"/>
            <a:ext cx="905522" cy="3928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685800">
              <a:spcBef>
                <a:spcPts val="750"/>
              </a:spcBef>
              <a:buNone/>
              <a:defRPr/>
            </a:pPr>
            <a:r>
              <a:rPr lang="en-US" sz="2100" dirty="0">
                <a:solidFill>
                  <a:prstClr val="white"/>
                </a:solidFill>
                <a:latin typeface="Calibri" panose="020F0502020204030204"/>
              </a:rPr>
              <a:t>First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AD473EBC-89E9-4A26-971D-3E2AA852D3FD}"/>
              </a:ext>
            </a:extLst>
          </p:cNvPr>
          <p:cNvSpPr txBox="1">
            <a:spLocks/>
          </p:cNvSpPr>
          <p:nvPr/>
        </p:nvSpPr>
        <p:spPr>
          <a:xfrm>
            <a:off x="3935832" y="2307059"/>
            <a:ext cx="1337504" cy="3928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685800">
              <a:spcBef>
                <a:spcPts val="750"/>
              </a:spcBef>
              <a:buNone/>
              <a:defRPr/>
            </a:pPr>
            <a:r>
              <a:rPr lang="en-US" sz="2100" dirty="0">
                <a:solidFill>
                  <a:prstClr val="white"/>
                </a:solidFill>
                <a:latin typeface="Calibri" panose="020F0502020204030204"/>
              </a:rPr>
              <a:t>Between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39229C5F-F197-4106-8075-2F7B6B5C366A}"/>
              </a:ext>
            </a:extLst>
          </p:cNvPr>
          <p:cNvSpPr txBox="1">
            <a:spLocks/>
          </p:cNvSpPr>
          <p:nvPr/>
        </p:nvSpPr>
        <p:spPr>
          <a:xfrm>
            <a:off x="6918729" y="2307059"/>
            <a:ext cx="905522" cy="3928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spcBef>
                <a:spcPts val="750"/>
              </a:spcBef>
              <a:buNone/>
              <a:defRPr/>
            </a:pPr>
            <a:r>
              <a:rPr lang="en-US" sz="2100" dirty="0">
                <a:solidFill>
                  <a:prstClr val="white"/>
                </a:solidFill>
                <a:latin typeface="Calibri" panose="020F0502020204030204"/>
              </a:rPr>
              <a:t>Last</a:t>
            </a: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03C39E21-C562-4960-8285-D8E2D1306184}"/>
              </a:ext>
            </a:extLst>
          </p:cNvPr>
          <p:cNvSpPr txBox="1">
            <a:spLocks/>
          </p:cNvSpPr>
          <p:nvPr/>
        </p:nvSpPr>
        <p:spPr>
          <a:xfrm>
            <a:off x="0" y="857250"/>
            <a:ext cx="9144000" cy="124182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defTabSz="685800">
              <a:spcBef>
                <a:spcPts val="750"/>
              </a:spcBef>
              <a:defRPr/>
            </a:pPr>
            <a:r>
              <a:rPr lang="en-US" sz="3600" dirty="0">
                <a:solidFill>
                  <a:prstClr val="white"/>
                </a:solidFill>
                <a:latin typeface="Calibri" panose="020F0502020204030204"/>
              </a:rPr>
              <a:t>FSM Circuits</a:t>
            </a:r>
          </a:p>
        </p:txBody>
      </p:sp>
    </p:spTree>
    <p:extLst>
      <p:ext uri="{BB962C8B-B14F-4D97-AF65-F5344CB8AC3E}">
        <p14:creationId xmlns:p14="http://schemas.microsoft.com/office/powerpoint/2010/main" val="10455672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B6D09E-732B-4714-9A5C-FA3346042963}"/>
              </a:ext>
            </a:extLst>
          </p:cNvPr>
          <p:cNvSpPr/>
          <p:nvPr/>
        </p:nvSpPr>
        <p:spPr>
          <a:xfrm>
            <a:off x="85825" y="2441914"/>
            <a:ext cx="7713692" cy="3558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9C49854-F839-4D52-8EFE-4CA8FF4E4551}"/>
              </a:ext>
            </a:extLst>
          </p:cNvPr>
          <p:cNvSpPr/>
          <p:nvPr/>
        </p:nvSpPr>
        <p:spPr>
          <a:xfrm>
            <a:off x="5080241" y="2155246"/>
            <a:ext cx="4001610" cy="170477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5C376AB-528D-4AFB-834E-5C5023C067BA}"/>
              </a:ext>
            </a:extLst>
          </p:cNvPr>
          <p:cNvSpPr txBox="1">
            <a:spLocks/>
          </p:cNvSpPr>
          <p:nvPr/>
        </p:nvSpPr>
        <p:spPr>
          <a:xfrm>
            <a:off x="0" y="857250"/>
            <a:ext cx="9144000" cy="12418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defTabSz="685800">
              <a:spcBef>
                <a:spcPts val="750"/>
              </a:spcBef>
              <a:defRPr/>
            </a:pPr>
            <a:r>
              <a:rPr lang="en-US" sz="3600" dirty="0" err="1">
                <a:solidFill>
                  <a:prstClr val="white"/>
                </a:solidFill>
                <a:latin typeface="Calibri" panose="020F0502020204030204"/>
              </a:rPr>
              <a:t>Encrypter</a:t>
            </a:r>
            <a:endParaRPr lang="en-US" sz="3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9D0B75D-B2FF-4038-AC56-A3C6E61B8CFC}"/>
              </a:ext>
            </a:extLst>
          </p:cNvPr>
          <p:cNvSpPr txBox="1">
            <a:spLocks/>
          </p:cNvSpPr>
          <p:nvPr/>
        </p:nvSpPr>
        <p:spPr>
          <a:xfrm>
            <a:off x="180580" y="2546758"/>
            <a:ext cx="905522" cy="3928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685800">
              <a:spcBef>
                <a:spcPts val="750"/>
              </a:spcBef>
              <a:buNone/>
              <a:defRPr/>
            </a:pPr>
            <a:r>
              <a:rPr lang="en-US" sz="2100" dirty="0">
                <a:solidFill>
                  <a:prstClr val="white"/>
                </a:solidFill>
                <a:latin typeface="Calibri" panose="020F0502020204030204"/>
              </a:rPr>
              <a:t>First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6E102C7-F707-49E6-83CA-AEE42FB409BC}"/>
              </a:ext>
            </a:extLst>
          </p:cNvPr>
          <p:cNvSpPr txBox="1">
            <a:spLocks/>
          </p:cNvSpPr>
          <p:nvPr/>
        </p:nvSpPr>
        <p:spPr>
          <a:xfrm>
            <a:off x="1605445" y="3281702"/>
            <a:ext cx="1337504" cy="39283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685800">
              <a:spcBef>
                <a:spcPts val="750"/>
              </a:spcBef>
              <a:buNone/>
              <a:defRPr/>
            </a:pPr>
            <a:r>
              <a:rPr lang="en-US" sz="2100" dirty="0">
                <a:solidFill>
                  <a:prstClr val="white"/>
                </a:solidFill>
                <a:latin typeface="Calibri" panose="020F0502020204030204"/>
              </a:rPr>
              <a:t>Between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DCF60D5-195B-4966-9101-5E3054206398}"/>
              </a:ext>
            </a:extLst>
          </p:cNvPr>
          <p:cNvSpPr txBox="1">
            <a:spLocks/>
          </p:cNvSpPr>
          <p:nvPr/>
        </p:nvSpPr>
        <p:spPr>
          <a:xfrm>
            <a:off x="6865770" y="5548795"/>
            <a:ext cx="905522" cy="3928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spcBef>
                <a:spcPts val="750"/>
              </a:spcBef>
              <a:buNone/>
              <a:defRPr/>
            </a:pPr>
            <a:r>
              <a:rPr lang="en-US" sz="2100" dirty="0">
                <a:solidFill>
                  <a:prstClr val="white"/>
                </a:solidFill>
                <a:latin typeface="Calibri" panose="020F0502020204030204"/>
              </a:rPr>
              <a:t>Last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00C76B1-2C82-4336-BAB8-831F09634462}"/>
              </a:ext>
            </a:extLst>
          </p:cNvPr>
          <p:cNvSpPr txBox="1">
            <a:spLocks/>
          </p:cNvSpPr>
          <p:nvPr/>
        </p:nvSpPr>
        <p:spPr>
          <a:xfrm>
            <a:off x="3443830" y="4035195"/>
            <a:ext cx="1337504" cy="3928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685800">
              <a:spcBef>
                <a:spcPts val="750"/>
              </a:spcBef>
              <a:buNone/>
              <a:defRPr/>
            </a:pPr>
            <a:r>
              <a:rPr lang="en-US" sz="2100" dirty="0">
                <a:solidFill>
                  <a:prstClr val="white"/>
                </a:solidFill>
                <a:latin typeface="Calibri" panose="020F0502020204030204"/>
              </a:rPr>
              <a:t>Between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FE7A224-F093-43EA-93F0-60CD6D158B15}"/>
              </a:ext>
            </a:extLst>
          </p:cNvPr>
          <p:cNvSpPr txBox="1">
            <a:spLocks/>
          </p:cNvSpPr>
          <p:nvPr/>
        </p:nvSpPr>
        <p:spPr>
          <a:xfrm>
            <a:off x="5228645" y="4783402"/>
            <a:ext cx="1337504" cy="39283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685800">
              <a:spcBef>
                <a:spcPts val="750"/>
              </a:spcBef>
              <a:buNone/>
              <a:defRPr/>
            </a:pPr>
            <a:r>
              <a:rPr lang="en-US" sz="2100" dirty="0">
                <a:solidFill>
                  <a:prstClr val="white"/>
                </a:solidFill>
                <a:latin typeface="Calibri" panose="020F0502020204030204"/>
              </a:rPr>
              <a:t>Between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694C677B-6A28-451A-B9E7-A89B7455F6C6}"/>
              </a:ext>
            </a:extLst>
          </p:cNvPr>
          <p:cNvSpPr/>
          <p:nvPr/>
        </p:nvSpPr>
        <p:spPr>
          <a:xfrm>
            <a:off x="579270" y="3007867"/>
            <a:ext cx="153140" cy="5060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D96C26C6-9923-42E6-9F5D-2C96126245B6}"/>
              </a:ext>
            </a:extLst>
          </p:cNvPr>
          <p:cNvSpPr/>
          <p:nvPr/>
        </p:nvSpPr>
        <p:spPr>
          <a:xfrm>
            <a:off x="655840" y="3478106"/>
            <a:ext cx="739066" cy="1398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153466B1-04CD-4A67-B4FF-D2C7BDE91489}"/>
              </a:ext>
            </a:extLst>
          </p:cNvPr>
          <p:cNvSpPr/>
          <p:nvPr/>
        </p:nvSpPr>
        <p:spPr>
          <a:xfrm>
            <a:off x="2384766" y="3708093"/>
            <a:ext cx="153140" cy="5060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585DE3B-0177-47B7-BD4B-1FC0DC6F7961}"/>
              </a:ext>
            </a:extLst>
          </p:cNvPr>
          <p:cNvSpPr/>
          <p:nvPr/>
        </p:nvSpPr>
        <p:spPr>
          <a:xfrm>
            <a:off x="2461336" y="4178332"/>
            <a:ext cx="739066" cy="1398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223E22B1-FDB6-4E4F-B9B0-E472BF1BBD75}"/>
              </a:ext>
            </a:extLst>
          </p:cNvPr>
          <p:cNvSpPr/>
          <p:nvPr/>
        </p:nvSpPr>
        <p:spPr>
          <a:xfrm>
            <a:off x="4269052" y="4473794"/>
            <a:ext cx="153140" cy="5060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B241984-0C1E-46E2-B77D-F68FC35B180A}"/>
              </a:ext>
            </a:extLst>
          </p:cNvPr>
          <p:cNvSpPr/>
          <p:nvPr/>
        </p:nvSpPr>
        <p:spPr>
          <a:xfrm>
            <a:off x="4345622" y="4944033"/>
            <a:ext cx="739066" cy="1398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6D4CBE3B-41E1-482A-9A0E-E7A30EDDEC8C}"/>
              </a:ext>
            </a:extLst>
          </p:cNvPr>
          <p:cNvSpPr/>
          <p:nvPr/>
        </p:nvSpPr>
        <p:spPr>
          <a:xfrm>
            <a:off x="5973564" y="5239187"/>
            <a:ext cx="153140" cy="5060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3DB5BBE2-9DCE-4058-BC76-4D427CD2E9E4}"/>
              </a:ext>
            </a:extLst>
          </p:cNvPr>
          <p:cNvSpPr/>
          <p:nvPr/>
        </p:nvSpPr>
        <p:spPr>
          <a:xfrm>
            <a:off x="6050134" y="5709426"/>
            <a:ext cx="739066" cy="1398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0116918-AB9D-41DC-8020-ADCAD2A991B4}"/>
              </a:ext>
            </a:extLst>
          </p:cNvPr>
          <p:cNvSpPr/>
          <p:nvPr/>
        </p:nvSpPr>
        <p:spPr>
          <a:xfrm>
            <a:off x="6464102" y="2536776"/>
            <a:ext cx="2322624" cy="346249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 defTabSz="685800">
              <a:defRPr/>
            </a:pPr>
            <a:r>
              <a:rPr lang="en-US" b="1" dirty="0">
                <a:ln w="10160">
                  <a:solidFill>
                    <a:srgbClr val="5B9BD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/>
              </a:rPr>
              <a:t>128 Bit Processed Data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FF4F4D-DB39-497F-95E7-4D411622BB71}"/>
              </a:ext>
            </a:extLst>
          </p:cNvPr>
          <p:cNvSpPr/>
          <p:nvPr/>
        </p:nvSpPr>
        <p:spPr>
          <a:xfrm>
            <a:off x="6614217" y="2925458"/>
            <a:ext cx="1894237" cy="346249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 defTabSz="685800">
              <a:defRPr/>
            </a:pPr>
            <a:r>
              <a:rPr lang="en-US" b="1" dirty="0">
                <a:ln w="10160">
                  <a:solidFill>
                    <a:srgbClr val="5B9BD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/>
              </a:rPr>
              <a:t>Completion Status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C37D1A7-80DF-491E-9CB9-9F36853B97D6}"/>
              </a:ext>
            </a:extLst>
          </p:cNvPr>
          <p:cNvSpPr/>
          <p:nvPr/>
        </p:nvSpPr>
        <p:spPr>
          <a:xfrm>
            <a:off x="5109611" y="2579209"/>
            <a:ext cx="1148135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 defTabSz="685800">
              <a:defRPr/>
            </a:pPr>
            <a:r>
              <a:rPr lang="en-US" sz="4050" b="1" dirty="0">
                <a:ln w="12700">
                  <a:solidFill>
                    <a:srgbClr val="4472C4"/>
                  </a:solidFill>
                  <a:prstDash val="solid"/>
                </a:ln>
                <a:pattFill prst="pct50">
                  <a:fgClr>
                    <a:srgbClr val="4472C4"/>
                  </a:fgClr>
                  <a:bgClr>
                    <a:srgbClr val="4472C4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4472C4"/>
                  </a:outerShdw>
                </a:effectLst>
                <a:latin typeface="Calibri" panose="020F0502020204030204"/>
              </a:rPr>
              <a:t>Data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E1E96F7-E1A6-40BA-9ABD-9CF69528738D}"/>
              </a:ext>
            </a:extLst>
          </p:cNvPr>
          <p:cNvSpPr/>
          <p:nvPr/>
        </p:nvSpPr>
        <p:spPr>
          <a:xfrm>
            <a:off x="85424" y="3397989"/>
            <a:ext cx="513154" cy="300082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 defTabSz="685800">
              <a:defRPr/>
            </a:pPr>
            <a:r>
              <a:rPr lang="en-US" sz="1500" b="1" dirty="0">
                <a:ln w="12700">
                  <a:solidFill>
                    <a:srgbClr val="4472C4"/>
                  </a:solidFill>
                  <a:prstDash val="solid"/>
                </a:ln>
                <a:pattFill prst="pct50">
                  <a:fgClr>
                    <a:srgbClr val="4472C4"/>
                  </a:fgClr>
                  <a:bgClr>
                    <a:srgbClr val="4472C4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4472C4"/>
                  </a:outerShdw>
                </a:effectLst>
                <a:latin typeface="Calibri" panose="020F0502020204030204"/>
              </a:rPr>
              <a:t>Data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E30C57-F680-474D-B6C7-031388357C24}"/>
              </a:ext>
            </a:extLst>
          </p:cNvPr>
          <p:cNvSpPr/>
          <p:nvPr/>
        </p:nvSpPr>
        <p:spPr>
          <a:xfrm>
            <a:off x="1948583" y="4100782"/>
            <a:ext cx="513154" cy="300082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 defTabSz="685800">
              <a:defRPr/>
            </a:pPr>
            <a:r>
              <a:rPr lang="en-US" sz="1500" b="1" dirty="0">
                <a:ln w="12700">
                  <a:solidFill>
                    <a:srgbClr val="4472C4"/>
                  </a:solidFill>
                  <a:prstDash val="solid"/>
                </a:ln>
                <a:pattFill prst="pct50">
                  <a:fgClr>
                    <a:srgbClr val="4472C4"/>
                  </a:fgClr>
                  <a:bgClr>
                    <a:srgbClr val="4472C4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4472C4"/>
                  </a:outerShdw>
                </a:effectLst>
                <a:latin typeface="Calibri" panose="020F0502020204030204"/>
              </a:rPr>
              <a:t>Data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69641F9-6A1A-41FD-AC41-8D0E2AA9E607}"/>
              </a:ext>
            </a:extLst>
          </p:cNvPr>
          <p:cNvSpPr/>
          <p:nvPr/>
        </p:nvSpPr>
        <p:spPr>
          <a:xfrm>
            <a:off x="3832869" y="4863916"/>
            <a:ext cx="513154" cy="300082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 defTabSz="685800">
              <a:defRPr/>
            </a:pPr>
            <a:r>
              <a:rPr lang="en-US" sz="1500" b="1" dirty="0">
                <a:ln w="12700">
                  <a:solidFill>
                    <a:srgbClr val="4472C4"/>
                  </a:solidFill>
                  <a:prstDash val="solid"/>
                </a:ln>
                <a:pattFill prst="pct50">
                  <a:fgClr>
                    <a:srgbClr val="4472C4"/>
                  </a:fgClr>
                  <a:bgClr>
                    <a:srgbClr val="4472C4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4472C4"/>
                  </a:outerShdw>
                </a:effectLst>
                <a:latin typeface="Calibri" panose="020F0502020204030204"/>
              </a:rPr>
              <a:t>Data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91C3330-8878-4046-8211-76C1A76ABBA9}"/>
              </a:ext>
            </a:extLst>
          </p:cNvPr>
          <p:cNvSpPr/>
          <p:nvPr/>
        </p:nvSpPr>
        <p:spPr>
          <a:xfrm>
            <a:off x="5532137" y="5620877"/>
            <a:ext cx="513154" cy="300082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 defTabSz="685800">
              <a:defRPr/>
            </a:pPr>
            <a:r>
              <a:rPr lang="en-US" sz="1500" b="1" dirty="0">
                <a:ln w="12700">
                  <a:solidFill>
                    <a:srgbClr val="4472C4"/>
                  </a:solidFill>
                  <a:prstDash val="solid"/>
                </a:ln>
                <a:pattFill prst="pct50">
                  <a:fgClr>
                    <a:srgbClr val="4472C4"/>
                  </a:fgClr>
                  <a:bgClr>
                    <a:srgbClr val="4472C4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4472C4"/>
                  </a:outerShdw>
                </a:effectLst>
                <a:latin typeface="Calibri" panose="020F0502020204030204"/>
              </a:rPr>
              <a:t>Data</a:t>
            </a:r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A33330C0-BD88-490C-98D2-350718AD7CC2}"/>
              </a:ext>
            </a:extLst>
          </p:cNvPr>
          <p:cNvSpPr/>
          <p:nvPr/>
        </p:nvSpPr>
        <p:spPr>
          <a:xfrm>
            <a:off x="520476" y="2332988"/>
            <a:ext cx="155402" cy="21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98734D5-69E2-4944-9185-B22D1549A2B1}"/>
              </a:ext>
            </a:extLst>
          </p:cNvPr>
          <p:cNvSpPr/>
          <p:nvPr/>
        </p:nvSpPr>
        <p:spPr>
          <a:xfrm>
            <a:off x="200063" y="2086977"/>
            <a:ext cx="758414" cy="300082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 defTabSz="685800">
              <a:defRPr/>
            </a:pPr>
            <a:r>
              <a:rPr lang="en-US" sz="1500" b="1" dirty="0" err="1">
                <a:ln w="12700">
                  <a:solidFill>
                    <a:srgbClr val="4472C4"/>
                  </a:solidFill>
                  <a:prstDash val="solid"/>
                </a:ln>
                <a:pattFill prst="pct50">
                  <a:fgClr>
                    <a:srgbClr val="4472C4"/>
                  </a:fgClr>
                  <a:bgClr>
                    <a:srgbClr val="4472C4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4472C4"/>
                  </a:outerShdw>
                </a:effectLst>
                <a:latin typeface="Calibri" panose="020F0502020204030204"/>
              </a:rPr>
              <a:t>Data_in</a:t>
            </a:r>
            <a:endParaRPr lang="en-US" sz="1500" b="1" dirty="0">
              <a:ln w="12700">
                <a:solidFill>
                  <a:srgbClr val="4472C4"/>
                </a:solidFill>
                <a:prstDash val="solid"/>
              </a:ln>
              <a:pattFill prst="pct50">
                <a:fgClr>
                  <a:srgbClr val="4472C4"/>
                </a:fgClr>
                <a:bgClr>
                  <a:srgbClr val="4472C4">
                    <a:lumMod val="20000"/>
                    <a:lumOff val="80000"/>
                  </a:srgbClr>
                </a:bgClr>
              </a:pattFill>
              <a:effectLst>
                <a:outerShdw dist="38100" dir="2640000" algn="bl" rotWithShape="0">
                  <a:srgbClr val="4472C4"/>
                </a:outerShdw>
              </a:effectLst>
              <a:latin typeface="Calibri" panose="020F0502020204030204"/>
            </a:endParaRP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A43FB65B-72BA-4FC0-8453-C266084F0DEA}"/>
              </a:ext>
            </a:extLst>
          </p:cNvPr>
          <p:cNvSpPr/>
          <p:nvPr/>
        </p:nvSpPr>
        <p:spPr>
          <a:xfrm>
            <a:off x="7771292" y="5709426"/>
            <a:ext cx="305171" cy="1398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A8308DD-2946-4133-8350-DB209877766A}"/>
              </a:ext>
            </a:extLst>
          </p:cNvPr>
          <p:cNvSpPr/>
          <p:nvPr/>
        </p:nvSpPr>
        <p:spPr>
          <a:xfrm>
            <a:off x="8092879" y="5595172"/>
            <a:ext cx="883448" cy="300082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 defTabSz="685800">
              <a:defRPr/>
            </a:pPr>
            <a:r>
              <a:rPr lang="en-US" sz="1500" b="1" dirty="0" err="1">
                <a:ln w="12700">
                  <a:solidFill>
                    <a:srgbClr val="4472C4"/>
                  </a:solidFill>
                  <a:prstDash val="solid"/>
                </a:ln>
                <a:pattFill prst="pct50">
                  <a:fgClr>
                    <a:srgbClr val="4472C4"/>
                  </a:fgClr>
                  <a:bgClr>
                    <a:srgbClr val="4472C4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4472C4"/>
                  </a:outerShdw>
                </a:effectLst>
                <a:latin typeface="Calibri" panose="020F0502020204030204"/>
              </a:rPr>
              <a:t>Data_out</a:t>
            </a:r>
            <a:endParaRPr lang="en-US" sz="1500" b="1" dirty="0">
              <a:ln w="12700">
                <a:solidFill>
                  <a:srgbClr val="4472C4"/>
                </a:solidFill>
                <a:prstDash val="solid"/>
              </a:ln>
              <a:pattFill prst="pct50">
                <a:fgClr>
                  <a:srgbClr val="4472C4"/>
                </a:fgClr>
                <a:bgClr>
                  <a:srgbClr val="4472C4">
                    <a:lumMod val="20000"/>
                    <a:lumOff val="80000"/>
                  </a:srgbClr>
                </a:bgClr>
              </a:pattFill>
              <a:effectLst>
                <a:outerShdw dist="38100" dir="2640000" algn="bl" rotWithShape="0">
                  <a:srgbClr val="4472C4"/>
                </a:outerShdw>
              </a:effectLst>
              <a:latin typeface="Calibri" panose="020F0502020204030204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17CD25B7-1E89-4402-964D-0A063EFEA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21" y="5421313"/>
            <a:ext cx="407670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3459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EC1217E-A34B-4716-B414-A9041456CC4F}"/>
              </a:ext>
            </a:extLst>
          </p:cNvPr>
          <p:cNvSpPr/>
          <p:nvPr/>
        </p:nvSpPr>
        <p:spPr>
          <a:xfrm>
            <a:off x="6005491" y="2643530"/>
            <a:ext cx="2300309" cy="28194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40391AC-C490-43AB-A302-791734D95977}"/>
              </a:ext>
            </a:extLst>
          </p:cNvPr>
          <p:cNvSpPr/>
          <p:nvPr/>
        </p:nvSpPr>
        <p:spPr>
          <a:xfrm>
            <a:off x="2652364" y="2645740"/>
            <a:ext cx="2880928" cy="28194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A1C5457-3227-4130-A295-B5234CDE3535}"/>
              </a:ext>
            </a:extLst>
          </p:cNvPr>
          <p:cNvSpPr/>
          <p:nvPr/>
        </p:nvSpPr>
        <p:spPr>
          <a:xfrm>
            <a:off x="198877" y="2595917"/>
            <a:ext cx="1862876" cy="2819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D905554-8BBC-43FB-9E59-AF5CFCC28EC7}"/>
              </a:ext>
            </a:extLst>
          </p:cNvPr>
          <p:cNvSpPr txBox="1">
            <a:spLocks/>
          </p:cNvSpPr>
          <p:nvPr/>
        </p:nvSpPr>
        <p:spPr>
          <a:xfrm>
            <a:off x="-16794" y="-9318"/>
            <a:ext cx="9144000" cy="124182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defTabSz="685800">
              <a:spcBef>
                <a:spcPts val="750"/>
              </a:spcBef>
              <a:defRPr/>
            </a:pPr>
            <a:r>
              <a:rPr lang="en-US" sz="3600" dirty="0">
                <a:solidFill>
                  <a:prstClr val="white"/>
                </a:solidFill>
                <a:latin typeface="Calibri" panose="020F0502020204030204"/>
              </a:rPr>
              <a:t>Decryption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80A8664-654D-4D6C-AE0D-B633FB4EA54A}"/>
              </a:ext>
            </a:extLst>
          </p:cNvPr>
          <p:cNvSpPr/>
          <p:nvPr/>
        </p:nvSpPr>
        <p:spPr>
          <a:xfrm rot="5400000">
            <a:off x="960871" y="4617707"/>
            <a:ext cx="302078" cy="3020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41E072C-4ED7-4256-A0D3-D88D9727ECAA}"/>
              </a:ext>
            </a:extLst>
          </p:cNvPr>
          <p:cNvSpPr/>
          <p:nvPr/>
        </p:nvSpPr>
        <p:spPr>
          <a:xfrm>
            <a:off x="1096108" y="4925083"/>
            <a:ext cx="876415" cy="3020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A9F8DFD-98D5-4741-B9CD-2ACD4C4FC12A}"/>
              </a:ext>
            </a:extLst>
          </p:cNvPr>
          <p:cNvSpPr/>
          <p:nvPr/>
        </p:nvSpPr>
        <p:spPr>
          <a:xfrm rot="16200000">
            <a:off x="1977431" y="3819514"/>
            <a:ext cx="1882290" cy="30207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2618874-EF35-40F1-B1BD-236E2ABF79A7}"/>
              </a:ext>
            </a:extLst>
          </p:cNvPr>
          <p:cNvSpPr/>
          <p:nvPr/>
        </p:nvSpPr>
        <p:spPr>
          <a:xfrm>
            <a:off x="2918577" y="2751713"/>
            <a:ext cx="1119917" cy="30207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58057EC-F280-4A92-B226-1A27F11B4E7D}"/>
              </a:ext>
            </a:extLst>
          </p:cNvPr>
          <p:cNvSpPr/>
          <p:nvPr/>
        </p:nvSpPr>
        <p:spPr>
          <a:xfrm rot="5400000">
            <a:off x="4000979" y="2876365"/>
            <a:ext cx="302078" cy="30207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060C4D1F-7D20-4C8E-864A-9AF7D668A810}"/>
              </a:ext>
            </a:extLst>
          </p:cNvPr>
          <p:cNvSpPr/>
          <p:nvPr/>
        </p:nvSpPr>
        <p:spPr>
          <a:xfrm rot="5400000">
            <a:off x="4069109" y="4637521"/>
            <a:ext cx="182442" cy="30207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48F69FF4-9294-4548-B928-AA206D2EBF81}"/>
              </a:ext>
            </a:extLst>
          </p:cNvPr>
          <p:cNvSpPr/>
          <p:nvPr/>
        </p:nvSpPr>
        <p:spPr>
          <a:xfrm>
            <a:off x="4603668" y="4914171"/>
            <a:ext cx="830863" cy="30207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D72E54C-F90F-47A3-8D9D-5ACF2BA04279}"/>
              </a:ext>
            </a:extLst>
          </p:cNvPr>
          <p:cNvSpPr/>
          <p:nvPr/>
        </p:nvSpPr>
        <p:spPr>
          <a:xfrm rot="16200000">
            <a:off x="5262342" y="3841090"/>
            <a:ext cx="1855312" cy="302078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E25C8E93-3561-48AD-AB6D-D083B42263E5}"/>
              </a:ext>
            </a:extLst>
          </p:cNvPr>
          <p:cNvSpPr/>
          <p:nvPr/>
        </p:nvSpPr>
        <p:spPr>
          <a:xfrm>
            <a:off x="6189997" y="2762395"/>
            <a:ext cx="1119917" cy="302078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FE694451-169C-4242-AA5D-2447D3DC1CC1}"/>
              </a:ext>
            </a:extLst>
          </p:cNvPr>
          <p:cNvSpPr/>
          <p:nvPr/>
        </p:nvSpPr>
        <p:spPr>
          <a:xfrm rot="5400000">
            <a:off x="7052283" y="3150622"/>
            <a:ext cx="853961" cy="302078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4EFD7724-55F2-4A2D-A326-0CEF237E6101}"/>
              </a:ext>
            </a:extLst>
          </p:cNvPr>
          <p:cNvSpPr/>
          <p:nvPr/>
        </p:nvSpPr>
        <p:spPr>
          <a:xfrm rot="10800000">
            <a:off x="3084955" y="4911697"/>
            <a:ext cx="613676" cy="30207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6355FFD-6464-4DDC-9817-F869340CECCB}"/>
              </a:ext>
            </a:extLst>
          </p:cNvPr>
          <p:cNvSpPr/>
          <p:nvPr/>
        </p:nvSpPr>
        <p:spPr>
          <a:xfrm>
            <a:off x="3698632" y="4946763"/>
            <a:ext cx="905036" cy="42789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9</a:t>
            </a:r>
          </a:p>
          <a:p>
            <a:pPr algn="ctr" defTabSz="685800">
              <a:defRPr/>
            </a:pPr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Rounds?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37BC45C-14C6-4509-9C06-F376819F1880}"/>
              </a:ext>
            </a:extLst>
          </p:cNvPr>
          <p:cNvSpPr/>
          <p:nvPr/>
        </p:nvSpPr>
        <p:spPr>
          <a:xfrm>
            <a:off x="3196326" y="5034140"/>
            <a:ext cx="552075" cy="48474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 defTabSz="685800">
              <a:defRPr/>
            </a:pPr>
            <a:r>
              <a:rPr lang="en-US" sz="2700" b="1" dirty="0">
                <a:ln w="12700" cmpd="sng">
                  <a:solidFill>
                    <a:srgbClr val="FFC000"/>
                  </a:solidFill>
                  <a:prstDash val="solid"/>
                </a:ln>
                <a:gradFill>
                  <a:gsLst>
                    <a:gs pos="0">
                      <a:srgbClr val="FFC000"/>
                    </a:gs>
                    <a:gs pos="4000">
                      <a:srgbClr val="FFC000">
                        <a:lumMod val="60000"/>
                        <a:lumOff val="40000"/>
                      </a:srgbClr>
                    </a:gs>
                    <a:gs pos="87000">
                      <a:srgbClr val="FFC000">
                        <a:lumMod val="20000"/>
                        <a:lumOff val="80000"/>
                      </a:srgbClr>
                    </a:gs>
                  </a:gsLst>
                  <a:lin ang="5400000"/>
                </a:gradFill>
                <a:latin typeface="Calibri" panose="020F0502020204030204"/>
              </a:rPr>
              <a:t>No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58139BE-7405-400E-92A7-9791E211F9DB}"/>
              </a:ext>
            </a:extLst>
          </p:cNvPr>
          <p:cNvSpPr/>
          <p:nvPr/>
        </p:nvSpPr>
        <p:spPr>
          <a:xfrm>
            <a:off x="4616057" y="5039545"/>
            <a:ext cx="602922" cy="48474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 defTabSz="685800">
              <a:defRPr/>
            </a:pPr>
            <a:r>
              <a:rPr lang="en-US" sz="2700" b="1" dirty="0">
                <a:ln w="12700" cmpd="sng">
                  <a:solidFill>
                    <a:srgbClr val="FFC000"/>
                  </a:solidFill>
                  <a:prstDash val="solid"/>
                </a:ln>
                <a:gradFill>
                  <a:gsLst>
                    <a:gs pos="0">
                      <a:srgbClr val="FFC000"/>
                    </a:gs>
                    <a:gs pos="4000">
                      <a:srgbClr val="FFC000">
                        <a:lumMod val="60000"/>
                        <a:lumOff val="40000"/>
                      </a:srgbClr>
                    </a:gs>
                    <a:gs pos="87000">
                      <a:srgbClr val="FFC000">
                        <a:lumMod val="20000"/>
                        <a:lumOff val="80000"/>
                      </a:srgbClr>
                    </a:gs>
                  </a:gsLst>
                  <a:lin ang="5400000"/>
                </a:gradFill>
                <a:latin typeface="Calibri" panose="020F0502020204030204"/>
              </a:rPr>
              <a:t>Yes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B14AD8D-63AC-4EBD-855F-193C1C708234}"/>
              </a:ext>
            </a:extLst>
          </p:cNvPr>
          <p:cNvSpPr/>
          <p:nvPr/>
        </p:nvSpPr>
        <p:spPr>
          <a:xfrm>
            <a:off x="2746291" y="4926484"/>
            <a:ext cx="338663" cy="31039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561372EB-DD99-42B7-9F10-34F11CE568FE}"/>
              </a:ext>
            </a:extLst>
          </p:cNvPr>
          <p:cNvSpPr/>
          <p:nvPr/>
        </p:nvSpPr>
        <p:spPr>
          <a:xfrm rot="5400000">
            <a:off x="6828299" y="4632698"/>
            <a:ext cx="1358388" cy="302078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408EAF55-1DA6-4054-A7D7-73898F17DC28}"/>
              </a:ext>
            </a:extLst>
          </p:cNvPr>
          <p:cNvSpPr/>
          <p:nvPr/>
        </p:nvSpPr>
        <p:spPr>
          <a:xfrm>
            <a:off x="2076255" y="4925083"/>
            <a:ext cx="596607" cy="302078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9D883F97-105F-4FB3-B279-F16314364A02}"/>
              </a:ext>
            </a:extLst>
          </p:cNvPr>
          <p:cNvSpPr/>
          <p:nvPr/>
        </p:nvSpPr>
        <p:spPr>
          <a:xfrm>
            <a:off x="5537926" y="4911697"/>
            <a:ext cx="467564" cy="302078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5D4A718-1AF8-474F-9850-9720D220F647}"/>
              </a:ext>
            </a:extLst>
          </p:cNvPr>
          <p:cNvSpPr/>
          <p:nvPr/>
        </p:nvSpPr>
        <p:spPr>
          <a:xfrm>
            <a:off x="6038958" y="4946763"/>
            <a:ext cx="338663" cy="31039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26861B-3784-4AC4-A71E-D553B8CA5BE5}"/>
              </a:ext>
            </a:extLst>
          </p:cNvPr>
          <p:cNvSpPr/>
          <p:nvPr/>
        </p:nvSpPr>
        <p:spPr>
          <a:xfrm rot="5400000">
            <a:off x="879361" y="2661624"/>
            <a:ext cx="433490" cy="3020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8217D28-97BE-47C2-8FAA-8E7AB1309087}"/>
              </a:ext>
            </a:extLst>
          </p:cNvPr>
          <p:cNvSpPr/>
          <p:nvPr/>
        </p:nvSpPr>
        <p:spPr>
          <a:xfrm>
            <a:off x="466709" y="2222989"/>
            <a:ext cx="1260233" cy="37292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128 Bit Input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90807D9-D454-44FF-93CF-A602F424B5BC}"/>
              </a:ext>
            </a:extLst>
          </p:cNvPr>
          <p:cNvSpPr/>
          <p:nvPr/>
        </p:nvSpPr>
        <p:spPr>
          <a:xfrm>
            <a:off x="6940779" y="5462929"/>
            <a:ext cx="1260233" cy="37292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128 Bit Output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410F7B0-491F-44CE-998B-F443A36D1FAD}"/>
              </a:ext>
            </a:extLst>
          </p:cNvPr>
          <p:cNvSpPr/>
          <p:nvPr/>
        </p:nvSpPr>
        <p:spPr>
          <a:xfrm>
            <a:off x="461875" y="3038989"/>
            <a:ext cx="1246949" cy="195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Add Round Key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A98A03D-C1B4-49F0-811A-479F2039239D}"/>
              </a:ext>
            </a:extLst>
          </p:cNvPr>
          <p:cNvSpPr/>
          <p:nvPr/>
        </p:nvSpPr>
        <p:spPr>
          <a:xfrm>
            <a:off x="403145" y="3482229"/>
            <a:ext cx="1364405" cy="195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Inverse Shift Row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9702C6A-24BF-4D6A-B819-74D9B4731372}"/>
              </a:ext>
            </a:extLst>
          </p:cNvPr>
          <p:cNvSpPr/>
          <p:nvPr/>
        </p:nvSpPr>
        <p:spPr>
          <a:xfrm>
            <a:off x="574938" y="3960048"/>
            <a:ext cx="1000878" cy="60281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Inverse </a:t>
            </a:r>
          </a:p>
          <a:p>
            <a:pPr algn="ctr"/>
            <a:r>
              <a:rPr lang="en-US" sz="1350" dirty="0"/>
              <a:t>Substitution </a:t>
            </a:r>
          </a:p>
          <a:p>
            <a:pPr algn="ctr"/>
            <a:r>
              <a:rPr lang="en-US" sz="1350" dirty="0"/>
              <a:t>Bytes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C666CAC8-860F-4437-8FA9-ACD8D64E9D19}"/>
              </a:ext>
            </a:extLst>
          </p:cNvPr>
          <p:cNvSpPr/>
          <p:nvPr/>
        </p:nvSpPr>
        <p:spPr>
          <a:xfrm rot="5400000">
            <a:off x="1000695" y="3215386"/>
            <a:ext cx="194902" cy="3020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4BF4761F-80FA-4D2C-AFD0-E1BAEA9D53B5}"/>
              </a:ext>
            </a:extLst>
          </p:cNvPr>
          <p:cNvSpPr/>
          <p:nvPr/>
        </p:nvSpPr>
        <p:spPr>
          <a:xfrm rot="5400000">
            <a:off x="987897" y="3675052"/>
            <a:ext cx="194902" cy="3020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E957DE3-E917-4DA8-8AA7-C83A61676D60}"/>
              </a:ext>
            </a:extLst>
          </p:cNvPr>
          <p:cNvSpPr/>
          <p:nvPr/>
        </p:nvSpPr>
        <p:spPr>
          <a:xfrm>
            <a:off x="3183367" y="4397426"/>
            <a:ext cx="1953926" cy="23977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Inverse Substitution Bytes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E44BF0B-7787-4780-9B15-1487947C4F4A}"/>
              </a:ext>
            </a:extLst>
          </p:cNvPr>
          <p:cNvSpPr/>
          <p:nvPr/>
        </p:nvSpPr>
        <p:spPr>
          <a:xfrm>
            <a:off x="3536857" y="3207805"/>
            <a:ext cx="1246949" cy="195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Add Round Key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15EA4DD-A637-4829-84EA-DB43B3FD2271}"/>
              </a:ext>
            </a:extLst>
          </p:cNvPr>
          <p:cNvSpPr/>
          <p:nvPr/>
        </p:nvSpPr>
        <p:spPr>
          <a:xfrm>
            <a:off x="3527674" y="3612004"/>
            <a:ext cx="1246949" cy="195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Inverse Mix Col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34D4FB8B-5376-49B2-A176-66D48E8F0930}"/>
              </a:ext>
            </a:extLst>
          </p:cNvPr>
          <p:cNvSpPr/>
          <p:nvPr/>
        </p:nvSpPr>
        <p:spPr>
          <a:xfrm rot="5400000">
            <a:off x="4087358" y="3355447"/>
            <a:ext cx="129320" cy="30207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D7CF4ECA-74D5-40F4-8C3E-47D8E60F6450}"/>
              </a:ext>
            </a:extLst>
          </p:cNvPr>
          <p:cNvSpPr/>
          <p:nvPr/>
        </p:nvSpPr>
        <p:spPr>
          <a:xfrm rot="5400000">
            <a:off x="4085754" y="3754946"/>
            <a:ext cx="129320" cy="30207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9AF92C5-33BD-4560-92B6-297AF2F97D12}"/>
              </a:ext>
            </a:extLst>
          </p:cNvPr>
          <p:cNvSpPr/>
          <p:nvPr/>
        </p:nvSpPr>
        <p:spPr>
          <a:xfrm>
            <a:off x="3520243" y="3995158"/>
            <a:ext cx="1364405" cy="195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Inverse Shift Row</a:t>
            </a:r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51124B56-BD6C-42B7-AFE7-2615C5608CFD}"/>
              </a:ext>
            </a:extLst>
          </p:cNvPr>
          <p:cNvSpPr/>
          <p:nvPr/>
        </p:nvSpPr>
        <p:spPr>
          <a:xfrm rot="5400000">
            <a:off x="4085753" y="4146065"/>
            <a:ext cx="129320" cy="30207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E50D6CC-D5B4-4EEE-8956-7E6282D4227D}"/>
              </a:ext>
            </a:extLst>
          </p:cNvPr>
          <p:cNvSpPr/>
          <p:nvPr/>
        </p:nvSpPr>
        <p:spPr>
          <a:xfrm>
            <a:off x="6659136" y="3830487"/>
            <a:ext cx="1246949" cy="195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Add Round Key</a:t>
            </a:r>
          </a:p>
        </p:txBody>
      </p:sp>
    </p:spTree>
    <p:extLst>
      <p:ext uri="{BB962C8B-B14F-4D97-AF65-F5344CB8AC3E}">
        <p14:creationId xmlns:p14="http://schemas.microsoft.com/office/powerpoint/2010/main" val="26167426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E780B5B-A6F1-4EA2-84C1-E799DD6E4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625" y="3473131"/>
            <a:ext cx="1735715" cy="9214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E6F3AF4-CC28-42FD-9BAA-B78AD0B23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710" y="3133554"/>
            <a:ext cx="2000000" cy="242857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4B5C992-CDBE-467A-930D-63FEAC0F64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258" y="3132735"/>
            <a:ext cx="1814286" cy="2064286"/>
          </a:xfrm>
          <a:prstGeom prst="rect">
            <a:avLst/>
          </a:prstGeom>
        </p:spPr>
      </p:pic>
      <p:sp>
        <p:nvSpPr>
          <p:cNvPr id="17" name="Subtitle 2">
            <a:extLst>
              <a:ext uri="{FF2B5EF4-FFF2-40B4-BE49-F238E27FC236}">
                <a16:creationId xmlns:a16="http://schemas.microsoft.com/office/drawing/2014/main" id="{C50CC317-83F0-4FAB-9B7E-F03D70320528}"/>
              </a:ext>
            </a:extLst>
          </p:cNvPr>
          <p:cNvSpPr txBox="1">
            <a:spLocks/>
          </p:cNvSpPr>
          <p:nvPr/>
        </p:nvSpPr>
        <p:spPr>
          <a:xfrm>
            <a:off x="1134721" y="2589683"/>
            <a:ext cx="905522" cy="3928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685800">
              <a:spcBef>
                <a:spcPts val="750"/>
              </a:spcBef>
              <a:buNone/>
              <a:defRPr/>
            </a:pPr>
            <a:r>
              <a:rPr lang="en-US" sz="2100" dirty="0">
                <a:solidFill>
                  <a:prstClr val="white"/>
                </a:solidFill>
                <a:latin typeface="Calibri" panose="020F0502020204030204"/>
              </a:rPr>
              <a:t>Initial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AB3ADC51-EF7B-4343-8544-E153F300A646}"/>
              </a:ext>
            </a:extLst>
          </p:cNvPr>
          <p:cNvSpPr txBox="1">
            <a:spLocks/>
          </p:cNvSpPr>
          <p:nvPr/>
        </p:nvSpPr>
        <p:spPr>
          <a:xfrm>
            <a:off x="3863948" y="2589682"/>
            <a:ext cx="905522" cy="3928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685800">
              <a:spcBef>
                <a:spcPts val="750"/>
              </a:spcBef>
              <a:buNone/>
              <a:defRPr/>
            </a:pPr>
            <a:r>
              <a:rPr lang="en-US" sz="2100" dirty="0">
                <a:solidFill>
                  <a:prstClr val="white"/>
                </a:solidFill>
                <a:latin typeface="Calibri" panose="020F0502020204030204"/>
              </a:rPr>
              <a:t>Mid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C4D1ECB7-FDE2-4310-927A-84FDB3D028AD}"/>
              </a:ext>
            </a:extLst>
          </p:cNvPr>
          <p:cNvSpPr txBox="1">
            <a:spLocks/>
          </p:cNvSpPr>
          <p:nvPr/>
        </p:nvSpPr>
        <p:spPr>
          <a:xfrm>
            <a:off x="6642716" y="2527651"/>
            <a:ext cx="905522" cy="3928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spcBef>
                <a:spcPts val="750"/>
              </a:spcBef>
              <a:buNone/>
              <a:defRPr/>
            </a:pPr>
            <a:r>
              <a:rPr lang="en-US" sz="2100" dirty="0">
                <a:solidFill>
                  <a:prstClr val="white"/>
                </a:solidFill>
                <a:latin typeface="Calibri" panose="020F0502020204030204"/>
              </a:rPr>
              <a:t>Final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1CF394C4-E07F-4EE9-ADFC-11BCB39FA474}"/>
              </a:ext>
            </a:extLst>
          </p:cNvPr>
          <p:cNvSpPr txBox="1">
            <a:spLocks/>
          </p:cNvSpPr>
          <p:nvPr/>
        </p:nvSpPr>
        <p:spPr>
          <a:xfrm>
            <a:off x="0" y="857250"/>
            <a:ext cx="9144000" cy="124182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defTabSz="685800">
              <a:spcBef>
                <a:spcPts val="750"/>
              </a:spcBef>
              <a:defRPr/>
            </a:pPr>
            <a:r>
              <a:rPr lang="en-US" sz="3600" dirty="0">
                <a:solidFill>
                  <a:prstClr val="white"/>
                </a:solidFill>
                <a:latin typeface="Calibri" panose="020F0502020204030204"/>
              </a:rPr>
              <a:t>Circuits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1618060-CE0D-49F6-BF9C-221E345E3727}"/>
              </a:ext>
            </a:extLst>
          </p:cNvPr>
          <p:cNvSpPr/>
          <p:nvPr/>
        </p:nvSpPr>
        <p:spPr>
          <a:xfrm>
            <a:off x="667800" y="3116357"/>
            <a:ext cx="1862876" cy="2819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D102336-5A36-47B9-86F7-080BDB7E0D7B}"/>
              </a:ext>
            </a:extLst>
          </p:cNvPr>
          <p:cNvSpPr/>
          <p:nvPr/>
        </p:nvSpPr>
        <p:spPr>
          <a:xfrm rot="5400000">
            <a:off x="1295342" y="5522674"/>
            <a:ext cx="524090" cy="3020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821DAC4B-60FB-4601-80E5-C87997778F97}"/>
              </a:ext>
            </a:extLst>
          </p:cNvPr>
          <p:cNvSpPr/>
          <p:nvPr/>
        </p:nvSpPr>
        <p:spPr>
          <a:xfrm rot="5400000">
            <a:off x="1240921" y="3277705"/>
            <a:ext cx="624772" cy="3020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19CCFA0-B1EC-437F-8D87-9B76BA594B1D}"/>
              </a:ext>
            </a:extLst>
          </p:cNvPr>
          <p:cNvSpPr/>
          <p:nvPr/>
        </p:nvSpPr>
        <p:spPr>
          <a:xfrm>
            <a:off x="3316710" y="3116357"/>
            <a:ext cx="2000000" cy="28194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31C8CAAD-E97E-47B2-8D9B-659AC26F912A}"/>
              </a:ext>
            </a:extLst>
          </p:cNvPr>
          <p:cNvSpPr/>
          <p:nvPr/>
        </p:nvSpPr>
        <p:spPr>
          <a:xfrm rot="5400000">
            <a:off x="3970687" y="3238268"/>
            <a:ext cx="527798" cy="30207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BB79528B-3924-4BA3-88E9-A4BEFC612EB7}"/>
              </a:ext>
            </a:extLst>
          </p:cNvPr>
          <p:cNvSpPr/>
          <p:nvPr/>
        </p:nvSpPr>
        <p:spPr>
          <a:xfrm rot="5400000">
            <a:off x="3882801" y="5415351"/>
            <a:ext cx="738737" cy="30207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5BFB4D9-F6DA-4D41-ADA6-ACFB0B67DA12}"/>
              </a:ext>
            </a:extLst>
          </p:cNvPr>
          <p:cNvSpPr/>
          <p:nvPr/>
        </p:nvSpPr>
        <p:spPr>
          <a:xfrm>
            <a:off x="6209285" y="3116357"/>
            <a:ext cx="2000000" cy="28194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D105DF0F-CFFD-4167-A027-26D9043484E5}"/>
              </a:ext>
            </a:extLst>
          </p:cNvPr>
          <p:cNvSpPr/>
          <p:nvPr/>
        </p:nvSpPr>
        <p:spPr>
          <a:xfrm rot="5400000">
            <a:off x="6637973" y="3513997"/>
            <a:ext cx="1097359" cy="302078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F132D22D-C4C6-48AF-A365-0B6A158CE3CC}"/>
              </a:ext>
            </a:extLst>
          </p:cNvPr>
          <p:cNvSpPr/>
          <p:nvPr/>
        </p:nvSpPr>
        <p:spPr>
          <a:xfrm rot="5400000">
            <a:off x="6488850" y="5120228"/>
            <a:ext cx="1395602" cy="302078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F32728-13BC-45BA-9B43-C8599719256C}"/>
              </a:ext>
            </a:extLst>
          </p:cNvPr>
          <p:cNvSpPr/>
          <p:nvPr/>
        </p:nvSpPr>
        <p:spPr>
          <a:xfrm>
            <a:off x="934716" y="3788828"/>
            <a:ext cx="1246949" cy="195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Add Round Key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6806DD0-5FB6-46E2-8619-1D11F3A5CFA8}"/>
              </a:ext>
            </a:extLst>
          </p:cNvPr>
          <p:cNvSpPr/>
          <p:nvPr/>
        </p:nvSpPr>
        <p:spPr>
          <a:xfrm>
            <a:off x="1047779" y="4709887"/>
            <a:ext cx="1000878" cy="60281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Inverse </a:t>
            </a:r>
          </a:p>
          <a:p>
            <a:pPr algn="ctr"/>
            <a:r>
              <a:rPr lang="en-US" sz="1350" dirty="0"/>
              <a:t>Substitution </a:t>
            </a:r>
          </a:p>
          <a:p>
            <a:pPr algn="ctr"/>
            <a:r>
              <a:rPr lang="en-US" sz="1350" dirty="0"/>
              <a:t>Bytes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2E410C20-2F28-4AA4-B1DA-2AA64B0107EA}"/>
              </a:ext>
            </a:extLst>
          </p:cNvPr>
          <p:cNvSpPr/>
          <p:nvPr/>
        </p:nvSpPr>
        <p:spPr>
          <a:xfrm rot="5400000">
            <a:off x="1473537" y="3965224"/>
            <a:ext cx="194902" cy="3020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37BDE490-4F5A-4D4B-AB15-03FEFAA47723}"/>
              </a:ext>
            </a:extLst>
          </p:cNvPr>
          <p:cNvSpPr/>
          <p:nvPr/>
        </p:nvSpPr>
        <p:spPr>
          <a:xfrm rot="5400000">
            <a:off x="1460739" y="4424891"/>
            <a:ext cx="194902" cy="3020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86D1432-3472-483A-B84D-6B4520CE09F5}"/>
              </a:ext>
            </a:extLst>
          </p:cNvPr>
          <p:cNvSpPr/>
          <p:nvPr/>
        </p:nvSpPr>
        <p:spPr>
          <a:xfrm>
            <a:off x="3333558" y="4889042"/>
            <a:ext cx="1959707" cy="23977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Inverse Substitution Bytes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87877EC-C865-4EBA-A1A7-9D523374C41E}"/>
              </a:ext>
            </a:extLst>
          </p:cNvPr>
          <p:cNvSpPr/>
          <p:nvPr/>
        </p:nvSpPr>
        <p:spPr>
          <a:xfrm>
            <a:off x="3678329" y="3699421"/>
            <a:ext cx="1221235" cy="195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Add Round Key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538CE7B-D2F5-4E76-B1A7-4D57C9862365}"/>
              </a:ext>
            </a:extLst>
          </p:cNvPr>
          <p:cNvSpPr/>
          <p:nvPr/>
        </p:nvSpPr>
        <p:spPr>
          <a:xfrm>
            <a:off x="3645701" y="4103620"/>
            <a:ext cx="1221235" cy="195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Inverse Mix Col</a:t>
            </a:r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243C322F-22EE-4717-B685-FC73FBD2C29B}"/>
              </a:ext>
            </a:extLst>
          </p:cNvPr>
          <p:cNvSpPr/>
          <p:nvPr/>
        </p:nvSpPr>
        <p:spPr>
          <a:xfrm rot="5400000">
            <a:off x="4176925" y="3850178"/>
            <a:ext cx="129320" cy="295849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CB2CDEFE-060D-406F-BB6C-42F8FDA58637}"/>
              </a:ext>
            </a:extLst>
          </p:cNvPr>
          <p:cNvSpPr/>
          <p:nvPr/>
        </p:nvSpPr>
        <p:spPr>
          <a:xfrm rot="5400000">
            <a:off x="4181182" y="4249677"/>
            <a:ext cx="129320" cy="295849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E47FB58-94CC-4564-87B8-B4FFA6F4FBFB}"/>
              </a:ext>
            </a:extLst>
          </p:cNvPr>
          <p:cNvSpPr/>
          <p:nvPr/>
        </p:nvSpPr>
        <p:spPr>
          <a:xfrm>
            <a:off x="3511734" y="4486774"/>
            <a:ext cx="1494018" cy="195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Inverse Shift Row</a:t>
            </a:r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254C888C-8C46-4E4A-9932-21882AB509F4}"/>
              </a:ext>
            </a:extLst>
          </p:cNvPr>
          <p:cNvSpPr/>
          <p:nvPr/>
        </p:nvSpPr>
        <p:spPr>
          <a:xfrm rot="5400000">
            <a:off x="4175319" y="4640796"/>
            <a:ext cx="129320" cy="295849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4BDD003-EA69-4A4A-B122-CBD5C59ADCA5}"/>
              </a:ext>
            </a:extLst>
          </p:cNvPr>
          <p:cNvSpPr/>
          <p:nvPr/>
        </p:nvSpPr>
        <p:spPr>
          <a:xfrm>
            <a:off x="6531927" y="4274539"/>
            <a:ext cx="1246949" cy="195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Add Round Key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D4FBA03-A79F-46F0-A000-1D6F9E1101F5}"/>
              </a:ext>
            </a:extLst>
          </p:cNvPr>
          <p:cNvSpPr/>
          <p:nvPr/>
        </p:nvSpPr>
        <p:spPr>
          <a:xfrm>
            <a:off x="888784" y="4232575"/>
            <a:ext cx="1364405" cy="195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Inverse Shift Row</a:t>
            </a:r>
          </a:p>
        </p:txBody>
      </p:sp>
    </p:spTree>
    <p:extLst>
      <p:ext uri="{BB962C8B-B14F-4D97-AF65-F5344CB8AC3E}">
        <p14:creationId xmlns:p14="http://schemas.microsoft.com/office/powerpoint/2010/main" val="491154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E3C1A-3027-4000-B85D-9CED7F743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92" y="41279"/>
            <a:ext cx="8982407" cy="819150"/>
          </a:xfrm>
        </p:spPr>
        <p:txBody>
          <a:bodyPr/>
          <a:lstStyle/>
          <a:p>
            <a:r>
              <a:rPr lang="en-US" b="1" u="sng" dirty="0">
                <a:solidFill>
                  <a:schemeClr val="tx1"/>
                </a:solidFill>
                <a:latin typeface="Garamond" panose="02020404030301010803" pitchFamily="18" charset="0"/>
              </a:rPr>
              <a:t>AES Add Round Key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4D5D2F-F1BD-4002-B792-DD8307202F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7890" y="1765304"/>
            <a:ext cx="7291015" cy="44556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input data is bitwise </a:t>
            </a:r>
            <a:r>
              <a:rPr lang="en-US" dirty="0" err="1">
                <a:solidFill>
                  <a:schemeClr val="tx1"/>
                </a:solidFill>
              </a:rPr>
              <a:t>Xor’ed</a:t>
            </a:r>
            <a:r>
              <a:rPr lang="en-US" dirty="0">
                <a:solidFill>
                  <a:schemeClr val="tx1"/>
                </a:solidFill>
              </a:rPr>
              <a:t> with key in this stage</a:t>
            </a:r>
          </a:p>
        </p:txBody>
      </p:sp>
      <p:pic>
        <p:nvPicPr>
          <p:cNvPr id="3" name="Picture 5" descr="Table&#10;&#10;Description automatically generated">
            <a:extLst>
              <a:ext uri="{FF2B5EF4-FFF2-40B4-BE49-F238E27FC236}">
                <a16:creationId xmlns:a16="http://schemas.microsoft.com/office/drawing/2014/main" id="{C40D64A0-E01A-4D10-8DC7-98100F05E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139" y="2367205"/>
            <a:ext cx="5161721" cy="16763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C6A9EE-74D2-4EF8-8138-135A4DB68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03678"/>
            <a:ext cx="9144000" cy="128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0732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17E5A6B0-DBCF-4FCB-8F95-154C27D2EA24}"/>
              </a:ext>
            </a:extLst>
          </p:cNvPr>
          <p:cNvSpPr/>
          <p:nvPr/>
        </p:nvSpPr>
        <p:spPr>
          <a:xfrm>
            <a:off x="6593059" y="2896339"/>
            <a:ext cx="1562469" cy="26766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96EDA0-DAD8-4080-8280-2C0C17092697}"/>
              </a:ext>
            </a:extLst>
          </p:cNvPr>
          <p:cNvSpPr/>
          <p:nvPr/>
        </p:nvSpPr>
        <p:spPr>
          <a:xfrm>
            <a:off x="3877310" y="2896339"/>
            <a:ext cx="1562469" cy="26766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587E072-5C12-49B9-BAB1-498A132AC8F3}"/>
              </a:ext>
            </a:extLst>
          </p:cNvPr>
          <p:cNvSpPr/>
          <p:nvPr/>
        </p:nvSpPr>
        <p:spPr>
          <a:xfrm>
            <a:off x="1087361" y="2889682"/>
            <a:ext cx="1562469" cy="26766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BAAA41C-6D35-43D0-B69E-3310B97DD975}"/>
              </a:ext>
            </a:extLst>
          </p:cNvPr>
          <p:cNvSpPr txBox="1">
            <a:spLocks/>
          </p:cNvSpPr>
          <p:nvPr/>
        </p:nvSpPr>
        <p:spPr>
          <a:xfrm>
            <a:off x="1412509" y="3175987"/>
            <a:ext cx="905522" cy="3928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685800">
              <a:spcBef>
                <a:spcPts val="750"/>
              </a:spcBef>
              <a:buNone/>
              <a:defRPr/>
            </a:pPr>
            <a:r>
              <a:rPr lang="en-US" sz="2100" dirty="0">
                <a:solidFill>
                  <a:prstClr val="white"/>
                </a:solidFill>
                <a:latin typeface="Calibri" panose="020F0502020204030204"/>
              </a:rPr>
              <a:t>Initial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65F143D-D8F6-4F40-82BA-CC64336CC6F4}"/>
              </a:ext>
            </a:extLst>
          </p:cNvPr>
          <p:cNvSpPr txBox="1">
            <a:spLocks/>
          </p:cNvSpPr>
          <p:nvPr/>
        </p:nvSpPr>
        <p:spPr>
          <a:xfrm>
            <a:off x="1412508" y="3974977"/>
            <a:ext cx="905522" cy="3928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685800">
              <a:spcBef>
                <a:spcPts val="750"/>
              </a:spcBef>
              <a:buNone/>
              <a:defRPr/>
            </a:pPr>
            <a:r>
              <a:rPr lang="en-US" sz="2100" dirty="0">
                <a:solidFill>
                  <a:prstClr val="white"/>
                </a:solidFill>
                <a:latin typeface="Calibri" panose="020F0502020204030204"/>
              </a:rPr>
              <a:t>Mid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1FC59FFD-6E05-4E55-BACB-EA5E47A737E0}"/>
              </a:ext>
            </a:extLst>
          </p:cNvPr>
          <p:cNvSpPr txBox="1">
            <a:spLocks/>
          </p:cNvSpPr>
          <p:nvPr/>
        </p:nvSpPr>
        <p:spPr>
          <a:xfrm>
            <a:off x="6984781" y="4820772"/>
            <a:ext cx="905522" cy="3928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spcBef>
                <a:spcPts val="750"/>
              </a:spcBef>
              <a:buNone/>
              <a:defRPr/>
            </a:pPr>
            <a:r>
              <a:rPr lang="en-US" sz="2100" dirty="0">
                <a:solidFill>
                  <a:prstClr val="white"/>
                </a:solidFill>
                <a:latin typeface="Calibri" panose="020F0502020204030204"/>
              </a:rPr>
              <a:t>Final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498FB8D-68C8-472F-BED4-613EB9BB959D}"/>
              </a:ext>
            </a:extLst>
          </p:cNvPr>
          <p:cNvSpPr txBox="1">
            <a:spLocks/>
          </p:cNvSpPr>
          <p:nvPr/>
        </p:nvSpPr>
        <p:spPr>
          <a:xfrm>
            <a:off x="6984780" y="3206765"/>
            <a:ext cx="905522" cy="3928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685800">
              <a:spcBef>
                <a:spcPts val="750"/>
              </a:spcBef>
              <a:buNone/>
              <a:defRPr/>
            </a:pPr>
            <a:r>
              <a:rPr lang="en-US" sz="2100" dirty="0">
                <a:solidFill>
                  <a:prstClr val="white"/>
                </a:solidFill>
                <a:latin typeface="Calibri" panose="020F0502020204030204"/>
              </a:rPr>
              <a:t>Mid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48FA2F9-21F8-4549-A5C5-360491D661FB}"/>
              </a:ext>
            </a:extLst>
          </p:cNvPr>
          <p:cNvSpPr txBox="1">
            <a:spLocks/>
          </p:cNvSpPr>
          <p:nvPr/>
        </p:nvSpPr>
        <p:spPr>
          <a:xfrm>
            <a:off x="3996613" y="3425617"/>
            <a:ext cx="905522" cy="3928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685800">
              <a:spcBef>
                <a:spcPts val="750"/>
              </a:spcBef>
              <a:buNone/>
              <a:defRPr/>
            </a:pPr>
            <a:r>
              <a:rPr lang="en-US" sz="2100" dirty="0">
                <a:solidFill>
                  <a:prstClr val="white"/>
                </a:solidFill>
                <a:latin typeface="Calibri" panose="020F0502020204030204"/>
              </a:rPr>
              <a:t>Mid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EC7A8AC-C20B-4D13-8792-B7BCFC8408E9}"/>
              </a:ext>
            </a:extLst>
          </p:cNvPr>
          <p:cNvSpPr txBox="1">
            <a:spLocks/>
          </p:cNvSpPr>
          <p:nvPr/>
        </p:nvSpPr>
        <p:spPr>
          <a:xfrm>
            <a:off x="4007705" y="4401078"/>
            <a:ext cx="905522" cy="3928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685800">
              <a:spcBef>
                <a:spcPts val="750"/>
              </a:spcBef>
              <a:buNone/>
              <a:defRPr/>
            </a:pPr>
            <a:r>
              <a:rPr lang="en-US" sz="2100" dirty="0">
                <a:solidFill>
                  <a:prstClr val="white"/>
                </a:solidFill>
                <a:latin typeface="Calibri" panose="020F0502020204030204"/>
              </a:rPr>
              <a:t>Mid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7730E12F-A325-48E9-A1DF-27FE185FA072}"/>
              </a:ext>
            </a:extLst>
          </p:cNvPr>
          <p:cNvSpPr txBox="1">
            <a:spLocks/>
          </p:cNvSpPr>
          <p:nvPr/>
        </p:nvSpPr>
        <p:spPr>
          <a:xfrm>
            <a:off x="6984780" y="4035098"/>
            <a:ext cx="905522" cy="3928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685800">
              <a:spcBef>
                <a:spcPts val="750"/>
              </a:spcBef>
              <a:buNone/>
              <a:defRPr/>
            </a:pPr>
            <a:r>
              <a:rPr lang="en-US" sz="2100" dirty="0">
                <a:solidFill>
                  <a:prstClr val="white"/>
                </a:solidFill>
                <a:latin typeface="Calibri" panose="020F0502020204030204"/>
              </a:rPr>
              <a:t>Mid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4C993A0E-3BF3-4A02-AE67-6F70BA1C7721}"/>
              </a:ext>
            </a:extLst>
          </p:cNvPr>
          <p:cNvSpPr/>
          <p:nvPr/>
        </p:nvSpPr>
        <p:spPr>
          <a:xfrm>
            <a:off x="1644436" y="3568824"/>
            <a:ext cx="439445" cy="4061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72FCE56B-5F77-42B1-BE80-44E74430FFD3}"/>
              </a:ext>
            </a:extLst>
          </p:cNvPr>
          <p:cNvSpPr/>
          <p:nvPr/>
        </p:nvSpPr>
        <p:spPr>
          <a:xfrm>
            <a:off x="4195530" y="3958754"/>
            <a:ext cx="439445" cy="4061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62BE60D6-8D45-4450-BD4D-A3F3A253A1A3}"/>
              </a:ext>
            </a:extLst>
          </p:cNvPr>
          <p:cNvSpPr/>
          <p:nvPr/>
        </p:nvSpPr>
        <p:spPr>
          <a:xfrm>
            <a:off x="7193401" y="4427935"/>
            <a:ext cx="439445" cy="4061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0A8C2E94-6C2B-4DF8-8D25-D70051F76CD4}"/>
              </a:ext>
            </a:extLst>
          </p:cNvPr>
          <p:cNvSpPr txBox="1">
            <a:spLocks/>
          </p:cNvSpPr>
          <p:nvPr/>
        </p:nvSpPr>
        <p:spPr>
          <a:xfrm>
            <a:off x="1412355" y="2307060"/>
            <a:ext cx="905522" cy="3928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685800">
              <a:spcBef>
                <a:spcPts val="750"/>
              </a:spcBef>
              <a:buNone/>
              <a:defRPr/>
            </a:pPr>
            <a:r>
              <a:rPr lang="en-US" sz="2100" dirty="0">
                <a:solidFill>
                  <a:prstClr val="white"/>
                </a:solidFill>
                <a:latin typeface="Calibri" panose="020F0502020204030204"/>
              </a:rPr>
              <a:t>First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AD473EBC-89E9-4A26-971D-3E2AA852D3FD}"/>
              </a:ext>
            </a:extLst>
          </p:cNvPr>
          <p:cNvSpPr txBox="1">
            <a:spLocks/>
          </p:cNvSpPr>
          <p:nvPr/>
        </p:nvSpPr>
        <p:spPr>
          <a:xfrm>
            <a:off x="3935832" y="2307059"/>
            <a:ext cx="1337504" cy="3928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685800">
              <a:spcBef>
                <a:spcPts val="750"/>
              </a:spcBef>
              <a:buNone/>
              <a:defRPr/>
            </a:pPr>
            <a:r>
              <a:rPr lang="en-US" sz="2100" dirty="0">
                <a:solidFill>
                  <a:prstClr val="white"/>
                </a:solidFill>
                <a:latin typeface="Calibri" panose="020F0502020204030204"/>
              </a:rPr>
              <a:t>Between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39229C5F-F197-4106-8075-2F7B6B5C366A}"/>
              </a:ext>
            </a:extLst>
          </p:cNvPr>
          <p:cNvSpPr txBox="1">
            <a:spLocks/>
          </p:cNvSpPr>
          <p:nvPr/>
        </p:nvSpPr>
        <p:spPr>
          <a:xfrm>
            <a:off x="6918729" y="2307059"/>
            <a:ext cx="905522" cy="3928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spcBef>
                <a:spcPts val="750"/>
              </a:spcBef>
              <a:buNone/>
              <a:defRPr/>
            </a:pPr>
            <a:r>
              <a:rPr lang="en-US" sz="2100" dirty="0">
                <a:solidFill>
                  <a:prstClr val="white"/>
                </a:solidFill>
                <a:latin typeface="Calibri" panose="020F0502020204030204"/>
              </a:rPr>
              <a:t>Last</a:t>
            </a: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03C39E21-C562-4960-8285-D8E2D1306184}"/>
              </a:ext>
            </a:extLst>
          </p:cNvPr>
          <p:cNvSpPr txBox="1">
            <a:spLocks/>
          </p:cNvSpPr>
          <p:nvPr/>
        </p:nvSpPr>
        <p:spPr>
          <a:xfrm>
            <a:off x="0" y="857250"/>
            <a:ext cx="9144000" cy="124182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defTabSz="685800">
              <a:spcBef>
                <a:spcPts val="750"/>
              </a:spcBef>
              <a:defRPr/>
            </a:pPr>
            <a:r>
              <a:rPr lang="en-US" sz="3600" dirty="0">
                <a:solidFill>
                  <a:prstClr val="white"/>
                </a:solidFill>
                <a:latin typeface="Calibri" panose="020F0502020204030204"/>
              </a:rPr>
              <a:t>FSM Circuits</a:t>
            </a: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3C560E1F-1338-4D6F-885A-3E3D953A21F5}"/>
              </a:ext>
            </a:extLst>
          </p:cNvPr>
          <p:cNvSpPr/>
          <p:nvPr/>
        </p:nvSpPr>
        <p:spPr>
          <a:xfrm>
            <a:off x="7151767" y="3615378"/>
            <a:ext cx="439445" cy="4061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713114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B6D09E-732B-4714-9A5C-FA3346042963}"/>
              </a:ext>
            </a:extLst>
          </p:cNvPr>
          <p:cNvSpPr/>
          <p:nvPr/>
        </p:nvSpPr>
        <p:spPr>
          <a:xfrm>
            <a:off x="85825" y="2441914"/>
            <a:ext cx="7713692" cy="3558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9C49854-F839-4D52-8EFE-4CA8FF4E4551}"/>
              </a:ext>
            </a:extLst>
          </p:cNvPr>
          <p:cNvSpPr/>
          <p:nvPr/>
        </p:nvSpPr>
        <p:spPr>
          <a:xfrm>
            <a:off x="5080241" y="2155246"/>
            <a:ext cx="4001610" cy="170477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5C376AB-528D-4AFB-834E-5C5023C067BA}"/>
              </a:ext>
            </a:extLst>
          </p:cNvPr>
          <p:cNvSpPr txBox="1">
            <a:spLocks/>
          </p:cNvSpPr>
          <p:nvPr/>
        </p:nvSpPr>
        <p:spPr>
          <a:xfrm>
            <a:off x="0" y="-33756"/>
            <a:ext cx="9144000" cy="12418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defTabSz="685800">
              <a:spcBef>
                <a:spcPts val="750"/>
              </a:spcBef>
              <a:defRPr/>
            </a:pPr>
            <a:r>
              <a:rPr lang="en-US" sz="3600" dirty="0">
                <a:solidFill>
                  <a:prstClr val="white"/>
                </a:solidFill>
                <a:latin typeface="Calibri" panose="020F0502020204030204"/>
              </a:rPr>
              <a:t>De</a:t>
            </a:r>
            <a:r>
              <a:rPr lang="en-US" sz="3600" dirty="0" err="1">
                <a:solidFill>
                  <a:prstClr val="white"/>
                </a:solidFill>
                <a:latin typeface="Calibri" panose="020F0502020204030204"/>
              </a:rPr>
              <a:t>crypter</a:t>
            </a:r>
            <a:endParaRPr lang="en-US" sz="3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9D0B75D-B2FF-4038-AC56-A3C6E61B8CFC}"/>
              </a:ext>
            </a:extLst>
          </p:cNvPr>
          <p:cNvSpPr txBox="1">
            <a:spLocks/>
          </p:cNvSpPr>
          <p:nvPr/>
        </p:nvSpPr>
        <p:spPr>
          <a:xfrm>
            <a:off x="180580" y="2546758"/>
            <a:ext cx="905522" cy="3928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685800">
              <a:spcBef>
                <a:spcPts val="750"/>
              </a:spcBef>
              <a:buNone/>
              <a:defRPr/>
            </a:pPr>
            <a:r>
              <a:rPr lang="en-US" sz="2100" dirty="0">
                <a:solidFill>
                  <a:prstClr val="white"/>
                </a:solidFill>
                <a:latin typeface="Calibri" panose="020F0502020204030204"/>
              </a:rPr>
              <a:t>First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6E102C7-F707-49E6-83CA-AEE42FB409BC}"/>
              </a:ext>
            </a:extLst>
          </p:cNvPr>
          <p:cNvSpPr txBox="1">
            <a:spLocks/>
          </p:cNvSpPr>
          <p:nvPr/>
        </p:nvSpPr>
        <p:spPr>
          <a:xfrm>
            <a:off x="1605445" y="3281702"/>
            <a:ext cx="1337504" cy="39283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685800">
              <a:spcBef>
                <a:spcPts val="750"/>
              </a:spcBef>
              <a:buNone/>
              <a:defRPr/>
            </a:pPr>
            <a:r>
              <a:rPr lang="en-US" sz="2100" dirty="0">
                <a:solidFill>
                  <a:prstClr val="white"/>
                </a:solidFill>
                <a:latin typeface="Calibri" panose="020F0502020204030204"/>
              </a:rPr>
              <a:t>Between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DCF60D5-195B-4966-9101-5E3054206398}"/>
              </a:ext>
            </a:extLst>
          </p:cNvPr>
          <p:cNvSpPr txBox="1">
            <a:spLocks/>
          </p:cNvSpPr>
          <p:nvPr/>
        </p:nvSpPr>
        <p:spPr>
          <a:xfrm>
            <a:off x="6865770" y="5548795"/>
            <a:ext cx="905522" cy="3928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spcBef>
                <a:spcPts val="750"/>
              </a:spcBef>
              <a:buNone/>
              <a:defRPr/>
            </a:pPr>
            <a:r>
              <a:rPr lang="en-US" sz="2100" dirty="0">
                <a:solidFill>
                  <a:prstClr val="white"/>
                </a:solidFill>
                <a:latin typeface="Calibri" panose="020F0502020204030204"/>
              </a:rPr>
              <a:t>Last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00C76B1-2C82-4336-BAB8-831F09634462}"/>
              </a:ext>
            </a:extLst>
          </p:cNvPr>
          <p:cNvSpPr txBox="1">
            <a:spLocks/>
          </p:cNvSpPr>
          <p:nvPr/>
        </p:nvSpPr>
        <p:spPr>
          <a:xfrm>
            <a:off x="3443830" y="4035195"/>
            <a:ext cx="1337504" cy="3928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685800">
              <a:spcBef>
                <a:spcPts val="750"/>
              </a:spcBef>
              <a:buNone/>
              <a:defRPr/>
            </a:pPr>
            <a:r>
              <a:rPr lang="en-US" sz="2100" dirty="0">
                <a:solidFill>
                  <a:prstClr val="white"/>
                </a:solidFill>
                <a:latin typeface="Calibri" panose="020F0502020204030204"/>
              </a:rPr>
              <a:t>Between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FE7A224-F093-43EA-93F0-60CD6D158B15}"/>
              </a:ext>
            </a:extLst>
          </p:cNvPr>
          <p:cNvSpPr txBox="1">
            <a:spLocks/>
          </p:cNvSpPr>
          <p:nvPr/>
        </p:nvSpPr>
        <p:spPr>
          <a:xfrm>
            <a:off x="5228645" y="4783402"/>
            <a:ext cx="1337504" cy="39283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685800">
              <a:spcBef>
                <a:spcPts val="750"/>
              </a:spcBef>
              <a:buNone/>
              <a:defRPr/>
            </a:pPr>
            <a:r>
              <a:rPr lang="en-US" sz="2100" dirty="0">
                <a:solidFill>
                  <a:prstClr val="white"/>
                </a:solidFill>
                <a:latin typeface="Calibri" panose="020F0502020204030204"/>
              </a:rPr>
              <a:t>Between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694C677B-6A28-451A-B9E7-A89B7455F6C6}"/>
              </a:ext>
            </a:extLst>
          </p:cNvPr>
          <p:cNvSpPr/>
          <p:nvPr/>
        </p:nvSpPr>
        <p:spPr>
          <a:xfrm>
            <a:off x="579270" y="3007867"/>
            <a:ext cx="153140" cy="5060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D96C26C6-9923-42E6-9F5D-2C96126245B6}"/>
              </a:ext>
            </a:extLst>
          </p:cNvPr>
          <p:cNvSpPr/>
          <p:nvPr/>
        </p:nvSpPr>
        <p:spPr>
          <a:xfrm>
            <a:off x="655840" y="3478106"/>
            <a:ext cx="739066" cy="1398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153466B1-04CD-4A67-B4FF-D2C7BDE91489}"/>
              </a:ext>
            </a:extLst>
          </p:cNvPr>
          <p:cNvSpPr/>
          <p:nvPr/>
        </p:nvSpPr>
        <p:spPr>
          <a:xfrm>
            <a:off x="2384766" y="3708093"/>
            <a:ext cx="153140" cy="5060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585DE3B-0177-47B7-BD4B-1FC0DC6F7961}"/>
              </a:ext>
            </a:extLst>
          </p:cNvPr>
          <p:cNvSpPr/>
          <p:nvPr/>
        </p:nvSpPr>
        <p:spPr>
          <a:xfrm>
            <a:off x="2461336" y="4178332"/>
            <a:ext cx="739066" cy="1398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223E22B1-FDB6-4E4F-B9B0-E472BF1BBD75}"/>
              </a:ext>
            </a:extLst>
          </p:cNvPr>
          <p:cNvSpPr/>
          <p:nvPr/>
        </p:nvSpPr>
        <p:spPr>
          <a:xfrm>
            <a:off x="4269052" y="4473794"/>
            <a:ext cx="153140" cy="5060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B241984-0C1E-46E2-B77D-F68FC35B180A}"/>
              </a:ext>
            </a:extLst>
          </p:cNvPr>
          <p:cNvSpPr/>
          <p:nvPr/>
        </p:nvSpPr>
        <p:spPr>
          <a:xfrm>
            <a:off x="4345622" y="4944033"/>
            <a:ext cx="739066" cy="1398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6D4CBE3B-41E1-482A-9A0E-E7A30EDDEC8C}"/>
              </a:ext>
            </a:extLst>
          </p:cNvPr>
          <p:cNvSpPr/>
          <p:nvPr/>
        </p:nvSpPr>
        <p:spPr>
          <a:xfrm>
            <a:off x="5973564" y="5239187"/>
            <a:ext cx="153140" cy="5060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3DB5BBE2-9DCE-4058-BC76-4D427CD2E9E4}"/>
              </a:ext>
            </a:extLst>
          </p:cNvPr>
          <p:cNvSpPr/>
          <p:nvPr/>
        </p:nvSpPr>
        <p:spPr>
          <a:xfrm>
            <a:off x="6050134" y="5709426"/>
            <a:ext cx="739066" cy="1398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0116918-AB9D-41DC-8020-ADCAD2A991B4}"/>
              </a:ext>
            </a:extLst>
          </p:cNvPr>
          <p:cNvSpPr/>
          <p:nvPr/>
        </p:nvSpPr>
        <p:spPr>
          <a:xfrm>
            <a:off x="6464102" y="2536776"/>
            <a:ext cx="2322624" cy="346249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 defTabSz="685800">
              <a:defRPr/>
            </a:pPr>
            <a:r>
              <a:rPr lang="en-US" b="1" dirty="0">
                <a:ln w="10160">
                  <a:solidFill>
                    <a:srgbClr val="5B9BD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/>
              </a:rPr>
              <a:t>128 Bit Processed Data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FF4F4D-DB39-497F-95E7-4D411622BB71}"/>
              </a:ext>
            </a:extLst>
          </p:cNvPr>
          <p:cNvSpPr/>
          <p:nvPr/>
        </p:nvSpPr>
        <p:spPr>
          <a:xfrm>
            <a:off x="6614217" y="2925458"/>
            <a:ext cx="1894237" cy="346249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 defTabSz="685800">
              <a:defRPr/>
            </a:pPr>
            <a:r>
              <a:rPr lang="en-US" b="1" dirty="0">
                <a:ln w="10160">
                  <a:solidFill>
                    <a:srgbClr val="5B9BD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/>
              </a:rPr>
              <a:t>Completion Status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C37D1A7-80DF-491E-9CB9-9F36853B97D6}"/>
              </a:ext>
            </a:extLst>
          </p:cNvPr>
          <p:cNvSpPr/>
          <p:nvPr/>
        </p:nvSpPr>
        <p:spPr>
          <a:xfrm>
            <a:off x="5109611" y="2579209"/>
            <a:ext cx="1148135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 defTabSz="685800">
              <a:defRPr/>
            </a:pPr>
            <a:r>
              <a:rPr lang="en-US" sz="4050" b="1" dirty="0">
                <a:ln w="12700">
                  <a:solidFill>
                    <a:srgbClr val="4472C4"/>
                  </a:solidFill>
                  <a:prstDash val="solid"/>
                </a:ln>
                <a:pattFill prst="pct50">
                  <a:fgClr>
                    <a:srgbClr val="4472C4"/>
                  </a:fgClr>
                  <a:bgClr>
                    <a:srgbClr val="4472C4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4472C4"/>
                  </a:outerShdw>
                </a:effectLst>
                <a:latin typeface="Calibri" panose="020F0502020204030204"/>
              </a:rPr>
              <a:t>Data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E1E96F7-E1A6-40BA-9ABD-9CF69528738D}"/>
              </a:ext>
            </a:extLst>
          </p:cNvPr>
          <p:cNvSpPr/>
          <p:nvPr/>
        </p:nvSpPr>
        <p:spPr>
          <a:xfrm>
            <a:off x="85424" y="3397989"/>
            <a:ext cx="513154" cy="300082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 defTabSz="685800">
              <a:defRPr/>
            </a:pPr>
            <a:r>
              <a:rPr lang="en-US" sz="1500" b="1" dirty="0">
                <a:ln w="12700">
                  <a:solidFill>
                    <a:srgbClr val="4472C4"/>
                  </a:solidFill>
                  <a:prstDash val="solid"/>
                </a:ln>
                <a:pattFill prst="pct50">
                  <a:fgClr>
                    <a:srgbClr val="4472C4"/>
                  </a:fgClr>
                  <a:bgClr>
                    <a:srgbClr val="4472C4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4472C4"/>
                  </a:outerShdw>
                </a:effectLst>
                <a:latin typeface="Calibri" panose="020F0502020204030204"/>
              </a:rPr>
              <a:t>Data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E30C57-F680-474D-B6C7-031388357C24}"/>
              </a:ext>
            </a:extLst>
          </p:cNvPr>
          <p:cNvSpPr/>
          <p:nvPr/>
        </p:nvSpPr>
        <p:spPr>
          <a:xfrm>
            <a:off x="1948583" y="4100782"/>
            <a:ext cx="513154" cy="300082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 defTabSz="685800">
              <a:defRPr/>
            </a:pPr>
            <a:r>
              <a:rPr lang="en-US" sz="1500" b="1" dirty="0">
                <a:ln w="12700">
                  <a:solidFill>
                    <a:srgbClr val="4472C4"/>
                  </a:solidFill>
                  <a:prstDash val="solid"/>
                </a:ln>
                <a:pattFill prst="pct50">
                  <a:fgClr>
                    <a:srgbClr val="4472C4"/>
                  </a:fgClr>
                  <a:bgClr>
                    <a:srgbClr val="4472C4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4472C4"/>
                  </a:outerShdw>
                </a:effectLst>
                <a:latin typeface="Calibri" panose="020F0502020204030204"/>
              </a:rPr>
              <a:t>Data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69641F9-6A1A-41FD-AC41-8D0E2AA9E607}"/>
              </a:ext>
            </a:extLst>
          </p:cNvPr>
          <p:cNvSpPr/>
          <p:nvPr/>
        </p:nvSpPr>
        <p:spPr>
          <a:xfrm>
            <a:off x="3832869" y="4863916"/>
            <a:ext cx="513154" cy="300082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 defTabSz="685800">
              <a:defRPr/>
            </a:pPr>
            <a:r>
              <a:rPr lang="en-US" sz="1500" b="1" dirty="0">
                <a:ln w="12700">
                  <a:solidFill>
                    <a:srgbClr val="4472C4"/>
                  </a:solidFill>
                  <a:prstDash val="solid"/>
                </a:ln>
                <a:pattFill prst="pct50">
                  <a:fgClr>
                    <a:srgbClr val="4472C4"/>
                  </a:fgClr>
                  <a:bgClr>
                    <a:srgbClr val="4472C4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4472C4"/>
                  </a:outerShdw>
                </a:effectLst>
                <a:latin typeface="Calibri" panose="020F0502020204030204"/>
              </a:rPr>
              <a:t>Data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91C3330-8878-4046-8211-76C1A76ABBA9}"/>
              </a:ext>
            </a:extLst>
          </p:cNvPr>
          <p:cNvSpPr/>
          <p:nvPr/>
        </p:nvSpPr>
        <p:spPr>
          <a:xfrm>
            <a:off x="5532137" y="5620877"/>
            <a:ext cx="513154" cy="300082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 defTabSz="685800">
              <a:defRPr/>
            </a:pPr>
            <a:r>
              <a:rPr lang="en-US" sz="1500" b="1" dirty="0">
                <a:ln w="12700">
                  <a:solidFill>
                    <a:srgbClr val="4472C4"/>
                  </a:solidFill>
                  <a:prstDash val="solid"/>
                </a:ln>
                <a:pattFill prst="pct50">
                  <a:fgClr>
                    <a:srgbClr val="4472C4"/>
                  </a:fgClr>
                  <a:bgClr>
                    <a:srgbClr val="4472C4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4472C4"/>
                  </a:outerShdw>
                </a:effectLst>
                <a:latin typeface="Calibri" panose="020F0502020204030204"/>
              </a:rPr>
              <a:t>Data</a:t>
            </a:r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A33330C0-BD88-490C-98D2-350718AD7CC2}"/>
              </a:ext>
            </a:extLst>
          </p:cNvPr>
          <p:cNvSpPr/>
          <p:nvPr/>
        </p:nvSpPr>
        <p:spPr>
          <a:xfrm>
            <a:off x="520476" y="2332988"/>
            <a:ext cx="155402" cy="21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98734D5-69E2-4944-9185-B22D1549A2B1}"/>
              </a:ext>
            </a:extLst>
          </p:cNvPr>
          <p:cNvSpPr/>
          <p:nvPr/>
        </p:nvSpPr>
        <p:spPr>
          <a:xfrm>
            <a:off x="200063" y="2086977"/>
            <a:ext cx="758414" cy="300082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 defTabSz="685800">
              <a:defRPr/>
            </a:pPr>
            <a:r>
              <a:rPr lang="en-US" sz="1500" b="1" dirty="0" err="1">
                <a:ln w="12700">
                  <a:solidFill>
                    <a:srgbClr val="4472C4"/>
                  </a:solidFill>
                  <a:prstDash val="solid"/>
                </a:ln>
                <a:pattFill prst="pct50">
                  <a:fgClr>
                    <a:srgbClr val="4472C4"/>
                  </a:fgClr>
                  <a:bgClr>
                    <a:srgbClr val="4472C4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4472C4"/>
                  </a:outerShdw>
                </a:effectLst>
                <a:latin typeface="Calibri" panose="020F0502020204030204"/>
              </a:rPr>
              <a:t>Data_in</a:t>
            </a:r>
            <a:endParaRPr lang="en-US" sz="1500" b="1" dirty="0">
              <a:ln w="12700">
                <a:solidFill>
                  <a:srgbClr val="4472C4"/>
                </a:solidFill>
                <a:prstDash val="solid"/>
              </a:ln>
              <a:pattFill prst="pct50">
                <a:fgClr>
                  <a:srgbClr val="4472C4"/>
                </a:fgClr>
                <a:bgClr>
                  <a:srgbClr val="4472C4">
                    <a:lumMod val="20000"/>
                    <a:lumOff val="80000"/>
                  </a:srgbClr>
                </a:bgClr>
              </a:pattFill>
              <a:effectLst>
                <a:outerShdw dist="38100" dir="2640000" algn="bl" rotWithShape="0">
                  <a:srgbClr val="4472C4"/>
                </a:outerShdw>
              </a:effectLst>
              <a:latin typeface="Calibri" panose="020F0502020204030204"/>
            </a:endParaRP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A43FB65B-72BA-4FC0-8453-C266084F0DEA}"/>
              </a:ext>
            </a:extLst>
          </p:cNvPr>
          <p:cNvSpPr/>
          <p:nvPr/>
        </p:nvSpPr>
        <p:spPr>
          <a:xfrm>
            <a:off x="7771292" y="5709426"/>
            <a:ext cx="305171" cy="1398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A8308DD-2946-4133-8350-DB209877766A}"/>
              </a:ext>
            </a:extLst>
          </p:cNvPr>
          <p:cNvSpPr/>
          <p:nvPr/>
        </p:nvSpPr>
        <p:spPr>
          <a:xfrm>
            <a:off x="8092879" y="5595172"/>
            <a:ext cx="883448" cy="300082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 defTabSz="685800">
              <a:defRPr/>
            </a:pPr>
            <a:r>
              <a:rPr lang="en-US" sz="1500" b="1" dirty="0" err="1">
                <a:ln w="12700">
                  <a:solidFill>
                    <a:srgbClr val="4472C4"/>
                  </a:solidFill>
                  <a:prstDash val="solid"/>
                </a:ln>
                <a:pattFill prst="pct50">
                  <a:fgClr>
                    <a:srgbClr val="4472C4"/>
                  </a:fgClr>
                  <a:bgClr>
                    <a:srgbClr val="4472C4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4472C4"/>
                  </a:outerShdw>
                </a:effectLst>
                <a:latin typeface="Calibri" panose="020F0502020204030204"/>
              </a:rPr>
              <a:t>Data_out</a:t>
            </a:r>
            <a:endParaRPr lang="en-US" sz="1500" b="1" dirty="0">
              <a:ln w="12700">
                <a:solidFill>
                  <a:srgbClr val="4472C4"/>
                </a:solidFill>
                <a:prstDash val="solid"/>
              </a:ln>
              <a:pattFill prst="pct50">
                <a:fgClr>
                  <a:srgbClr val="4472C4"/>
                </a:fgClr>
                <a:bgClr>
                  <a:srgbClr val="4472C4">
                    <a:lumMod val="20000"/>
                    <a:lumOff val="80000"/>
                  </a:srgbClr>
                </a:bgClr>
              </a:pattFill>
              <a:effectLst>
                <a:outerShdw dist="38100" dir="2640000" algn="bl" rotWithShape="0">
                  <a:srgbClr val="4472C4"/>
                </a:outerShdw>
              </a:effectLst>
              <a:latin typeface="Calibri" panose="020F0502020204030204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3BD9C735-4AD2-4B43-A30A-46216F44F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21" y="5421313"/>
            <a:ext cx="407670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1679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631DACE2-AEB8-4A07-8F7D-DF36993F1CF0}"/>
              </a:ext>
            </a:extLst>
          </p:cNvPr>
          <p:cNvSpPr txBox="1">
            <a:spLocks/>
          </p:cNvSpPr>
          <p:nvPr/>
        </p:nvSpPr>
        <p:spPr>
          <a:xfrm>
            <a:off x="899665" y="1883440"/>
            <a:ext cx="3042017" cy="24319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685800">
              <a:spcBef>
                <a:spcPts val="750"/>
              </a:spcBef>
              <a:buNone/>
              <a:defRPr/>
            </a:pPr>
            <a:endParaRPr lang="en-US" sz="21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66CB95-D06D-470D-919C-E3818391E80A}"/>
              </a:ext>
            </a:extLst>
          </p:cNvPr>
          <p:cNvSpPr/>
          <p:nvPr/>
        </p:nvSpPr>
        <p:spPr>
          <a:xfrm>
            <a:off x="1894748" y="2022444"/>
            <a:ext cx="1051850" cy="21639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E</a:t>
            </a:r>
          </a:p>
          <a:p>
            <a:pPr algn="ctr" defTabSz="685800">
              <a:defRPr/>
            </a:pPr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N</a:t>
            </a:r>
          </a:p>
          <a:p>
            <a:pPr algn="ctr" defTabSz="685800">
              <a:defRPr/>
            </a:pPr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C</a:t>
            </a:r>
          </a:p>
          <a:p>
            <a:pPr algn="ctr" defTabSz="685800">
              <a:defRPr/>
            </a:pPr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R</a:t>
            </a:r>
          </a:p>
          <a:p>
            <a:pPr algn="ctr" defTabSz="685800">
              <a:defRPr/>
            </a:pPr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Y</a:t>
            </a:r>
          </a:p>
          <a:p>
            <a:pPr algn="ctr" defTabSz="685800">
              <a:defRPr/>
            </a:pPr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P</a:t>
            </a:r>
          </a:p>
          <a:p>
            <a:pPr algn="ctr" defTabSz="685800">
              <a:defRPr/>
            </a:pPr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T</a:t>
            </a:r>
          </a:p>
          <a:p>
            <a:pPr algn="ctr" defTabSz="685800">
              <a:defRPr/>
            </a:pPr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E</a:t>
            </a:r>
          </a:p>
          <a:p>
            <a:pPr algn="ctr" defTabSz="685800">
              <a:defRPr/>
            </a:pPr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R</a:t>
            </a:r>
          </a:p>
          <a:p>
            <a:pPr algn="ctr" defTabSz="685800">
              <a:defRPr/>
            </a:pPr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934C55-2E62-42C4-A31F-F86508BE3C76}"/>
              </a:ext>
            </a:extLst>
          </p:cNvPr>
          <p:cNvSpPr/>
          <p:nvPr/>
        </p:nvSpPr>
        <p:spPr>
          <a:xfrm>
            <a:off x="1123501" y="2017450"/>
            <a:ext cx="441185" cy="21639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R</a:t>
            </a:r>
          </a:p>
          <a:p>
            <a:pPr algn="ctr" defTabSz="685800">
              <a:defRPr/>
            </a:pPr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E</a:t>
            </a:r>
          </a:p>
          <a:p>
            <a:pPr algn="ctr" defTabSz="685800">
              <a:defRPr/>
            </a:pPr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C</a:t>
            </a:r>
          </a:p>
          <a:p>
            <a:pPr algn="ctr" defTabSz="685800">
              <a:defRPr/>
            </a:pPr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E</a:t>
            </a:r>
          </a:p>
          <a:p>
            <a:pPr algn="ctr" defTabSz="685800">
              <a:defRPr/>
            </a:pPr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I</a:t>
            </a:r>
          </a:p>
          <a:p>
            <a:pPr algn="ctr" defTabSz="685800">
              <a:defRPr/>
            </a:pPr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V</a:t>
            </a:r>
          </a:p>
          <a:p>
            <a:pPr algn="ctr" defTabSz="685800">
              <a:defRPr/>
            </a:pPr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E</a:t>
            </a:r>
          </a:p>
          <a:p>
            <a:pPr algn="ctr" defTabSz="685800">
              <a:defRPr/>
            </a:pPr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DEE81F-B4C6-431D-9958-62DB51E2847B}"/>
              </a:ext>
            </a:extLst>
          </p:cNvPr>
          <p:cNvSpPr/>
          <p:nvPr/>
        </p:nvSpPr>
        <p:spPr>
          <a:xfrm>
            <a:off x="3276661" y="2022444"/>
            <a:ext cx="441185" cy="21639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T</a:t>
            </a:r>
          </a:p>
          <a:p>
            <a:pPr algn="ctr" defTabSz="685800">
              <a:defRPr/>
            </a:pP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R</a:t>
            </a:r>
          </a:p>
          <a:p>
            <a:pPr algn="ctr" defTabSz="685800">
              <a:defRPr/>
            </a:pP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A</a:t>
            </a:r>
          </a:p>
          <a:p>
            <a:pPr algn="ctr" defTabSz="685800">
              <a:defRPr/>
            </a:pP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N</a:t>
            </a:r>
          </a:p>
          <a:p>
            <a:pPr algn="ctr" defTabSz="685800">
              <a:defRPr/>
            </a:pP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S</a:t>
            </a:r>
          </a:p>
          <a:p>
            <a:pPr algn="ctr" defTabSz="685800">
              <a:defRPr/>
            </a:pP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M</a:t>
            </a:r>
          </a:p>
          <a:p>
            <a:pPr algn="ctr" defTabSz="685800">
              <a:defRPr/>
            </a:pP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I</a:t>
            </a:r>
          </a:p>
          <a:p>
            <a:pPr algn="ctr" defTabSz="685800">
              <a:defRPr/>
            </a:pP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T</a:t>
            </a:r>
          </a:p>
          <a:p>
            <a:pPr algn="ctr" defTabSz="685800">
              <a:defRPr/>
            </a:pP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T</a:t>
            </a:r>
          </a:p>
          <a:p>
            <a:pPr algn="ctr" defTabSz="685800">
              <a:defRPr/>
            </a:pP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E</a:t>
            </a:r>
          </a:p>
          <a:p>
            <a:pPr algn="ctr" defTabSz="685800">
              <a:defRPr/>
            </a:pP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R</a:t>
            </a:r>
          </a:p>
          <a:p>
            <a:pPr algn="ctr" defTabSz="685800">
              <a:defRPr/>
            </a:pPr>
            <a:endParaRPr lang="en-US" sz="10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3D25B34-40C8-471A-B90B-28F1EBB22518}"/>
              </a:ext>
            </a:extLst>
          </p:cNvPr>
          <p:cNvSpPr/>
          <p:nvPr/>
        </p:nvSpPr>
        <p:spPr>
          <a:xfrm>
            <a:off x="1613589" y="3027701"/>
            <a:ext cx="232254" cy="1434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63F8E84-91F0-45EC-89DF-0D1378B8BF42}"/>
              </a:ext>
            </a:extLst>
          </p:cNvPr>
          <p:cNvSpPr/>
          <p:nvPr/>
        </p:nvSpPr>
        <p:spPr>
          <a:xfrm>
            <a:off x="2999615" y="3027700"/>
            <a:ext cx="232254" cy="1434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94B1A7B-46A6-4086-BCE6-158C585F3426}"/>
              </a:ext>
            </a:extLst>
          </p:cNvPr>
          <p:cNvSpPr/>
          <p:nvPr/>
        </p:nvSpPr>
        <p:spPr>
          <a:xfrm>
            <a:off x="495482" y="3027700"/>
            <a:ext cx="232254" cy="1434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D7AC22E-B918-4CC8-989F-0096612D0571}"/>
              </a:ext>
            </a:extLst>
          </p:cNvPr>
          <p:cNvSpPr/>
          <p:nvPr/>
        </p:nvSpPr>
        <p:spPr>
          <a:xfrm>
            <a:off x="4124381" y="3027700"/>
            <a:ext cx="1128976" cy="1434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B9708BDB-81BE-4B90-9CE1-FB0882D828AE}"/>
              </a:ext>
            </a:extLst>
          </p:cNvPr>
          <p:cNvSpPr txBox="1">
            <a:spLocks/>
          </p:cNvSpPr>
          <p:nvPr/>
        </p:nvSpPr>
        <p:spPr>
          <a:xfrm>
            <a:off x="5368475" y="1891206"/>
            <a:ext cx="3042017" cy="24319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685800">
              <a:spcBef>
                <a:spcPts val="750"/>
              </a:spcBef>
              <a:buNone/>
              <a:defRPr/>
            </a:pPr>
            <a:endParaRPr lang="en-US" sz="21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7B04B15-8EB2-4FDE-B9C6-209AAF36B3C2}"/>
              </a:ext>
            </a:extLst>
          </p:cNvPr>
          <p:cNvSpPr/>
          <p:nvPr/>
        </p:nvSpPr>
        <p:spPr>
          <a:xfrm>
            <a:off x="6363559" y="2030209"/>
            <a:ext cx="1051850" cy="21639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D</a:t>
            </a:r>
          </a:p>
          <a:p>
            <a:pPr algn="ctr" defTabSz="685800">
              <a:defRPr/>
            </a:pPr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E</a:t>
            </a:r>
          </a:p>
          <a:p>
            <a:pPr algn="ctr" defTabSz="685800">
              <a:defRPr/>
            </a:pPr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C</a:t>
            </a:r>
          </a:p>
          <a:p>
            <a:pPr algn="ctr" defTabSz="685800">
              <a:defRPr/>
            </a:pPr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R</a:t>
            </a:r>
          </a:p>
          <a:p>
            <a:pPr algn="ctr" defTabSz="685800">
              <a:defRPr/>
            </a:pPr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Y</a:t>
            </a:r>
          </a:p>
          <a:p>
            <a:pPr algn="ctr" defTabSz="685800">
              <a:defRPr/>
            </a:pPr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P</a:t>
            </a:r>
          </a:p>
          <a:p>
            <a:pPr algn="ctr" defTabSz="685800">
              <a:defRPr/>
            </a:pPr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T</a:t>
            </a:r>
          </a:p>
          <a:p>
            <a:pPr algn="ctr" defTabSz="685800">
              <a:defRPr/>
            </a:pPr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E</a:t>
            </a:r>
          </a:p>
          <a:p>
            <a:pPr algn="ctr" defTabSz="685800">
              <a:defRPr/>
            </a:pPr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R</a:t>
            </a:r>
          </a:p>
          <a:p>
            <a:pPr algn="ctr" defTabSz="685800">
              <a:defRPr/>
            </a:pPr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337C47-46AA-4CC1-B3DD-5C253ABCAE84}"/>
              </a:ext>
            </a:extLst>
          </p:cNvPr>
          <p:cNvSpPr/>
          <p:nvPr/>
        </p:nvSpPr>
        <p:spPr>
          <a:xfrm>
            <a:off x="5592311" y="2025215"/>
            <a:ext cx="441185" cy="21639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R</a:t>
            </a:r>
          </a:p>
          <a:p>
            <a:pPr algn="ctr" defTabSz="685800">
              <a:defRPr/>
            </a:pPr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E</a:t>
            </a:r>
          </a:p>
          <a:p>
            <a:pPr algn="ctr" defTabSz="685800">
              <a:defRPr/>
            </a:pPr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C</a:t>
            </a:r>
          </a:p>
          <a:p>
            <a:pPr algn="ctr" defTabSz="685800">
              <a:defRPr/>
            </a:pPr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E</a:t>
            </a:r>
          </a:p>
          <a:p>
            <a:pPr algn="ctr" defTabSz="685800">
              <a:defRPr/>
            </a:pPr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I</a:t>
            </a:r>
          </a:p>
          <a:p>
            <a:pPr algn="ctr" defTabSz="685800">
              <a:defRPr/>
            </a:pPr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V</a:t>
            </a:r>
          </a:p>
          <a:p>
            <a:pPr algn="ctr" defTabSz="685800">
              <a:defRPr/>
            </a:pPr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E</a:t>
            </a:r>
          </a:p>
          <a:p>
            <a:pPr algn="ctr" defTabSz="685800">
              <a:defRPr/>
            </a:pPr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E34027-172C-48D7-9D38-5853C6CF0994}"/>
              </a:ext>
            </a:extLst>
          </p:cNvPr>
          <p:cNvSpPr/>
          <p:nvPr/>
        </p:nvSpPr>
        <p:spPr>
          <a:xfrm>
            <a:off x="7745471" y="2030209"/>
            <a:ext cx="441185" cy="21639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T</a:t>
            </a:r>
          </a:p>
          <a:p>
            <a:pPr algn="ctr" defTabSz="685800">
              <a:defRPr/>
            </a:pP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R</a:t>
            </a:r>
          </a:p>
          <a:p>
            <a:pPr algn="ctr" defTabSz="685800">
              <a:defRPr/>
            </a:pP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A</a:t>
            </a:r>
          </a:p>
          <a:p>
            <a:pPr algn="ctr" defTabSz="685800">
              <a:defRPr/>
            </a:pP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N</a:t>
            </a:r>
          </a:p>
          <a:p>
            <a:pPr algn="ctr" defTabSz="685800">
              <a:defRPr/>
            </a:pP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S</a:t>
            </a:r>
          </a:p>
          <a:p>
            <a:pPr algn="ctr" defTabSz="685800">
              <a:defRPr/>
            </a:pP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M</a:t>
            </a:r>
          </a:p>
          <a:p>
            <a:pPr algn="ctr" defTabSz="685800">
              <a:defRPr/>
            </a:pP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I</a:t>
            </a:r>
          </a:p>
          <a:p>
            <a:pPr algn="ctr" defTabSz="685800">
              <a:defRPr/>
            </a:pP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T</a:t>
            </a:r>
          </a:p>
          <a:p>
            <a:pPr algn="ctr" defTabSz="685800">
              <a:defRPr/>
            </a:pP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T</a:t>
            </a:r>
          </a:p>
          <a:p>
            <a:pPr algn="ctr" defTabSz="685800">
              <a:defRPr/>
            </a:pP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E</a:t>
            </a:r>
          </a:p>
          <a:p>
            <a:pPr algn="ctr" defTabSz="685800">
              <a:defRPr/>
            </a:pP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R</a:t>
            </a:r>
          </a:p>
          <a:p>
            <a:pPr algn="ctr" defTabSz="685800">
              <a:defRPr/>
            </a:pPr>
            <a:endParaRPr lang="en-US" sz="10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1EF6610-62BF-4537-9968-BBCC4C671F67}"/>
              </a:ext>
            </a:extLst>
          </p:cNvPr>
          <p:cNvSpPr/>
          <p:nvPr/>
        </p:nvSpPr>
        <p:spPr>
          <a:xfrm>
            <a:off x="6082400" y="3035467"/>
            <a:ext cx="232254" cy="1434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E69AB927-0292-44AB-A4EA-8D87DDEA3333}"/>
              </a:ext>
            </a:extLst>
          </p:cNvPr>
          <p:cNvSpPr/>
          <p:nvPr/>
        </p:nvSpPr>
        <p:spPr>
          <a:xfrm>
            <a:off x="7468425" y="3035466"/>
            <a:ext cx="232254" cy="1434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9DD5B8C6-FFE1-4CFC-A103-E3EDB03FAAD9}"/>
              </a:ext>
            </a:extLst>
          </p:cNvPr>
          <p:cNvSpPr/>
          <p:nvPr/>
        </p:nvSpPr>
        <p:spPr>
          <a:xfrm>
            <a:off x="8532392" y="3040461"/>
            <a:ext cx="232254" cy="1434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B851EF8A-4A50-473E-B6A9-C488E917DB8F}"/>
              </a:ext>
            </a:extLst>
          </p:cNvPr>
          <p:cNvSpPr/>
          <p:nvPr/>
        </p:nvSpPr>
        <p:spPr>
          <a:xfrm rot="10800000">
            <a:off x="385704" y="3183888"/>
            <a:ext cx="183899" cy="15160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685800">
              <a:defRPr/>
            </a:pPr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B215A1A7-736A-4DE1-9C4C-A95333FDBA5C}"/>
              </a:ext>
            </a:extLst>
          </p:cNvPr>
          <p:cNvSpPr/>
          <p:nvPr/>
        </p:nvSpPr>
        <p:spPr>
          <a:xfrm>
            <a:off x="8740553" y="3215936"/>
            <a:ext cx="183899" cy="15164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E0B815D-1966-4D15-86FC-81AD64E93C64}"/>
              </a:ext>
            </a:extLst>
          </p:cNvPr>
          <p:cNvSpPr/>
          <p:nvPr/>
        </p:nvSpPr>
        <p:spPr>
          <a:xfrm>
            <a:off x="385703" y="4805594"/>
            <a:ext cx="2097825" cy="9587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Computer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BBB3741-0671-4C30-AAE5-77E96A4BF920}"/>
              </a:ext>
            </a:extLst>
          </p:cNvPr>
          <p:cNvSpPr/>
          <p:nvPr/>
        </p:nvSpPr>
        <p:spPr>
          <a:xfrm>
            <a:off x="6826627" y="4805594"/>
            <a:ext cx="2097825" cy="9587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Computer</a:t>
            </a:r>
          </a:p>
          <a:p>
            <a:pPr algn="ctr" defTabSz="685800">
              <a:defRPr/>
            </a:pPr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AC28D5B-D593-4A0B-B8F9-154C68DD70EA}"/>
              </a:ext>
            </a:extLst>
          </p:cNvPr>
          <p:cNvSpPr/>
          <p:nvPr/>
        </p:nvSpPr>
        <p:spPr>
          <a:xfrm rot="16200000">
            <a:off x="170992" y="4007885"/>
            <a:ext cx="957955" cy="253916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 defTabSz="685800">
              <a:defRPr/>
            </a:pPr>
            <a:r>
              <a:rPr lang="en-US" sz="1200" b="1" dirty="0">
                <a:ln w="12700">
                  <a:solidFill>
                    <a:srgbClr val="44546A">
                      <a:lumMod val="75000"/>
                    </a:srgbClr>
                  </a:solidFill>
                  <a:prstDash val="solid"/>
                </a:ln>
                <a:pattFill prst="dkUpDiag">
                  <a:fgClr>
                    <a:srgbClr val="44546A"/>
                  </a:fgClr>
                  <a:bgClr>
                    <a:srgbClr val="44546A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44546A">
                      <a:lumMod val="75000"/>
                    </a:srgbClr>
                  </a:outerShdw>
                </a:effectLst>
                <a:latin typeface="Calibri" panose="020F0502020204030204"/>
              </a:rPr>
              <a:t>Python Code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54437C-8153-4127-A62C-857F393666AB}"/>
              </a:ext>
            </a:extLst>
          </p:cNvPr>
          <p:cNvSpPr/>
          <p:nvPr/>
        </p:nvSpPr>
        <p:spPr>
          <a:xfrm rot="5400000">
            <a:off x="8181172" y="3901488"/>
            <a:ext cx="957955" cy="253916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 defTabSz="685800">
              <a:defRPr/>
            </a:pPr>
            <a:r>
              <a:rPr lang="en-US" sz="1200" b="1" dirty="0">
                <a:ln w="12700">
                  <a:solidFill>
                    <a:srgbClr val="44546A">
                      <a:lumMod val="75000"/>
                    </a:srgbClr>
                  </a:solidFill>
                  <a:prstDash val="solid"/>
                </a:ln>
                <a:pattFill prst="dkUpDiag">
                  <a:fgClr>
                    <a:srgbClr val="44546A"/>
                  </a:fgClr>
                  <a:bgClr>
                    <a:srgbClr val="44546A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44546A">
                      <a:lumMod val="75000"/>
                    </a:srgbClr>
                  </a:outerShdw>
                </a:effectLst>
                <a:latin typeface="Calibri" panose="020F0502020204030204"/>
              </a:rPr>
              <a:t>Python Code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354D9612-7D01-4941-A121-326D68792D89}"/>
              </a:ext>
            </a:extLst>
          </p:cNvPr>
          <p:cNvSpPr txBox="1">
            <a:spLocks/>
          </p:cNvSpPr>
          <p:nvPr/>
        </p:nvSpPr>
        <p:spPr>
          <a:xfrm>
            <a:off x="0" y="857250"/>
            <a:ext cx="9144000" cy="95878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defTabSz="685800">
              <a:spcBef>
                <a:spcPts val="750"/>
              </a:spcBef>
              <a:defRPr/>
            </a:pPr>
            <a:r>
              <a:rPr lang="en-US" sz="3600" dirty="0">
                <a:solidFill>
                  <a:prstClr val="white"/>
                </a:solidFill>
                <a:latin typeface="Calibri" panose="020F0502020204030204"/>
              </a:rPr>
              <a:t>Complete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7308608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1D0391-9745-4BA5-9F82-2E145673D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1336"/>
            <a:ext cx="9144000" cy="19848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230E3E-69D1-4C93-A0CF-714D6E04D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14217"/>
            <a:ext cx="9144000" cy="204378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6FA6A97-4B76-4937-94AC-A9448AC08BA4}"/>
              </a:ext>
            </a:extLst>
          </p:cNvPr>
          <p:cNvSpPr/>
          <p:nvPr/>
        </p:nvSpPr>
        <p:spPr>
          <a:xfrm>
            <a:off x="133061" y="0"/>
            <a:ext cx="67252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Encryption: Simulation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4312BE-1379-474F-A700-A6CF79616894}"/>
              </a:ext>
            </a:extLst>
          </p:cNvPr>
          <p:cNvSpPr/>
          <p:nvPr/>
        </p:nvSpPr>
        <p:spPr>
          <a:xfrm>
            <a:off x="239061" y="3429000"/>
            <a:ext cx="67989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Decryption: Simulation</a:t>
            </a:r>
          </a:p>
        </p:txBody>
      </p:sp>
    </p:spTree>
    <p:extLst>
      <p:ext uri="{BB962C8B-B14F-4D97-AF65-F5344CB8AC3E}">
        <p14:creationId xmlns:p14="http://schemas.microsoft.com/office/powerpoint/2010/main" val="9409755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5A840C-09C3-43F4-BEBE-434432EFABC3}"/>
              </a:ext>
            </a:extLst>
          </p:cNvPr>
          <p:cNvSpPr/>
          <p:nvPr/>
        </p:nvSpPr>
        <p:spPr>
          <a:xfrm>
            <a:off x="365541" y="200025"/>
            <a:ext cx="877845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atin typeface="Garamond" panose="02020404030301010803" pitchFamily="18" charset="0"/>
              </a:rPr>
              <a:t>Challenges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5F7F01-C09E-4A2F-84DF-D54A5500B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6" y="1238250"/>
            <a:ext cx="2990850" cy="1524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3BD2B2-7E07-4468-93BF-2E5312C89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26" y="2877145"/>
            <a:ext cx="5534025" cy="16192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5A947E-7052-4880-B5A7-B398446B6A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826" y="5029200"/>
            <a:ext cx="5400675" cy="15811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7EB1DCB-5C3E-4DD3-BEA1-11B163AA749F}"/>
              </a:ext>
            </a:extLst>
          </p:cNvPr>
          <p:cNvSpPr/>
          <p:nvPr/>
        </p:nvSpPr>
        <p:spPr>
          <a:xfrm>
            <a:off x="3634962" y="1538585"/>
            <a:ext cx="307007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Without Pipeline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5EBFD0-CA64-4959-B54D-EA42EE05E04F}"/>
              </a:ext>
            </a:extLst>
          </p:cNvPr>
          <p:cNvSpPr/>
          <p:nvPr/>
        </p:nvSpPr>
        <p:spPr>
          <a:xfrm>
            <a:off x="6029426" y="3429000"/>
            <a:ext cx="308892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2 Device</a:t>
            </a:r>
            <a:r>
              <a:rPr lang="en-US" sz="32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Pipeline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C3E09D-C98C-4747-B414-BF52B9067B14}"/>
              </a:ext>
            </a:extLst>
          </p:cNvPr>
          <p:cNvSpPr/>
          <p:nvPr/>
        </p:nvSpPr>
        <p:spPr>
          <a:xfrm>
            <a:off x="6029426" y="5319415"/>
            <a:ext cx="308892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5 Device</a:t>
            </a:r>
            <a:r>
              <a:rPr lang="en-US" sz="32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Pipeline</a:t>
            </a:r>
          </a:p>
        </p:txBody>
      </p:sp>
    </p:spTree>
    <p:extLst>
      <p:ext uri="{BB962C8B-B14F-4D97-AF65-F5344CB8AC3E}">
        <p14:creationId xmlns:p14="http://schemas.microsoft.com/office/powerpoint/2010/main" val="2682702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4D94AA-7A8D-4C08-A3D1-E583B765E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1733550"/>
            <a:ext cx="7791450" cy="1695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9CBCD3-6CF0-43C6-B538-77F2437FA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4925" y="4864494"/>
            <a:ext cx="3638550" cy="16970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706F1C-AFF0-44C0-AD68-F6B60E7E5C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4864494"/>
            <a:ext cx="3681497" cy="169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825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imeline&#10;&#10;Description automatically generated">
            <a:extLst>
              <a:ext uri="{FF2B5EF4-FFF2-40B4-BE49-F238E27FC236}">
                <a16:creationId xmlns:a16="http://schemas.microsoft.com/office/drawing/2014/main" id="{69D2C6D8-D5F7-4C5A-9315-7CF565D89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765" y="1654171"/>
            <a:ext cx="7434470" cy="282221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0071D8-BC29-403C-9BBA-089BE92F9418}"/>
              </a:ext>
            </a:extLst>
          </p:cNvPr>
          <p:cNvSpPr/>
          <p:nvPr/>
        </p:nvSpPr>
        <p:spPr>
          <a:xfrm>
            <a:off x="0" y="328910"/>
            <a:ext cx="91440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ramond" panose="02020404030301010803" pitchFamily="18" charset="0"/>
              </a:rPr>
              <a:t>Simulation: ADD Round Key</a:t>
            </a:r>
          </a:p>
        </p:txBody>
      </p:sp>
    </p:spTree>
    <p:extLst>
      <p:ext uri="{BB962C8B-B14F-4D97-AF65-F5344CB8AC3E}">
        <p14:creationId xmlns:p14="http://schemas.microsoft.com/office/powerpoint/2010/main" val="2416617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558" y="1564105"/>
            <a:ext cx="8753067" cy="655099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latin typeface="Garamond" panose="02020404030301010803" pitchFamily="18" charset="0"/>
              </a:rPr>
              <a:t>Substitution Bytes ( ) Transformation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040AB0-AD4E-4320-A430-8E32367CAC19}"/>
              </a:ext>
            </a:extLst>
          </p:cNvPr>
          <p:cNvSpPr txBox="1"/>
          <p:nvPr/>
        </p:nvSpPr>
        <p:spPr>
          <a:xfrm>
            <a:off x="1146313" y="2454966"/>
            <a:ext cx="7075004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dirty="0">
                <a:latin typeface="Garamond" panose="02020404030301010803" pitchFamily="18" charset="0"/>
                <a:cs typeface="Arial"/>
              </a:rPr>
              <a:t>Each byte substituted using a well-defined substitution box called S-box.</a:t>
            </a:r>
          </a:p>
          <a:p>
            <a:endParaRPr lang="en-US" dirty="0">
              <a:latin typeface="Garamond" panose="02020404030301010803" pitchFamily="18" charset="0"/>
              <a:cs typeface="Arial"/>
            </a:endParaRPr>
          </a:p>
          <a:p>
            <a:pPr>
              <a:buChar char="•"/>
            </a:pPr>
            <a:r>
              <a:rPr lang="en-US" dirty="0">
                <a:latin typeface="Garamond" panose="02020404030301010803" pitchFamily="18" charset="0"/>
                <a:cs typeface="Arial"/>
              </a:rPr>
              <a:t>Contains mapping of each byte from 00 to FF.</a:t>
            </a:r>
          </a:p>
          <a:p>
            <a:endParaRPr lang="en-US" dirty="0">
              <a:latin typeface="Garamond" panose="02020404030301010803" pitchFamily="18" charset="0"/>
              <a:cs typeface="Arial"/>
            </a:endParaRPr>
          </a:p>
          <a:p>
            <a:pPr>
              <a:buChar char="•"/>
            </a:pPr>
            <a:r>
              <a:rPr lang="en-US" dirty="0">
                <a:latin typeface="Garamond" panose="02020404030301010803" pitchFamily="18" charset="0"/>
                <a:cs typeface="Arial"/>
              </a:rPr>
              <a:t>For example: {56} is substituted by looking at row 5 and column 6 in the 16 * 16 S-box, the substituted byte is the intersection of row and column.</a:t>
            </a:r>
          </a:p>
          <a:p>
            <a:endParaRPr lang="en-US" dirty="0"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F65BBD-5206-496A-89E6-C72E2B65F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415" y="4596883"/>
            <a:ext cx="4114800" cy="113347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346EE07-BB78-428E-A536-49B87E8E0748}"/>
              </a:ext>
            </a:extLst>
          </p:cNvPr>
          <p:cNvSpPr txBox="1">
            <a:spLocks/>
          </p:cNvSpPr>
          <p:nvPr/>
        </p:nvSpPr>
        <p:spPr>
          <a:xfrm>
            <a:off x="1422582" y="5730358"/>
            <a:ext cx="6798735" cy="6550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latin typeface="Garamond" panose="02020404030301010803" pitchFamily="18" charset="0"/>
              </a:rPr>
              <a:t>Data is Mapped to 4*4 matrix</a:t>
            </a:r>
          </a:p>
        </p:txBody>
      </p:sp>
    </p:spTree>
    <p:extLst>
      <p:ext uri="{BB962C8B-B14F-4D97-AF65-F5344CB8AC3E}">
        <p14:creationId xmlns:p14="http://schemas.microsoft.com/office/powerpoint/2010/main" val="4092225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H="1">
            <a:off x="3003762" y="448307"/>
            <a:ext cx="488011" cy="1900363"/>
          </a:xfrm>
          <a:prstGeom prst="straightConnector1">
            <a:avLst/>
          </a:prstGeom>
          <a:ln w="762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1F13880-F367-4217-A1D2-9A4197AE4F25}"/>
              </a:ext>
            </a:extLst>
          </p:cNvPr>
          <p:cNvCxnSpPr>
            <a:cxnSpLocks/>
          </p:cNvCxnSpPr>
          <p:nvPr/>
        </p:nvCxnSpPr>
        <p:spPr>
          <a:xfrm flipH="1">
            <a:off x="6720996" y="1124167"/>
            <a:ext cx="488011" cy="1900363"/>
          </a:xfrm>
          <a:prstGeom prst="straightConnector1">
            <a:avLst/>
          </a:prstGeom>
          <a:ln w="762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5E3C715-95C9-4B1F-80E7-57DDE121705A}"/>
              </a:ext>
            </a:extLst>
          </p:cNvPr>
          <p:cNvSpPr txBox="1"/>
          <p:nvPr/>
        </p:nvSpPr>
        <p:spPr>
          <a:xfrm>
            <a:off x="3247767" y="6409693"/>
            <a:ext cx="32673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Fig : </a:t>
            </a:r>
            <a:r>
              <a:rPr lang="en-US" b="1" u="sng" dirty="0"/>
              <a:t>AES Substitution box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6AE90F-901D-4833-9C3E-8F25AE835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2817"/>
            <a:ext cx="9133693" cy="519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604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64105"/>
            <a:ext cx="9143999" cy="65509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Inverse Substitution Bytes ( ) Transformation</a:t>
            </a:r>
            <a:br>
              <a:rPr lang="en-US" b="1" dirty="0">
                <a:latin typeface="Garamond" panose="02020404030301010803" pitchFamily="18" charset="0"/>
              </a:rPr>
            </a:br>
            <a:endParaRPr lang="en-US" b="1" dirty="0">
              <a:latin typeface="Garamond" panose="020204040303010108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E118FE-E1CC-4889-961B-2FC252B3A357}"/>
              </a:ext>
            </a:extLst>
          </p:cNvPr>
          <p:cNvSpPr txBox="1"/>
          <p:nvPr/>
        </p:nvSpPr>
        <p:spPr>
          <a:xfrm>
            <a:off x="620785" y="2335407"/>
            <a:ext cx="7852096" cy="18466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sz="1600" dirty="0">
                <a:solidFill>
                  <a:srgbClr val="002060"/>
                </a:solidFill>
                <a:latin typeface="Garamond" panose="02020404030301010803" pitchFamily="18" charset="0"/>
                <a:cs typeface="Arial"/>
              </a:rPr>
              <a:t>Inverse of the substitution Bytes Transformation.</a:t>
            </a:r>
          </a:p>
          <a:p>
            <a:pPr>
              <a:buChar char="•"/>
            </a:pPr>
            <a:r>
              <a:rPr lang="en-US" sz="1600" dirty="0">
                <a:solidFill>
                  <a:srgbClr val="002060"/>
                </a:solidFill>
                <a:latin typeface="Garamond" panose="02020404030301010803" pitchFamily="18" charset="0"/>
                <a:cs typeface="Arial"/>
              </a:rPr>
              <a:t>Inverse Substitution Box is the inverse mapping of the substitution box.</a:t>
            </a:r>
          </a:p>
          <a:p>
            <a:pPr>
              <a:buChar char="•"/>
            </a:pPr>
            <a:r>
              <a:rPr lang="en-US" sz="1600" dirty="0">
                <a:solidFill>
                  <a:srgbClr val="002060"/>
                </a:solidFill>
                <a:latin typeface="Garamond" panose="02020404030301010803" pitchFamily="18" charset="0"/>
                <a:cs typeface="Arial"/>
              </a:rPr>
              <a:t>For example: The byte {B1} is transformed to {56} after this operation.</a:t>
            </a:r>
          </a:p>
          <a:p>
            <a:pPr>
              <a:buChar char="•"/>
            </a:pPr>
            <a:endParaRPr lang="en-US" sz="1600" dirty="0">
              <a:solidFill>
                <a:srgbClr val="002060"/>
              </a:solidFill>
              <a:latin typeface="Garamond" panose="02020404030301010803" pitchFamily="18" charset="0"/>
              <a:cs typeface="Arial"/>
            </a:endParaRPr>
          </a:p>
          <a:p>
            <a:pPr>
              <a:buChar char="•"/>
            </a:pPr>
            <a:r>
              <a:rPr lang="en-US" sz="1600" dirty="0">
                <a:solidFill>
                  <a:srgbClr val="002060"/>
                </a:solidFill>
                <a:latin typeface="Garamond" panose="02020404030301010803" pitchFamily="18" charset="0"/>
                <a:cs typeface="Arial"/>
              </a:rPr>
              <a:t>   {56}                    {B1}   (Encryption)</a:t>
            </a:r>
          </a:p>
          <a:p>
            <a:pPr>
              <a:buChar char="•"/>
            </a:pPr>
            <a:r>
              <a:rPr lang="en-US" sz="1600" dirty="0">
                <a:solidFill>
                  <a:srgbClr val="002060"/>
                </a:solidFill>
                <a:latin typeface="Garamond" panose="02020404030301010803" pitchFamily="18" charset="0"/>
                <a:cs typeface="Arial"/>
              </a:rPr>
              <a:t>   {B1}                    {56}   (Decryption)</a:t>
            </a:r>
          </a:p>
          <a:p>
            <a:endParaRPr lang="en-US" dirty="0">
              <a:solidFill>
                <a:srgbClr val="262626"/>
              </a:solidFill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014CBF-E0FA-47C1-8A58-972C8A6DA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599" y="4298269"/>
            <a:ext cx="4114800" cy="113347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8FC0DF4-5EAD-408B-830D-40CF05AF54D7}"/>
              </a:ext>
            </a:extLst>
          </p:cNvPr>
          <p:cNvSpPr txBox="1">
            <a:spLocks/>
          </p:cNvSpPr>
          <p:nvPr/>
        </p:nvSpPr>
        <p:spPr>
          <a:xfrm>
            <a:off x="1147465" y="5547947"/>
            <a:ext cx="6798735" cy="6550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latin typeface="Garamond" panose="02020404030301010803" pitchFamily="18" charset="0"/>
              </a:rPr>
              <a:t>Data is Mapped to 4*4 matrix</a:t>
            </a:r>
          </a:p>
        </p:txBody>
      </p:sp>
    </p:spTree>
    <p:extLst>
      <p:ext uri="{BB962C8B-B14F-4D97-AF65-F5344CB8AC3E}">
        <p14:creationId xmlns:p14="http://schemas.microsoft.com/office/powerpoint/2010/main" val="152689505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365</TotalTime>
  <Words>1050</Words>
  <Application>Microsoft Office PowerPoint</Application>
  <PresentationFormat>On-screen Show (4:3)</PresentationFormat>
  <Paragraphs>337</Paragraphs>
  <Slides>44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6" baseType="lpstr">
      <vt:lpstr>Arial</vt:lpstr>
      <vt:lpstr>Arial,Sans-Serif</vt:lpstr>
      <vt:lpstr>Calibri</vt:lpstr>
      <vt:lpstr>Calibri Light</vt:lpstr>
      <vt:lpstr>Cambria Math</vt:lpstr>
      <vt:lpstr>Garamond</vt:lpstr>
      <vt:lpstr>SansSerif</vt:lpstr>
      <vt:lpstr>Tw Cen MT</vt:lpstr>
      <vt:lpstr>Wingdings</vt:lpstr>
      <vt:lpstr>Wingdings,Sans-Serif</vt:lpstr>
      <vt:lpstr>Droplet</vt:lpstr>
      <vt:lpstr>Office Theme</vt:lpstr>
      <vt:lpstr>HARDWARE IMPLEMENTATION OF REAL TIME COMMUNICATION USING UART WITH AES 128 ENCRYPTION/DECRYPTION IN VERILOG</vt:lpstr>
      <vt:lpstr>Advanced Encryption Standard (AES)</vt:lpstr>
      <vt:lpstr>PowerPoint Presentation</vt:lpstr>
      <vt:lpstr>AES Add Round Key</vt:lpstr>
      <vt:lpstr>PowerPoint Presentation</vt:lpstr>
      <vt:lpstr>PowerPoint Presentation</vt:lpstr>
      <vt:lpstr>Substitution Bytes ( ) Transformation </vt:lpstr>
      <vt:lpstr>PowerPoint Presentation</vt:lpstr>
      <vt:lpstr>Inverse Substitution Bytes ( ) Transformation </vt:lpstr>
      <vt:lpstr>PowerPoint Presentation</vt:lpstr>
      <vt:lpstr>Verification of sub byte and inverse sub byte transformation</vt:lpstr>
      <vt:lpstr>Shift Rows ( ) Transformation </vt:lpstr>
      <vt:lpstr>PowerPoint Presentation</vt:lpstr>
      <vt:lpstr>Inverse Shift Rows ( ) Transformation </vt:lpstr>
      <vt:lpstr>PowerPoint Presentation</vt:lpstr>
      <vt:lpstr>Mix_Column</vt:lpstr>
      <vt:lpstr>Operation</vt:lpstr>
      <vt:lpstr>PowerPoint Presentation</vt:lpstr>
      <vt:lpstr>PowerPoint Presentation</vt:lpstr>
      <vt:lpstr>PowerPoint Presentation</vt:lpstr>
      <vt:lpstr>Inverse_Mix_Column</vt:lpstr>
      <vt:lpstr>PowerPoint Presentation</vt:lpstr>
      <vt:lpstr>PowerPoint Presentation</vt:lpstr>
      <vt:lpstr>PowerPoint Presentation</vt:lpstr>
      <vt:lpstr>Key EXPANSION</vt:lpstr>
      <vt:lpstr>PowerPoint Presentation</vt:lpstr>
      <vt:lpstr>PowerPoint Presentation</vt:lpstr>
      <vt:lpstr> Simulation</vt:lpstr>
      <vt:lpstr>UART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AES Encryption and Decryption in System Verilog</dc:title>
  <dc:creator>Khum Regmi</dc:creator>
  <cp:lastModifiedBy>Anurag Dhungel</cp:lastModifiedBy>
  <cp:revision>1165</cp:revision>
  <dcterms:created xsi:type="dcterms:W3CDTF">2020-11-13T18:03:07Z</dcterms:created>
  <dcterms:modified xsi:type="dcterms:W3CDTF">2021-11-27T00:44:43Z</dcterms:modified>
</cp:coreProperties>
</file>