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he Youngest Serif" charset="1" panose="00000500000000000000"/>
      <p:regular r:id="rId10"/>
    </p:embeddedFont>
    <p:embeddedFont>
      <p:font typeface="Comic Sans" charset="1" panose="03000702030302020204"/>
      <p:regular r:id="rId11"/>
    </p:embeddedFont>
    <p:embeddedFont>
      <p:font typeface="Comic Sans Bold" charset="1" panose="03000902030302020204"/>
      <p:regular r:id="rId12"/>
    </p:embeddedFont>
    <p:embeddedFont>
      <p:font typeface="Comic Sans Italics" charset="1" panose="03000702030302060204"/>
      <p:regular r:id="rId13"/>
    </p:embeddedFont>
    <p:embeddedFont>
      <p:font typeface="Comic Sans Bold Italics" charset="1" panose="03000902030302060204"/>
      <p:regular r:id="rId14"/>
    </p:embeddedFont>
    <p:embeddedFont>
      <p:font typeface="Fraunces" charset="1" panose="00000000000000000000"/>
      <p:regular r:id="rId15"/>
    </p:embeddedFont>
    <p:embeddedFont>
      <p:font typeface="Fraunces Bold" charset="1" panose="00000000000000000000"/>
      <p:regular r:id="rId16"/>
    </p:embeddedFont>
    <p:embeddedFont>
      <p:font typeface="Fraunces Italics" charset="1" panose="00000000000000000000"/>
      <p:regular r:id="rId17"/>
    </p:embeddedFont>
    <p:embeddedFont>
      <p:font typeface="Fraunces Bold Italics" charset="1" panose="00000000000000000000"/>
      <p:regular r:id="rId18"/>
    </p:embeddedFont>
    <p:embeddedFont>
      <p:font typeface="Fraunces Thin" charset="1" panose="00000000000000000000"/>
      <p:regular r:id="rId19"/>
    </p:embeddedFont>
    <p:embeddedFont>
      <p:font typeface="Fraunces Thin Italics" charset="1" panose="00000000000000000000"/>
      <p:regular r:id="rId20"/>
    </p:embeddedFont>
    <p:embeddedFont>
      <p:font typeface="Fraunces Light" charset="1" panose="00000000000000000000"/>
      <p:regular r:id="rId21"/>
    </p:embeddedFont>
    <p:embeddedFont>
      <p:font typeface="Fraunces Light Italics" charset="1" panose="00000000000000000000"/>
      <p:regular r:id="rId22"/>
    </p:embeddedFont>
    <p:embeddedFont>
      <p:font typeface="Fraunces Semi-Bold" charset="1" panose="00000000000000000000"/>
      <p:regular r:id="rId23"/>
    </p:embeddedFont>
    <p:embeddedFont>
      <p:font typeface="Fraunces Semi-Bold Italics" charset="1" panose="00000000000000000000"/>
      <p:regular r:id="rId24"/>
    </p:embeddedFont>
    <p:embeddedFont>
      <p:font typeface="Fraunces Heavy" charset="1" panose="00000000000000000000"/>
      <p:regular r:id="rId25"/>
    </p:embeddedFont>
    <p:embeddedFont>
      <p:font typeface="Fraunces Heavy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7908640">
            <a:off x="-459305" y="649149"/>
            <a:ext cx="10020529" cy="11946980"/>
          </a:xfrm>
          <a:custGeom>
            <a:avLst/>
            <a:gdLst/>
            <a:ahLst/>
            <a:cxnLst/>
            <a:rect r="r" b="b" t="t" l="l"/>
            <a:pathLst>
              <a:path h="11946980" w="10020529">
                <a:moveTo>
                  <a:pt x="0" y="0"/>
                </a:moveTo>
                <a:lnTo>
                  <a:pt x="10020530" y="0"/>
                </a:lnTo>
                <a:lnTo>
                  <a:pt x="10020530" y="11946979"/>
                </a:lnTo>
                <a:lnTo>
                  <a:pt x="0" y="119469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8487972" y="4934387"/>
            <a:ext cx="12192577" cy="9662617"/>
          </a:xfrm>
          <a:custGeom>
            <a:avLst/>
            <a:gdLst/>
            <a:ahLst/>
            <a:cxnLst/>
            <a:rect r="r" b="b" t="t" l="l"/>
            <a:pathLst>
              <a:path h="9662617" w="12192577">
                <a:moveTo>
                  <a:pt x="0" y="0"/>
                </a:moveTo>
                <a:lnTo>
                  <a:pt x="12192577" y="0"/>
                </a:lnTo>
                <a:lnTo>
                  <a:pt x="12192577" y="9662617"/>
                </a:lnTo>
                <a:lnTo>
                  <a:pt x="0" y="9662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41525">
            <a:off x="9436739" y="-2586692"/>
            <a:ext cx="8311246" cy="7230784"/>
          </a:xfrm>
          <a:custGeom>
            <a:avLst/>
            <a:gdLst/>
            <a:ahLst/>
            <a:cxnLst/>
            <a:rect r="r" b="b" t="t" l="l"/>
            <a:pathLst>
              <a:path h="7230784" w="8311246">
                <a:moveTo>
                  <a:pt x="0" y="0"/>
                </a:moveTo>
                <a:lnTo>
                  <a:pt x="8311246" y="0"/>
                </a:lnTo>
                <a:lnTo>
                  <a:pt x="8311246" y="7230784"/>
                </a:lnTo>
                <a:lnTo>
                  <a:pt x="0" y="72307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225114" y="2698220"/>
            <a:ext cx="14652522" cy="5286750"/>
            <a:chOff x="0" y="0"/>
            <a:chExt cx="19536696" cy="7049000"/>
          </a:xfrm>
        </p:grpSpPr>
        <p:sp>
          <p:nvSpPr>
            <p:cNvPr name="TextBox 6" id="6"/>
            <p:cNvSpPr txBox="true"/>
            <p:nvPr/>
          </p:nvSpPr>
          <p:spPr>
            <a:xfrm rot="0">
              <a:off x="0" y="-85725"/>
              <a:ext cx="19536696" cy="5928721"/>
            </a:xfrm>
            <a:prstGeom prst="rect">
              <a:avLst/>
            </a:prstGeom>
          </p:spPr>
          <p:txBody>
            <a:bodyPr anchor="t" rtlCol="false" tIns="0" lIns="0" bIns="0" rIns="0">
              <a:spAutoFit/>
            </a:bodyPr>
            <a:lstStyle/>
            <a:p>
              <a:pPr marL="0" indent="0" lvl="0">
                <a:lnSpc>
                  <a:spcPts val="17706"/>
                </a:lnSpc>
              </a:pPr>
              <a:r>
                <a:rPr lang="en-US" sz="14053">
                  <a:solidFill>
                    <a:srgbClr val="004B35"/>
                  </a:solidFill>
                  <a:latin typeface="Fraunces Semi-Bold"/>
                </a:rPr>
                <a:t>Tuning into 92.7 FM HISTORY</a:t>
              </a:r>
            </a:p>
          </p:txBody>
        </p:sp>
        <p:sp>
          <p:nvSpPr>
            <p:cNvPr name="TextBox 7" id="7"/>
            <p:cNvSpPr txBox="true"/>
            <p:nvPr/>
          </p:nvSpPr>
          <p:spPr>
            <a:xfrm rot="0">
              <a:off x="0" y="6175240"/>
              <a:ext cx="19536696" cy="873761"/>
            </a:xfrm>
            <a:prstGeom prst="rect">
              <a:avLst/>
            </a:prstGeom>
          </p:spPr>
          <p:txBody>
            <a:bodyPr anchor="t" rtlCol="false" tIns="0" lIns="0" bIns="0" rIns="0">
              <a:spAutoFit/>
            </a:bodyPr>
            <a:lstStyle/>
            <a:p>
              <a:pPr marL="0" indent="0" lvl="0">
                <a:lnSpc>
                  <a:spcPts val="5448"/>
                </a:lnSpc>
                <a:spcBef>
                  <a:spcPct val="0"/>
                </a:spcBef>
              </a:pPr>
              <a:r>
                <a:rPr lang="en-US" sz="3891">
                  <a:solidFill>
                    <a:srgbClr val="004B35"/>
                  </a:solidFill>
                  <a:latin typeface="The Youngest Serif"/>
                </a:rPr>
                <a:t>SQL ANALYSIS</a:t>
              </a:r>
            </a:p>
          </p:txBody>
        </p:sp>
      </p:grpSp>
      <p:sp>
        <p:nvSpPr>
          <p:cNvPr name="TextBox 8" id="8"/>
          <p:cNvSpPr txBox="true"/>
          <p:nvPr/>
        </p:nvSpPr>
        <p:spPr>
          <a:xfrm rot="0">
            <a:off x="11978094" y="7918295"/>
            <a:ext cx="6309906" cy="1180465"/>
          </a:xfrm>
          <a:prstGeom prst="rect">
            <a:avLst/>
          </a:prstGeom>
        </p:spPr>
        <p:txBody>
          <a:bodyPr anchor="t" rtlCol="false" tIns="0" lIns="0" bIns="0" rIns="0">
            <a:spAutoFit/>
          </a:bodyPr>
          <a:lstStyle/>
          <a:p>
            <a:pPr algn="ctr">
              <a:lnSpc>
                <a:spcPts val="4759"/>
              </a:lnSpc>
            </a:pPr>
            <a:r>
              <a:rPr lang="en-US" sz="3399">
                <a:solidFill>
                  <a:srgbClr val="004B35"/>
                </a:solidFill>
                <a:latin typeface="Comic Sans"/>
              </a:rPr>
              <a:t>PRESENTED BY - ANURAG DUBEY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2550915">
            <a:off x="14415274" y="-3497475"/>
            <a:ext cx="10404999" cy="9052349"/>
          </a:xfrm>
          <a:custGeom>
            <a:avLst/>
            <a:gdLst/>
            <a:ahLst/>
            <a:cxnLst/>
            <a:rect r="r" b="b" t="t" l="l"/>
            <a:pathLst>
              <a:path h="9052349" w="10404999">
                <a:moveTo>
                  <a:pt x="0" y="0"/>
                </a:moveTo>
                <a:lnTo>
                  <a:pt x="10404999" y="0"/>
                </a:lnTo>
                <a:lnTo>
                  <a:pt x="10404999" y="9052350"/>
                </a:lnTo>
                <a:lnTo>
                  <a:pt x="0" y="905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45040"/>
            <a:ext cx="16934309" cy="2705335"/>
          </a:xfrm>
          <a:prstGeom prst="rect">
            <a:avLst/>
          </a:prstGeom>
        </p:spPr>
        <p:txBody>
          <a:bodyPr anchor="t" rtlCol="false" tIns="0" lIns="0" bIns="0" rIns="0">
            <a:spAutoFit/>
          </a:bodyPr>
          <a:lstStyle/>
          <a:p>
            <a:pPr>
              <a:lnSpc>
                <a:spcPts val="7101"/>
              </a:lnSpc>
            </a:pPr>
            <a:r>
              <a:rPr lang="en-US" sz="5917">
                <a:solidFill>
                  <a:srgbClr val="004B35"/>
                </a:solidFill>
                <a:latin typeface="Fraunces Semi-Bold"/>
              </a:rPr>
              <a:t>List the shows and their launch dates in descending order of launch date?</a:t>
            </a:r>
          </a:p>
          <a:p>
            <a:pPr algn="l" marL="0" indent="0" lvl="0">
              <a:lnSpc>
                <a:spcPts val="7101"/>
              </a:lnSpc>
              <a:spcBef>
                <a:spcPct val="0"/>
              </a:spcBef>
            </a:pPr>
          </a:p>
        </p:txBody>
      </p:sp>
      <p:sp>
        <p:nvSpPr>
          <p:cNvPr name="TextBox 4" id="4"/>
          <p:cNvSpPr txBox="true"/>
          <p:nvPr/>
        </p:nvSpPr>
        <p:spPr>
          <a:xfrm rot="0">
            <a:off x="1192176" y="3784110"/>
            <a:ext cx="16607358" cy="4433280"/>
          </a:xfrm>
          <a:prstGeom prst="rect">
            <a:avLst/>
          </a:prstGeom>
        </p:spPr>
        <p:txBody>
          <a:bodyPr anchor="t" rtlCol="false" tIns="0" lIns="0" bIns="0" rIns="0">
            <a:spAutoFit/>
          </a:bodyPr>
          <a:lstStyle/>
          <a:p>
            <a:pPr>
              <a:lnSpc>
                <a:spcPts val="7033"/>
              </a:lnSpc>
            </a:pPr>
            <a:r>
              <a:rPr lang="en-US" sz="5861">
                <a:solidFill>
                  <a:srgbClr val="004B35"/>
                </a:solidFill>
                <a:latin typeface="Fraunces Semi-Bold"/>
              </a:rPr>
              <a:t>select ShowName, </a:t>
            </a:r>
          </a:p>
          <a:p>
            <a:pPr>
              <a:lnSpc>
                <a:spcPts val="7033"/>
              </a:lnSpc>
            </a:pPr>
            <a:r>
              <a:rPr lang="en-US" sz="5861">
                <a:solidFill>
                  <a:srgbClr val="004B35"/>
                </a:solidFill>
                <a:latin typeface="Fraunces Semi-Bold"/>
              </a:rPr>
              <a:t>LaunchDate </a:t>
            </a:r>
          </a:p>
          <a:p>
            <a:pPr>
              <a:lnSpc>
                <a:spcPts val="7033"/>
              </a:lnSpc>
            </a:pPr>
            <a:r>
              <a:rPr lang="en-US" sz="5861">
                <a:solidFill>
                  <a:srgbClr val="004B35"/>
                </a:solidFill>
                <a:latin typeface="Fraunces Semi-Bold"/>
              </a:rPr>
              <a:t>from shows</a:t>
            </a:r>
          </a:p>
          <a:p>
            <a:pPr>
              <a:lnSpc>
                <a:spcPts val="7033"/>
              </a:lnSpc>
            </a:pPr>
            <a:r>
              <a:rPr lang="en-US" sz="5861">
                <a:solidFill>
                  <a:srgbClr val="004B35"/>
                </a:solidFill>
                <a:latin typeface="Fraunces Semi-Bold"/>
              </a:rPr>
              <a:t>order by LaunchDate desc;</a:t>
            </a:r>
          </a:p>
          <a:p>
            <a:pPr marL="0" indent="0" lvl="0">
              <a:lnSpc>
                <a:spcPts val="7033"/>
              </a:lnSpc>
              <a:spcBef>
                <a:spcPct val="0"/>
              </a:spcBef>
            </a:pPr>
          </a:p>
        </p:txBody>
      </p:sp>
      <p:sp>
        <p:nvSpPr>
          <p:cNvPr name="Freeform 5" id="5"/>
          <p:cNvSpPr/>
          <p:nvPr/>
        </p:nvSpPr>
        <p:spPr>
          <a:xfrm flipH="false" flipV="false" rot="-8018874">
            <a:off x="-4396328" y="7144923"/>
            <a:ext cx="6459409" cy="7701233"/>
          </a:xfrm>
          <a:custGeom>
            <a:avLst/>
            <a:gdLst/>
            <a:ahLst/>
            <a:cxnLst/>
            <a:rect r="r" b="b" t="t" l="l"/>
            <a:pathLst>
              <a:path h="7701233" w="6459409">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2550915">
            <a:off x="14415274" y="-3497475"/>
            <a:ext cx="10404999" cy="9052349"/>
          </a:xfrm>
          <a:custGeom>
            <a:avLst/>
            <a:gdLst/>
            <a:ahLst/>
            <a:cxnLst/>
            <a:rect r="r" b="b" t="t" l="l"/>
            <a:pathLst>
              <a:path h="9052349" w="10404999">
                <a:moveTo>
                  <a:pt x="0" y="0"/>
                </a:moveTo>
                <a:lnTo>
                  <a:pt x="10404999" y="0"/>
                </a:lnTo>
                <a:lnTo>
                  <a:pt x="10404999" y="9052350"/>
                </a:lnTo>
                <a:lnTo>
                  <a:pt x="0" y="905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35515"/>
            <a:ext cx="16838271" cy="2371725"/>
          </a:xfrm>
          <a:prstGeom prst="rect">
            <a:avLst/>
          </a:prstGeom>
        </p:spPr>
        <p:txBody>
          <a:bodyPr anchor="t" rtlCol="false" tIns="0" lIns="0" bIns="0" rIns="0">
            <a:spAutoFit/>
          </a:bodyPr>
          <a:lstStyle/>
          <a:p>
            <a:pPr algn="l" marL="0" indent="0" lvl="0">
              <a:lnSpc>
                <a:spcPts val="9300"/>
              </a:lnSpc>
              <a:spcBef>
                <a:spcPct val="0"/>
              </a:spcBef>
            </a:pPr>
            <a:r>
              <a:rPr lang="en-US" sz="7750">
                <a:solidFill>
                  <a:srgbClr val="004B35"/>
                </a:solidFill>
                <a:latin typeface="Fraunces Semi-Bold"/>
              </a:rPr>
              <a:t>Find the total count of shows for each host?</a:t>
            </a:r>
          </a:p>
        </p:txBody>
      </p:sp>
      <p:sp>
        <p:nvSpPr>
          <p:cNvPr name="TextBox 4" id="4"/>
          <p:cNvSpPr txBox="true"/>
          <p:nvPr/>
        </p:nvSpPr>
        <p:spPr>
          <a:xfrm rot="0">
            <a:off x="1360417" y="3440454"/>
            <a:ext cx="15165900" cy="4191000"/>
          </a:xfrm>
          <a:prstGeom prst="rect">
            <a:avLst/>
          </a:prstGeom>
        </p:spPr>
        <p:txBody>
          <a:bodyPr anchor="t" rtlCol="false" tIns="0" lIns="0" bIns="0" rIns="0">
            <a:spAutoFit/>
          </a:bodyPr>
          <a:lstStyle/>
          <a:p>
            <a:pPr>
              <a:lnSpc>
                <a:spcPts val="8272"/>
              </a:lnSpc>
            </a:pPr>
            <a:r>
              <a:rPr lang="en-US" sz="6893">
                <a:solidFill>
                  <a:srgbClr val="004B35"/>
                </a:solidFill>
                <a:latin typeface="Fraunces Semi-Bold"/>
              </a:rPr>
              <a:t>select HostName,</a:t>
            </a:r>
          </a:p>
          <a:p>
            <a:pPr>
              <a:lnSpc>
                <a:spcPts val="8272"/>
              </a:lnSpc>
            </a:pPr>
            <a:r>
              <a:rPr lang="en-US" sz="6893">
                <a:solidFill>
                  <a:srgbClr val="004B35"/>
                </a:solidFill>
                <a:latin typeface="Fraunces Semi-Bold"/>
              </a:rPr>
              <a:t>ShowCount </a:t>
            </a:r>
          </a:p>
          <a:p>
            <a:pPr>
              <a:lnSpc>
                <a:spcPts val="8272"/>
              </a:lnSpc>
            </a:pPr>
            <a:r>
              <a:rPr lang="en-US" sz="6893">
                <a:solidFill>
                  <a:srgbClr val="004B35"/>
                </a:solidFill>
                <a:latin typeface="Fraunces Semi-Bold"/>
              </a:rPr>
              <a:t>from hosts</a:t>
            </a:r>
          </a:p>
          <a:p>
            <a:pPr marL="0" indent="0" lvl="0">
              <a:lnSpc>
                <a:spcPts val="8272"/>
              </a:lnSpc>
              <a:spcBef>
                <a:spcPct val="0"/>
              </a:spcBef>
            </a:pPr>
            <a:r>
              <a:rPr lang="en-US" sz="6893">
                <a:solidFill>
                  <a:srgbClr val="004B35"/>
                </a:solidFill>
                <a:latin typeface="Fraunces Semi-Bold"/>
              </a:rPr>
              <a:t>order by 2 desc;</a:t>
            </a:r>
          </a:p>
        </p:txBody>
      </p:sp>
      <p:sp>
        <p:nvSpPr>
          <p:cNvPr name="Freeform 5" id="5"/>
          <p:cNvSpPr/>
          <p:nvPr/>
        </p:nvSpPr>
        <p:spPr>
          <a:xfrm flipH="false" flipV="false" rot="-8018874">
            <a:off x="-4396328" y="7144923"/>
            <a:ext cx="6459409" cy="7701233"/>
          </a:xfrm>
          <a:custGeom>
            <a:avLst/>
            <a:gdLst/>
            <a:ahLst/>
            <a:cxnLst/>
            <a:rect r="r" b="b" t="t" l="l"/>
            <a:pathLst>
              <a:path h="7701233" w="6459409">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44741">
            <a:off x="10642574" y="4904714"/>
            <a:ext cx="11266628" cy="7379642"/>
          </a:xfrm>
          <a:custGeom>
            <a:avLst/>
            <a:gdLst/>
            <a:ahLst/>
            <a:cxnLst/>
            <a:rect r="r" b="b" t="t" l="l"/>
            <a:pathLst>
              <a:path h="7379642" w="11266628">
                <a:moveTo>
                  <a:pt x="0" y="0"/>
                </a:moveTo>
                <a:lnTo>
                  <a:pt x="11266628" y="0"/>
                </a:lnTo>
                <a:lnTo>
                  <a:pt x="11266628" y="7379642"/>
                </a:lnTo>
                <a:lnTo>
                  <a:pt x="0" y="7379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58649">
            <a:off x="-1643620" y="-718332"/>
            <a:ext cx="10406380" cy="11234959"/>
          </a:xfrm>
          <a:custGeom>
            <a:avLst/>
            <a:gdLst/>
            <a:ahLst/>
            <a:cxnLst/>
            <a:rect r="r" b="b" t="t" l="l"/>
            <a:pathLst>
              <a:path h="11234959" w="10406380">
                <a:moveTo>
                  <a:pt x="0" y="0"/>
                </a:moveTo>
                <a:lnTo>
                  <a:pt x="10406381" y="0"/>
                </a:lnTo>
                <a:lnTo>
                  <a:pt x="10406381" y="11234958"/>
                </a:lnTo>
                <a:lnTo>
                  <a:pt x="0" y="11234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408995">
            <a:off x="13543205" y="-1971339"/>
            <a:ext cx="5136647" cy="4468883"/>
          </a:xfrm>
          <a:custGeom>
            <a:avLst/>
            <a:gdLst/>
            <a:ahLst/>
            <a:cxnLst/>
            <a:rect r="r" b="b" t="t" l="l"/>
            <a:pathLst>
              <a:path h="4468883" w="5136647">
                <a:moveTo>
                  <a:pt x="0" y="0"/>
                </a:moveTo>
                <a:lnTo>
                  <a:pt x="5136647" y="0"/>
                </a:lnTo>
                <a:lnTo>
                  <a:pt x="5136647" y="4468883"/>
                </a:lnTo>
                <a:lnTo>
                  <a:pt x="0" y="4468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224491"/>
            <a:ext cx="17029444" cy="2209800"/>
          </a:xfrm>
          <a:prstGeom prst="rect">
            <a:avLst/>
          </a:prstGeom>
        </p:spPr>
        <p:txBody>
          <a:bodyPr anchor="t" rtlCol="false" tIns="0" lIns="0" bIns="0" rIns="0">
            <a:spAutoFit/>
          </a:bodyPr>
          <a:lstStyle/>
          <a:p>
            <a:pPr algn="l" marL="0" indent="0" lvl="0">
              <a:lnSpc>
                <a:spcPts val="8773"/>
              </a:lnSpc>
              <a:spcBef>
                <a:spcPct val="0"/>
              </a:spcBef>
            </a:pPr>
            <a:r>
              <a:rPr lang="en-US" sz="7311">
                <a:solidFill>
                  <a:srgbClr val="004B35"/>
                </a:solidFill>
                <a:latin typeface="Fraunces Semi-Bold"/>
              </a:rPr>
              <a:t>Show the online presence platforms with their links?</a:t>
            </a:r>
          </a:p>
        </p:txBody>
      </p:sp>
      <p:sp>
        <p:nvSpPr>
          <p:cNvPr name="TextBox 6" id="6"/>
          <p:cNvSpPr txBox="true"/>
          <p:nvPr/>
        </p:nvSpPr>
        <p:spPr>
          <a:xfrm rot="0">
            <a:off x="2017629" y="4298760"/>
            <a:ext cx="15241671" cy="4295775"/>
          </a:xfrm>
          <a:prstGeom prst="rect">
            <a:avLst/>
          </a:prstGeom>
        </p:spPr>
        <p:txBody>
          <a:bodyPr anchor="t" rtlCol="false" tIns="0" lIns="0" bIns="0" rIns="0">
            <a:spAutoFit/>
          </a:bodyPr>
          <a:lstStyle/>
          <a:p>
            <a:pPr>
              <a:lnSpc>
                <a:spcPts val="8494"/>
              </a:lnSpc>
            </a:pPr>
            <a:r>
              <a:rPr lang="en-US" sz="7079">
                <a:solidFill>
                  <a:srgbClr val="004B35"/>
                </a:solidFill>
                <a:latin typeface="Fraunces"/>
              </a:rPr>
              <a:t>select PlatformName,</a:t>
            </a:r>
          </a:p>
          <a:p>
            <a:pPr>
              <a:lnSpc>
                <a:spcPts val="8494"/>
              </a:lnSpc>
            </a:pPr>
            <a:r>
              <a:rPr lang="en-US" sz="7079">
                <a:solidFill>
                  <a:srgbClr val="004B35"/>
                </a:solidFill>
                <a:latin typeface="Fraunces"/>
              </a:rPr>
              <a:t>Link </a:t>
            </a:r>
          </a:p>
          <a:p>
            <a:pPr>
              <a:lnSpc>
                <a:spcPts val="8494"/>
              </a:lnSpc>
            </a:pPr>
            <a:r>
              <a:rPr lang="en-US" sz="7079">
                <a:solidFill>
                  <a:srgbClr val="004B35"/>
                </a:solidFill>
                <a:latin typeface="Fraunces"/>
              </a:rPr>
              <a:t>from OnlinePresence;</a:t>
            </a:r>
          </a:p>
          <a:p>
            <a:pPr marL="0" indent="0" lvl="0">
              <a:lnSpc>
                <a:spcPts val="849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DC2FE"/>
        </a:solidFill>
      </p:bgPr>
    </p:bg>
    <p:spTree>
      <p:nvGrpSpPr>
        <p:cNvPr id="1" name=""/>
        <p:cNvGrpSpPr/>
        <p:nvPr/>
      </p:nvGrpSpPr>
      <p:grpSpPr>
        <a:xfrm>
          <a:off x="0" y="0"/>
          <a:ext cx="0" cy="0"/>
          <a:chOff x="0" y="0"/>
          <a:chExt cx="0" cy="0"/>
        </a:xfrm>
      </p:grpSpPr>
      <p:sp>
        <p:nvSpPr>
          <p:cNvPr name="Freeform 2" id="2"/>
          <p:cNvSpPr/>
          <p:nvPr/>
        </p:nvSpPr>
        <p:spPr>
          <a:xfrm flipH="false" flipV="false" rot="8496338">
            <a:off x="12365118" y="-5068145"/>
            <a:ext cx="10456973" cy="11289580"/>
          </a:xfrm>
          <a:custGeom>
            <a:avLst/>
            <a:gdLst/>
            <a:ahLst/>
            <a:cxnLst/>
            <a:rect r="r" b="b" t="t" l="l"/>
            <a:pathLst>
              <a:path h="11289580" w="10456973">
                <a:moveTo>
                  <a:pt x="0" y="0"/>
                </a:moveTo>
                <a:lnTo>
                  <a:pt x="10456974" y="0"/>
                </a:lnTo>
                <a:lnTo>
                  <a:pt x="10456974" y="11289580"/>
                </a:lnTo>
                <a:lnTo>
                  <a:pt x="0" y="11289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586170"/>
            <a:ext cx="16230600" cy="2141626"/>
          </a:xfrm>
          <a:prstGeom prst="rect">
            <a:avLst/>
          </a:prstGeom>
        </p:spPr>
        <p:txBody>
          <a:bodyPr anchor="t" rtlCol="false" tIns="0" lIns="0" bIns="0" rIns="0">
            <a:spAutoFit/>
          </a:bodyPr>
          <a:lstStyle/>
          <a:p>
            <a:pPr algn="ctr" marL="0" indent="0" lvl="0">
              <a:lnSpc>
                <a:spcPts val="8484"/>
              </a:lnSpc>
            </a:pPr>
            <a:r>
              <a:rPr lang="en-US" sz="7070">
                <a:solidFill>
                  <a:srgbClr val="004B35"/>
                </a:solidFill>
                <a:latin typeface="Fraunces Semi-Bold"/>
              </a:rPr>
              <a:t>Retrieve the stations in the "South" region launched after 2010?</a:t>
            </a:r>
          </a:p>
        </p:txBody>
      </p:sp>
      <p:sp>
        <p:nvSpPr>
          <p:cNvPr name="Freeform 4" id="4"/>
          <p:cNvSpPr/>
          <p:nvPr/>
        </p:nvSpPr>
        <p:spPr>
          <a:xfrm flipH="false" flipV="false" rot="-5400000">
            <a:off x="-3504357" y="4140973"/>
            <a:ext cx="6459409" cy="7701233"/>
          </a:xfrm>
          <a:custGeom>
            <a:avLst/>
            <a:gdLst/>
            <a:ahLst/>
            <a:cxnLst/>
            <a:rect r="r" b="b" t="t" l="l"/>
            <a:pathLst>
              <a:path h="7701233" w="6459409">
                <a:moveTo>
                  <a:pt x="0" y="0"/>
                </a:moveTo>
                <a:lnTo>
                  <a:pt x="6459409" y="0"/>
                </a:lnTo>
                <a:lnTo>
                  <a:pt x="6459409" y="7701233"/>
                </a:lnTo>
                <a:lnTo>
                  <a:pt x="0" y="7701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575963" y="3956254"/>
            <a:ext cx="13454455" cy="5054511"/>
          </a:xfrm>
          <a:prstGeom prst="rect">
            <a:avLst/>
          </a:prstGeom>
        </p:spPr>
        <p:txBody>
          <a:bodyPr anchor="t" rtlCol="false" tIns="0" lIns="0" bIns="0" rIns="0">
            <a:spAutoFit/>
          </a:bodyPr>
          <a:lstStyle/>
          <a:p>
            <a:pPr algn="just">
              <a:lnSpc>
                <a:spcPts val="8054"/>
              </a:lnSpc>
            </a:pPr>
            <a:r>
              <a:rPr lang="en-US" sz="5753">
                <a:solidFill>
                  <a:srgbClr val="004B35"/>
                </a:solidFill>
                <a:latin typeface="Fraunces"/>
              </a:rPr>
              <a:t>select * </a:t>
            </a:r>
          </a:p>
          <a:p>
            <a:pPr algn="just">
              <a:lnSpc>
                <a:spcPts val="8054"/>
              </a:lnSpc>
            </a:pPr>
            <a:r>
              <a:rPr lang="en-US" sz="5753">
                <a:solidFill>
                  <a:srgbClr val="004B35"/>
                </a:solidFill>
                <a:latin typeface="Fraunces"/>
              </a:rPr>
              <a:t>from stations</a:t>
            </a:r>
          </a:p>
          <a:p>
            <a:pPr algn="just">
              <a:lnSpc>
                <a:spcPts val="8054"/>
              </a:lnSpc>
            </a:pPr>
            <a:r>
              <a:rPr lang="en-US" sz="5753">
                <a:solidFill>
                  <a:srgbClr val="004B35"/>
                </a:solidFill>
                <a:latin typeface="Fraunces"/>
              </a:rPr>
              <a:t>where Location='South' and YEAR(LaunchDate)&gt;2010;</a:t>
            </a:r>
          </a:p>
          <a:p>
            <a:pPr algn="just">
              <a:lnSpc>
                <a:spcPts val="8054"/>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338428">
            <a:off x="-4907036" y="-2797320"/>
            <a:ext cx="11603070" cy="13833765"/>
          </a:xfrm>
          <a:custGeom>
            <a:avLst/>
            <a:gdLst/>
            <a:ahLst/>
            <a:cxnLst/>
            <a:rect r="r" b="b" t="t" l="l"/>
            <a:pathLst>
              <a:path h="13833765" w="11603070">
                <a:moveTo>
                  <a:pt x="0" y="0"/>
                </a:moveTo>
                <a:lnTo>
                  <a:pt x="11603070" y="0"/>
                </a:lnTo>
                <a:lnTo>
                  <a:pt x="11603070" y="13833765"/>
                </a:lnTo>
                <a:lnTo>
                  <a:pt x="0" y="138337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5665601" y="5800910"/>
            <a:ext cx="8229641" cy="6521990"/>
          </a:xfrm>
          <a:custGeom>
            <a:avLst/>
            <a:gdLst/>
            <a:ahLst/>
            <a:cxnLst/>
            <a:rect r="r" b="b" t="t" l="l"/>
            <a:pathLst>
              <a:path h="6521990" w="8229641">
                <a:moveTo>
                  <a:pt x="0" y="0"/>
                </a:moveTo>
                <a:lnTo>
                  <a:pt x="8229641" y="0"/>
                </a:lnTo>
                <a:lnTo>
                  <a:pt x="8229641" y="6521990"/>
                </a:lnTo>
                <a:lnTo>
                  <a:pt x="0" y="65219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94499" y="655940"/>
            <a:ext cx="17064625" cy="2286000"/>
          </a:xfrm>
          <a:prstGeom prst="rect">
            <a:avLst/>
          </a:prstGeom>
        </p:spPr>
        <p:txBody>
          <a:bodyPr anchor="t" rtlCol="false" tIns="0" lIns="0" bIns="0" rIns="0">
            <a:spAutoFit/>
          </a:bodyPr>
          <a:lstStyle/>
          <a:p>
            <a:pPr marL="0" indent="0" lvl="0">
              <a:lnSpc>
                <a:spcPts val="9059"/>
              </a:lnSpc>
              <a:spcBef>
                <a:spcPct val="0"/>
              </a:spcBef>
            </a:pPr>
            <a:r>
              <a:rPr lang="en-US" sz="7549">
                <a:solidFill>
                  <a:srgbClr val="004B35"/>
                </a:solidFill>
                <a:latin typeface="Fraunces Semi-Bold"/>
              </a:rPr>
              <a:t>Rank hosts based on the number of shows they have hosted?</a:t>
            </a:r>
          </a:p>
        </p:txBody>
      </p:sp>
      <p:sp>
        <p:nvSpPr>
          <p:cNvPr name="TextBox 5" id="5"/>
          <p:cNvSpPr txBox="true"/>
          <p:nvPr/>
        </p:nvSpPr>
        <p:spPr>
          <a:xfrm rot="0">
            <a:off x="1370991" y="3764300"/>
            <a:ext cx="14515860" cy="3438525"/>
          </a:xfrm>
          <a:prstGeom prst="rect">
            <a:avLst/>
          </a:prstGeom>
        </p:spPr>
        <p:txBody>
          <a:bodyPr anchor="t" rtlCol="false" tIns="0" lIns="0" bIns="0" rIns="0">
            <a:spAutoFit/>
          </a:bodyPr>
          <a:lstStyle/>
          <a:p>
            <a:pPr>
              <a:lnSpc>
                <a:spcPts val="7065"/>
              </a:lnSpc>
            </a:pPr>
            <a:r>
              <a:rPr lang="en-US" sz="5888">
                <a:solidFill>
                  <a:srgbClr val="004B35"/>
                </a:solidFill>
                <a:latin typeface="Fraunces Semi-Bold"/>
              </a:rPr>
              <a:t>select HostName,</a:t>
            </a:r>
          </a:p>
          <a:p>
            <a:pPr>
              <a:lnSpc>
                <a:spcPts val="7065"/>
              </a:lnSpc>
            </a:pPr>
            <a:r>
              <a:rPr lang="en-US" sz="5888">
                <a:solidFill>
                  <a:srgbClr val="004B35"/>
                </a:solidFill>
                <a:latin typeface="Fraunces Semi-Bold"/>
              </a:rPr>
              <a:t>ShowCount,</a:t>
            </a:r>
          </a:p>
          <a:p>
            <a:pPr marL="0" indent="0" lvl="0">
              <a:lnSpc>
                <a:spcPts val="6585"/>
              </a:lnSpc>
              <a:spcBef>
                <a:spcPct val="0"/>
              </a:spcBef>
            </a:pPr>
            <a:r>
              <a:rPr lang="en-US" sz="5488">
                <a:solidFill>
                  <a:srgbClr val="004B35"/>
                </a:solidFill>
                <a:latin typeface="Fraunces Semi-Bold"/>
              </a:rPr>
              <a:t>dense_rank() over(order by ShowCount desc) as host_rank from hosts;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7E60"/>
        </a:solidFill>
      </p:bgPr>
    </p:bg>
    <p:spTree>
      <p:nvGrpSpPr>
        <p:cNvPr id="1" name=""/>
        <p:cNvGrpSpPr/>
        <p:nvPr/>
      </p:nvGrpSpPr>
      <p:grpSpPr>
        <a:xfrm>
          <a:off x="0" y="0"/>
          <a:ext cx="0" cy="0"/>
          <a:chOff x="0" y="0"/>
          <a:chExt cx="0" cy="0"/>
        </a:xfrm>
      </p:grpSpPr>
      <p:sp>
        <p:nvSpPr>
          <p:cNvPr name="Freeform 2" id="2"/>
          <p:cNvSpPr/>
          <p:nvPr/>
        </p:nvSpPr>
        <p:spPr>
          <a:xfrm flipH="false" flipV="false" rot="-4477796">
            <a:off x="13828018" y="4174422"/>
            <a:ext cx="9908599" cy="7852564"/>
          </a:xfrm>
          <a:custGeom>
            <a:avLst/>
            <a:gdLst/>
            <a:ahLst/>
            <a:cxnLst/>
            <a:rect r="r" b="b" t="t" l="l"/>
            <a:pathLst>
              <a:path h="7852564" w="9908599">
                <a:moveTo>
                  <a:pt x="0" y="0"/>
                </a:moveTo>
                <a:lnTo>
                  <a:pt x="9908599" y="0"/>
                </a:lnTo>
                <a:lnTo>
                  <a:pt x="9908599" y="7852564"/>
                </a:lnTo>
                <a:lnTo>
                  <a:pt x="0" y="7852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37900" y="-1301193"/>
            <a:ext cx="13612199" cy="10787668"/>
          </a:xfrm>
          <a:custGeom>
            <a:avLst/>
            <a:gdLst/>
            <a:ahLst/>
            <a:cxnLst/>
            <a:rect r="r" b="b" t="t" l="l"/>
            <a:pathLst>
              <a:path h="10787668" w="13612199">
                <a:moveTo>
                  <a:pt x="0" y="0"/>
                </a:moveTo>
                <a:lnTo>
                  <a:pt x="13612200" y="0"/>
                </a:lnTo>
                <a:lnTo>
                  <a:pt x="13612200" y="10787668"/>
                </a:lnTo>
                <a:lnTo>
                  <a:pt x="0" y="10787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762838">
            <a:off x="13477581" y="-525729"/>
            <a:ext cx="3811334" cy="4114800"/>
          </a:xfrm>
          <a:custGeom>
            <a:avLst/>
            <a:gdLst/>
            <a:ahLst/>
            <a:cxnLst/>
            <a:rect r="r" b="b" t="t" l="l"/>
            <a:pathLst>
              <a:path h="4114800" w="3811334">
                <a:moveTo>
                  <a:pt x="0" y="0"/>
                </a:moveTo>
                <a:lnTo>
                  <a:pt x="3811333" y="0"/>
                </a:lnTo>
                <a:lnTo>
                  <a:pt x="381133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3650550" y="4069594"/>
            <a:ext cx="10986899" cy="2147811"/>
            <a:chOff x="0" y="0"/>
            <a:chExt cx="14649199" cy="2863748"/>
          </a:xfrm>
        </p:grpSpPr>
        <p:sp>
          <p:nvSpPr>
            <p:cNvPr name="TextBox 6" id="6"/>
            <p:cNvSpPr txBox="true"/>
            <p:nvPr/>
          </p:nvSpPr>
          <p:spPr>
            <a:xfrm rot="0">
              <a:off x="0" y="9525"/>
              <a:ext cx="14649199" cy="1768475"/>
            </a:xfrm>
            <a:prstGeom prst="rect">
              <a:avLst/>
            </a:prstGeom>
          </p:spPr>
          <p:txBody>
            <a:bodyPr anchor="t" rtlCol="false" tIns="0" lIns="0" bIns="0" rIns="0">
              <a:spAutoFit/>
            </a:bodyPr>
            <a:lstStyle/>
            <a:p>
              <a:pPr algn="ctr" marL="0" indent="0" lvl="0">
                <a:lnSpc>
                  <a:spcPts val="10559"/>
                </a:lnSpc>
                <a:spcBef>
                  <a:spcPct val="0"/>
                </a:spcBef>
              </a:pPr>
              <a:r>
                <a:rPr lang="en-US" sz="8799">
                  <a:solidFill>
                    <a:srgbClr val="004B35"/>
                  </a:solidFill>
                  <a:latin typeface="Fraunces Semi-Bold"/>
                </a:rPr>
                <a:t>Thank you</a:t>
              </a:r>
            </a:p>
          </p:txBody>
        </p:sp>
        <p:sp>
          <p:nvSpPr>
            <p:cNvPr name="TextBox 7" id="7"/>
            <p:cNvSpPr txBox="true"/>
            <p:nvPr/>
          </p:nvSpPr>
          <p:spPr>
            <a:xfrm rot="0">
              <a:off x="0" y="2122915"/>
              <a:ext cx="14649199" cy="740833"/>
            </a:xfrm>
            <a:prstGeom prst="rect">
              <a:avLst/>
            </a:prstGeom>
          </p:spPr>
          <p:txBody>
            <a:bodyPr anchor="t" rtlCol="false" tIns="0" lIns="0" bIns="0" rIns="0">
              <a:spAutoFit/>
            </a:bodyPr>
            <a:lstStyle/>
            <a:p>
              <a:pPr algn="ctr" marL="0" indent="0" lvl="0">
                <a:lnSpc>
                  <a:spcPts val="4550"/>
                </a:lnSpc>
              </a:pPr>
              <a:r>
                <a:rPr lang="en-US" sz="3500">
                  <a:solidFill>
                    <a:srgbClr val="004B35"/>
                  </a:solidFill>
                  <a:latin typeface="The Youngest Serif"/>
                </a:rPr>
                <a:t>for tuning to 92.7 FM radio station!</a:t>
              </a:r>
            </a:p>
          </p:txBody>
        </p:sp>
      </p:grpSp>
      <p:sp>
        <p:nvSpPr>
          <p:cNvPr name="Freeform 8" id="8"/>
          <p:cNvSpPr/>
          <p:nvPr/>
        </p:nvSpPr>
        <p:spPr>
          <a:xfrm flipH="false" flipV="false" rot="6288773">
            <a:off x="-7925611" y="-5224754"/>
            <a:ext cx="10688096" cy="11539105"/>
          </a:xfrm>
          <a:custGeom>
            <a:avLst/>
            <a:gdLst/>
            <a:ahLst/>
            <a:cxnLst/>
            <a:rect r="r" b="b" t="t" l="l"/>
            <a:pathLst>
              <a:path h="11539105" w="10688096">
                <a:moveTo>
                  <a:pt x="0" y="0"/>
                </a:moveTo>
                <a:lnTo>
                  <a:pt x="10688096" y="0"/>
                </a:lnTo>
                <a:lnTo>
                  <a:pt x="10688096" y="11539105"/>
                </a:lnTo>
                <a:lnTo>
                  <a:pt x="0" y="11539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593252" y="6605914"/>
            <a:ext cx="13612199" cy="580390"/>
          </a:xfrm>
          <a:prstGeom prst="rect">
            <a:avLst/>
          </a:prstGeom>
        </p:spPr>
        <p:txBody>
          <a:bodyPr anchor="t" rtlCol="false" tIns="0" lIns="0" bIns="0" rIns="0">
            <a:spAutoFit/>
          </a:bodyPr>
          <a:lstStyle/>
          <a:p>
            <a:pPr algn="ctr">
              <a:lnSpc>
                <a:spcPts val="4759"/>
              </a:lnSpc>
            </a:pPr>
            <a:r>
              <a:rPr lang="en-US" sz="3399">
                <a:solidFill>
                  <a:srgbClr val="004B35"/>
                </a:solidFill>
                <a:latin typeface="The Youngest Serif"/>
              </a:rPr>
              <a:t>feel free to ask any questions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DC2FE"/>
        </a:solidFill>
      </p:bgPr>
    </p:bg>
    <p:spTree>
      <p:nvGrpSpPr>
        <p:cNvPr id="1" name=""/>
        <p:cNvGrpSpPr/>
        <p:nvPr/>
      </p:nvGrpSpPr>
      <p:grpSpPr>
        <a:xfrm>
          <a:off x="0" y="0"/>
          <a:ext cx="0" cy="0"/>
          <a:chOff x="0" y="0"/>
          <a:chExt cx="0" cy="0"/>
        </a:xfrm>
      </p:grpSpPr>
      <p:sp>
        <p:nvSpPr>
          <p:cNvPr name="Freeform 2" id="2"/>
          <p:cNvSpPr/>
          <p:nvPr/>
        </p:nvSpPr>
        <p:spPr>
          <a:xfrm flipH="false" flipV="false" rot="8496338">
            <a:off x="12365118" y="-5068145"/>
            <a:ext cx="10456973" cy="11289580"/>
          </a:xfrm>
          <a:custGeom>
            <a:avLst/>
            <a:gdLst/>
            <a:ahLst/>
            <a:cxnLst/>
            <a:rect r="r" b="b" t="t" l="l"/>
            <a:pathLst>
              <a:path h="11289580" w="10456973">
                <a:moveTo>
                  <a:pt x="0" y="0"/>
                </a:moveTo>
                <a:lnTo>
                  <a:pt x="10456974" y="0"/>
                </a:lnTo>
                <a:lnTo>
                  <a:pt x="10456974" y="11289580"/>
                </a:lnTo>
                <a:lnTo>
                  <a:pt x="0" y="11289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24566" y="1533023"/>
            <a:ext cx="11430669" cy="1066051"/>
          </a:xfrm>
          <a:prstGeom prst="rect">
            <a:avLst/>
          </a:prstGeom>
        </p:spPr>
        <p:txBody>
          <a:bodyPr anchor="t" rtlCol="false" tIns="0" lIns="0" bIns="0" rIns="0">
            <a:spAutoFit/>
          </a:bodyPr>
          <a:lstStyle/>
          <a:p>
            <a:pPr algn="ctr" marL="0" indent="0" lvl="0">
              <a:lnSpc>
                <a:spcPts val="8484"/>
              </a:lnSpc>
            </a:pPr>
            <a:r>
              <a:rPr lang="en-US" sz="7070">
                <a:solidFill>
                  <a:srgbClr val="004B35"/>
                </a:solidFill>
                <a:latin typeface="Fraunces Semi-Bold"/>
              </a:rPr>
              <a:t>PROJECT OVERVIEW</a:t>
            </a:r>
          </a:p>
        </p:txBody>
      </p:sp>
      <p:sp>
        <p:nvSpPr>
          <p:cNvPr name="Freeform 4" id="4"/>
          <p:cNvSpPr/>
          <p:nvPr/>
        </p:nvSpPr>
        <p:spPr>
          <a:xfrm flipH="false" flipV="false" rot="-5400000">
            <a:off x="-3504357" y="4140973"/>
            <a:ext cx="6459409" cy="7701233"/>
          </a:xfrm>
          <a:custGeom>
            <a:avLst/>
            <a:gdLst/>
            <a:ahLst/>
            <a:cxnLst/>
            <a:rect r="r" b="b" t="t" l="l"/>
            <a:pathLst>
              <a:path h="7701233" w="6459409">
                <a:moveTo>
                  <a:pt x="0" y="0"/>
                </a:moveTo>
                <a:lnTo>
                  <a:pt x="6459409" y="0"/>
                </a:lnTo>
                <a:lnTo>
                  <a:pt x="6459409" y="7701233"/>
                </a:lnTo>
                <a:lnTo>
                  <a:pt x="0" y="7701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428666" y="3232500"/>
            <a:ext cx="13454455" cy="6253389"/>
          </a:xfrm>
          <a:prstGeom prst="rect">
            <a:avLst/>
          </a:prstGeom>
        </p:spPr>
        <p:txBody>
          <a:bodyPr anchor="t" rtlCol="false" tIns="0" lIns="0" bIns="0" rIns="0">
            <a:spAutoFit/>
          </a:bodyPr>
          <a:lstStyle/>
          <a:p>
            <a:pPr algn="just">
              <a:lnSpc>
                <a:spcPts val="4974"/>
              </a:lnSpc>
            </a:pPr>
            <a:r>
              <a:rPr lang="en-US" sz="3553">
                <a:solidFill>
                  <a:srgbClr val="004B35"/>
                </a:solidFill>
                <a:latin typeface="Comic Sans"/>
              </a:rPr>
              <a:t>Our project delves into the vibrant world of Big FM 92.7, employing MySQL for in-depth data analysis. With a focus on stations, hosts, shows, and partnerships, our objective was to uncover valuable insights. Leveraging MySQL's robust capabilities, we navigated through the database to reveal trends, showcase host achievements, and identify strategic partnerships. This overview encapsulates the essence of our exploration, highlighting the power of MySQL in extracting meaningful information from the extensive dataset of Big FM 92.7</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4B35"/>
        </a:solidFill>
      </p:bgPr>
    </p:bg>
    <p:spTree>
      <p:nvGrpSpPr>
        <p:cNvPr id="1" name=""/>
        <p:cNvGrpSpPr/>
        <p:nvPr/>
      </p:nvGrpSpPr>
      <p:grpSpPr>
        <a:xfrm>
          <a:off x="0" y="0"/>
          <a:ext cx="0" cy="0"/>
          <a:chOff x="0" y="0"/>
          <a:chExt cx="0" cy="0"/>
        </a:xfrm>
      </p:grpSpPr>
      <p:sp>
        <p:nvSpPr>
          <p:cNvPr name="TextBox 2" id="2"/>
          <p:cNvSpPr txBox="true"/>
          <p:nvPr/>
        </p:nvSpPr>
        <p:spPr>
          <a:xfrm rot="0">
            <a:off x="1480497" y="2589381"/>
            <a:ext cx="15778803" cy="1323975"/>
          </a:xfrm>
          <a:prstGeom prst="rect">
            <a:avLst/>
          </a:prstGeom>
        </p:spPr>
        <p:txBody>
          <a:bodyPr anchor="t" rtlCol="false" tIns="0" lIns="0" bIns="0" rIns="0">
            <a:spAutoFit/>
          </a:bodyPr>
          <a:lstStyle/>
          <a:p>
            <a:pPr marL="0" indent="0" lvl="0">
              <a:lnSpc>
                <a:spcPts val="10559"/>
              </a:lnSpc>
              <a:spcBef>
                <a:spcPct val="0"/>
              </a:spcBef>
            </a:pPr>
            <a:r>
              <a:rPr lang="en-US" sz="8799">
                <a:solidFill>
                  <a:srgbClr val="F87E60"/>
                </a:solidFill>
                <a:latin typeface="Fraunces Bold"/>
              </a:rPr>
              <a:t>TABLES - </a:t>
            </a:r>
          </a:p>
        </p:txBody>
      </p:sp>
      <p:sp>
        <p:nvSpPr>
          <p:cNvPr name="Freeform 3" id="3"/>
          <p:cNvSpPr/>
          <p:nvPr/>
        </p:nvSpPr>
        <p:spPr>
          <a:xfrm flipH="false" flipV="false" rot="6288773">
            <a:off x="-1315261" y="-6604434"/>
            <a:ext cx="10688096" cy="11539105"/>
          </a:xfrm>
          <a:custGeom>
            <a:avLst/>
            <a:gdLst/>
            <a:ahLst/>
            <a:cxnLst/>
            <a:rect r="r" b="b" t="t" l="l"/>
            <a:pathLst>
              <a:path h="11539105" w="10688096">
                <a:moveTo>
                  <a:pt x="0" y="0"/>
                </a:moveTo>
                <a:lnTo>
                  <a:pt x="10688096" y="0"/>
                </a:lnTo>
                <a:lnTo>
                  <a:pt x="10688096" y="11539105"/>
                </a:lnTo>
                <a:lnTo>
                  <a:pt x="0" y="11539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402103">
            <a:off x="13577799" y="6771807"/>
            <a:ext cx="6459409" cy="7701233"/>
          </a:xfrm>
          <a:custGeom>
            <a:avLst/>
            <a:gdLst/>
            <a:ahLst/>
            <a:cxnLst/>
            <a:rect r="r" b="b" t="t" l="l"/>
            <a:pathLst>
              <a:path h="7701233" w="6459409">
                <a:moveTo>
                  <a:pt x="0" y="0"/>
                </a:moveTo>
                <a:lnTo>
                  <a:pt x="6459409" y="0"/>
                </a:lnTo>
                <a:lnTo>
                  <a:pt x="6459409" y="7701233"/>
                </a:lnTo>
                <a:lnTo>
                  <a:pt x="0" y="7701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614997" y="3160881"/>
            <a:ext cx="5576689" cy="5375780"/>
          </a:xfrm>
          <a:prstGeom prst="rect">
            <a:avLst/>
          </a:prstGeom>
        </p:spPr>
        <p:txBody>
          <a:bodyPr anchor="t" rtlCol="false" tIns="0" lIns="0" bIns="0" rIns="0">
            <a:spAutoFit/>
          </a:bodyPr>
          <a:lstStyle/>
          <a:p>
            <a:pPr algn="ctr" marL="940271" indent="-470135" lvl="1">
              <a:lnSpc>
                <a:spcPts val="6097"/>
              </a:lnSpc>
              <a:buFont typeface="Arial"/>
              <a:buChar char="•"/>
            </a:pPr>
            <a:r>
              <a:rPr lang="en-US" sz="4355">
                <a:solidFill>
                  <a:srgbClr val="F87E60"/>
                </a:solidFill>
                <a:latin typeface="Comic Sans"/>
              </a:rPr>
              <a:t>Stations</a:t>
            </a:r>
          </a:p>
          <a:p>
            <a:pPr algn="ctr" marL="940271" indent="-470135" lvl="1">
              <a:lnSpc>
                <a:spcPts val="6097"/>
              </a:lnSpc>
              <a:buFont typeface="Arial"/>
              <a:buChar char="•"/>
            </a:pPr>
            <a:r>
              <a:rPr lang="en-US" sz="4355">
                <a:solidFill>
                  <a:srgbClr val="F87E60"/>
                </a:solidFill>
                <a:latin typeface="Comic Sans"/>
              </a:rPr>
              <a:t>Hosts</a:t>
            </a:r>
          </a:p>
          <a:p>
            <a:pPr algn="ctr" marL="940271" indent="-470135" lvl="1">
              <a:lnSpc>
                <a:spcPts val="6097"/>
              </a:lnSpc>
              <a:buFont typeface="Arial"/>
              <a:buChar char="•"/>
            </a:pPr>
            <a:r>
              <a:rPr lang="en-US" sz="4355">
                <a:solidFill>
                  <a:srgbClr val="F87E60"/>
                </a:solidFill>
                <a:latin typeface="Comic Sans"/>
              </a:rPr>
              <a:t>Shows</a:t>
            </a:r>
          </a:p>
          <a:p>
            <a:pPr algn="ctr" marL="940271" indent="-470135" lvl="1">
              <a:lnSpc>
                <a:spcPts val="6097"/>
              </a:lnSpc>
              <a:buFont typeface="Arial"/>
              <a:buChar char="•"/>
            </a:pPr>
            <a:r>
              <a:rPr lang="en-US" sz="4355">
                <a:solidFill>
                  <a:srgbClr val="F87E60"/>
                </a:solidFill>
                <a:latin typeface="Comic Sans"/>
              </a:rPr>
              <a:t>Partnerships</a:t>
            </a:r>
          </a:p>
          <a:p>
            <a:pPr algn="ctr" marL="940271" indent="-470135" lvl="1">
              <a:lnSpc>
                <a:spcPts val="6097"/>
              </a:lnSpc>
              <a:buFont typeface="Arial"/>
              <a:buChar char="•"/>
            </a:pPr>
            <a:r>
              <a:rPr lang="en-US" sz="4355">
                <a:solidFill>
                  <a:srgbClr val="F87E60"/>
                </a:solidFill>
                <a:latin typeface="Comic Sans"/>
              </a:rPr>
              <a:t>ShowPartnerships</a:t>
            </a:r>
          </a:p>
          <a:p>
            <a:pPr algn="ctr" marL="940271" indent="-470135" lvl="1">
              <a:lnSpc>
                <a:spcPts val="6097"/>
              </a:lnSpc>
              <a:buFont typeface="Arial"/>
              <a:buChar char="•"/>
            </a:pPr>
            <a:r>
              <a:rPr lang="en-US" sz="4355">
                <a:solidFill>
                  <a:srgbClr val="F87E60"/>
                </a:solidFill>
                <a:latin typeface="Comic Sans"/>
              </a:rPr>
              <a:t>Awards</a:t>
            </a:r>
          </a:p>
          <a:p>
            <a:pPr algn="ctr" marL="940271" indent="-470135" lvl="1">
              <a:lnSpc>
                <a:spcPts val="6097"/>
              </a:lnSpc>
              <a:buFont typeface="Arial"/>
              <a:buChar char="•"/>
            </a:pPr>
            <a:r>
              <a:rPr lang="en-US" sz="4355">
                <a:solidFill>
                  <a:srgbClr val="F87E60"/>
                </a:solidFill>
                <a:latin typeface="Comic Sans"/>
              </a:rPr>
              <a:t>OnlinePresence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44741">
            <a:off x="10642574" y="4904714"/>
            <a:ext cx="11266628" cy="7379642"/>
          </a:xfrm>
          <a:custGeom>
            <a:avLst/>
            <a:gdLst/>
            <a:ahLst/>
            <a:cxnLst/>
            <a:rect r="r" b="b" t="t" l="l"/>
            <a:pathLst>
              <a:path h="7379642" w="11266628">
                <a:moveTo>
                  <a:pt x="0" y="0"/>
                </a:moveTo>
                <a:lnTo>
                  <a:pt x="11266628" y="0"/>
                </a:lnTo>
                <a:lnTo>
                  <a:pt x="11266628" y="7379642"/>
                </a:lnTo>
                <a:lnTo>
                  <a:pt x="0" y="7379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58649">
            <a:off x="-1643620" y="-718332"/>
            <a:ext cx="10406380" cy="11234959"/>
          </a:xfrm>
          <a:custGeom>
            <a:avLst/>
            <a:gdLst/>
            <a:ahLst/>
            <a:cxnLst/>
            <a:rect r="r" b="b" t="t" l="l"/>
            <a:pathLst>
              <a:path h="11234959" w="10406380">
                <a:moveTo>
                  <a:pt x="0" y="0"/>
                </a:moveTo>
                <a:lnTo>
                  <a:pt x="10406381" y="0"/>
                </a:lnTo>
                <a:lnTo>
                  <a:pt x="10406381" y="11234958"/>
                </a:lnTo>
                <a:lnTo>
                  <a:pt x="0" y="11234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408995">
            <a:off x="13543205" y="-1971339"/>
            <a:ext cx="5136647" cy="4468883"/>
          </a:xfrm>
          <a:custGeom>
            <a:avLst/>
            <a:gdLst/>
            <a:ahLst/>
            <a:cxnLst/>
            <a:rect r="r" b="b" t="t" l="l"/>
            <a:pathLst>
              <a:path h="4468883" w="5136647">
                <a:moveTo>
                  <a:pt x="0" y="0"/>
                </a:moveTo>
                <a:lnTo>
                  <a:pt x="5136647" y="0"/>
                </a:lnTo>
                <a:lnTo>
                  <a:pt x="5136647" y="4468883"/>
                </a:lnTo>
                <a:lnTo>
                  <a:pt x="0" y="4468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90570" y="309462"/>
            <a:ext cx="14820959" cy="9668076"/>
          </a:xfrm>
          <a:custGeom>
            <a:avLst/>
            <a:gdLst/>
            <a:ahLst/>
            <a:cxnLst/>
            <a:rect r="r" b="b" t="t" l="l"/>
            <a:pathLst>
              <a:path h="9668076" w="14820959">
                <a:moveTo>
                  <a:pt x="0" y="0"/>
                </a:moveTo>
                <a:lnTo>
                  <a:pt x="14820959" y="0"/>
                </a:lnTo>
                <a:lnTo>
                  <a:pt x="14820959" y="9668076"/>
                </a:lnTo>
                <a:lnTo>
                  <a:pt x="0" y="9668076"/>
                </a:lnTo>
                <a:lnTo>
                  <a:pt x="0" y="0"/>
                </a:lnTo>
                <a:close/>
              </a:path>
            </a:pathLst>
          </a:custGeom>
          <a:blipFill>
            <a:blip r:embed="rId8"/>
            <a:stretch>
              <a:fillRect l="-1780" t="-3738" r="-1727" b="-376"/>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338428">
            <a:off x="-4907036" y="-2797320"/>
            <a:ext cx="11603070" cy="13833765"/>
          </a:xfrm>
          <a:custGeom>
            <a:avLst/>
            <a:gdLst/>
            <a:ahLst/>
            <a:cxnLst/>
            <a:rect r="r" b="b" t="t" l="l"/>
            <a:pathLst>
              <a:path h="13833765" w="11603070">
                <a:moveTo>
                  <a:pt x="0" y="0"/>
                </a:moveTo>
                <a:lnTo>
                  <a:pt x="11603070" y="0"/>
                </a:lnTo>
                <a:lnTo>
                  <a:pt x="11603070" y="13833765"/>
                </a:lnTo>
                <a:lnTo>
                  <a:pt x="0" y="138337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5665601" y="5800910"/>
            <a:ext cx="8229641" cy="6521990"/>
          </a:xfrm>
          <a:custGeom>
            <a:avLst/>
            <a:gdLst/>
            <a:ahLst/>
            <a:cxnLst/>
            <a:rect r="r" b="b" t="t" l="l"/>
            <a:pathLst>
              <a:path h="6521990" w="8229641">
                <a:moveTo>
                  <a:pt x="0" y="0"/>
                </a:moveTo>
                <a:lnTo>
                  <a:pt x="8229641" y="0"/>
                </a:lnTo>
                <a:lnTo>
                  <a:pt x="8229641" y="6521990"/>
                </a:lnTo>
                <a:lnTo>
                  <a:pt x="0" y="65219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60621" y="1028700"/>
            <a:ext cx="15554894" cy="2324100"/>
          </a:xfrm>
          <a:prstGeom prst="rect">
            <a:avLst/>
          </a:prstGeom>
        </p:spPr>
        <p:txBody>
          <a:bodyPr anchor="t" rtlCol="false" tIns="0" lIns="0" bIns="0" rIns="0">
            <a:spAutoFit/>
          </a:bodyPr>
          <a:lstStyle/>
          <a:p>
            <a:pPr marL="0" indent="0" lvl="0">
              <a:lnSpc>
                <a:spcPts val="9194"/>
              </a:lnSpc>
              <a:spcBef>
                <a:spcPct val="0"/>
              </a:spcBef>
            </a:pPr>
            <a:r>
              <a:rPr lang="en-US" sz="7662">
                <a:solidFill>
                  <a:srgbClr val="004B35"/>
                </a:solidFill>
                <a:latin typeface="Fraunces Semi-Bold"/>
              </a:rPr>
              <a:t>Retrieve all stations in the "East" region?</a:t>
            </a:r>
          </a:p>
        </p:txBody>
      </p:sp>
      <p:sp>
        <p:nvSpPr>
          <p:cNvPr name="TextBox 5" id="5"/>
          <p:cNvSpPr txBox="true"/>
          <p:nvPr/>
        </p:nvSpPr>
        <p:spPr>
          <a:xfrm rot="0">
            <a:off x="2280138" y="5143500"/>
            <a:ext cx="14515860" cy="2247900"/>
          </a:xfrm>
          <a:prstGeom prst="rect">
            <a:avLst/>
          </a:prstGeom>
        </p:spPr>
        <p:txBody>
          <a:bodyPr anchor="t" rtlCol="false" tIns="0" lIns="0" bIns="0" rIns="0">
            <a:spAutoFit/>
          </a:bodyPr>
          <a:lstStyle/>
          <a:p>
            <a:pPr marL="0" indent="0" lvl="0">
              <a:lnSpc>
                <a:spcPts val="8865"/>
              </a:lnSpc>
              <a:spcBef>
                <a:spcPct val="0"/>
              </a:spcBef>
            </a:pPr>
            <a:r>
              <a:rPr lang="en-US" sz="7388">
                <a:solidFill>
                  <a:srgbClr val="004B35"/>
                </a:solidFill>
                <a:latin typeface="Fraunces Semi-Bold"/>
              </a:rPr>
              <a:t>select * from stations where location='East';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2550915">
            <a:off x="14415274" y="-3497475"/>
            <a:ext cx="10404999" cy="9052349"/>
          </a:xfrm>
          <a:custGeom>
            <a:avLst/>
            <a:gdLst/>
            <a:ahLst/>
            <a:cxnLst/>
            <a:rect r="r" b="b" t="t" l="l"/>
            <a:pathLst>
              <a:path h="9052349" w="10404999">
                <a:moveTo>
                  <a:pt x="0" y="0"/>
                </a:moveTo>
                <a:lnTo>
                  <a:pt x="10404999" y="0"/>
                </a:lnTo>
                <a:lnTo>
                  <a:pt x="10404999" y="9052350"/>
                </a:lnTo>
                <a:lnTo>
                  <a:pt x="0" y="905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54565"/>
            <a:ext cx="16692356" cy="2733350"/>
          </a:xfrm>
          <a:prstGeom prst="rect">
            <a:avLst/>
          </a:prstGeom>
        </p:spPr>
        <p:txBody>
          <a:bodyPr anchor="t" rtlCol="false" tIns="0" lIns="0" bIns="0" rIns="0">
            <a:spAutoFit/>
          </a:bodyPr>
          <a:lstStyle/>
          <a:p>
            <a:pPr algn="l" marL="0" indent="0" lvl="0">
              <a:lnSpc>
                <a:spcPts val="10860"/>
              </a:lnSpc>
              <a:spcBef>
                <a:spcPct val="0"/>
              </a:spcBef>
            </a:pPr>
            <a:r>
              <a:rPr lang="en-US" sz="9050">
                <a:solidFill>
                  <a:srgbClr val="004B35"/>
                </a:solidFill>
                <a:latin typeface="Fraunces Semi-Bold"/>
              </a:rPr>
              <a:t>List all shows hosted by "Vrajesh Hirjee"?</a:t>
            </a:r>
          </a:p>
        </p:txBody>
      </p:sp>
      <p:sp>
        <p:nvSpPr>
          <p:cNvPr name="TextBox 4" id="4"/>
          <p:cNvSpPr txBox="true"/>
          <p:nvPr/>
        </p:nvSpPr>
        <p:spPr>
          <a:xfrm rot="0">
            <a:off x="1028700" y="3716518"/>
            <a:ext cx="13449073" cy="5334000"/>
          </a:xfrm>
          <a:prstGeom prst="rect">
            <a:avLst/>
          </a:prstGeom>
        </p:spPr>
        <p:txBody>
          <a:bodyPr anchor="t" rtlCol="false" tIns="0" lIns="0" bIns="0" rIns="0">
            <a:spAutoFit/>
          </a:bodyPr>
          <a:lstStyle/>
          <a:p>
            <a:pPr>
              <a:lnSpc>
                <a:spcPts val="6044"/>
              </a:lnSpc>
            </a:pPr>
            <a:r>
              <a:rPr lang="en-US" sz="5037">
                <a:solidFill>
                  <a:srgbClr val="004B35"/>
                </a:solidFill>
                <a:latin typeface="Fraunces Semi-Bold"/>
              </a:rPr>
              <a:t>select h.HostID,</a:t>
            </a:r>
          </a:p>
          <a:p>
            <a:pPr>
              <a:lnSpc>
                <a:spcPts val="6044"/>
              </a:lnSpc>
            </a:pPr>
            <a:r>
              <a:rPr lang="en-US" sz="5037">
                <a:solidFill>
                  <a:srgbClr val="004B35"/>
                </a:solidFill>
                <a:latin typeface="Fraunces Semi-Bold"/>
              </a:rPr>
              <a:t>h.HostName,</a:t>
            </a:r>
          </a:p>
          <a:p>
            <a:pPr>
              <a:lnSpc>
                <a:spcPts val="6044"/>
              </a:lnSpc>
            </a:pPr>
            <a:r>
              <a:rPr lang="en-US" sz="5037">
                <a:solidFill>
                  <a:srgbClr val="004B35"/>
                </a:solidFill>
                <a:latin typeface="Fraunces Semi-Bold"/>
              </a:rPr>
              <a:t>s.ShowName </a:t>
            </a:r>
          </a:p>
          <a:p>
            <a:pPr>
              <a:lnSpc>
                <a:spcPts val="6044"/>
              </a:lnSpc>
            </a:pPr>
            <a:r>
              <a:rPr lang="en-US" sz="5037">
                <a:solidFill>
                  <a:srgbClr val="004B35"/>
                </a:solidFill>
                <a:latin typeface="Fraunces Semi-Bold"/>
              </a:rPr>
              <a:t>from hosts h left join shows s on h.HostID=s.HostID</a:t>
            </a:r>
          </a:p>
          <a:p>
            <a:pPr>
              <a:lnSpc>
                <a:spcPts val="6044"/>
              </a:lnSpc>
            </a:pPr>
            <a:r>
              <a:rPr lang="en-US" sz="5037">
                <a:solidFill>
                  <a:srgbClr val="004B35"/>
                </a:solidFill>
                <a:latin typeface="Fraunces Semi-Bold"/>
              </a:rPr>
              <a:t>where HostName="Vrajesh Hirjee";</a:t>
            </a:r>
          </a:p>
          <a:p>
            <a:pPr marL="0" indent="0" lvl="0">
              <a:lnSpc>
                <a:spcPts val="6044"/>
              </a:lnSpc>
              <a:spcBef>
                <a:spcPct val="0"/>
              </a:spcBef>
            </a:pPr>
          </a:p>
        </p:txBody>
      </p:sp>
      <p:sp>
        <p:nvSpPr>
          <p:cNvPr name="Freeform 5" id="5"/>
          <p:cNvSpPr/>
          <p:nvPr/>
        </p:nvSpPr>
        <p:spPr>
          <a:xfrm flipH="false" flipV="false" rot="-8018874">
            <a:off x="-4396328" y="7144923"/>
            <a:ext cx="6459409" cy="7701233"/>
          </a:xfrm>
          <a:custGeom>
            <a:avLst/>
            <a:gdLst/>
            <a:ahLst/>
            <a:cxnLst/>
            <a:rect r="r" b="b" t="t" l="l"/>
            <a:pathLst>
              <a:path h="7701233" w="6459409">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338428">
            <a:off x="-4907036" y="-2797320"/>
            <a:ext cx="11603070" cy="13833765"/>
          </a:xfrm>
          <a:custGeom>
            <a:avLst/>
            <a:gdLst/>
            <a:ahLst/>
            <a:cxnLst/>
            <a:rect r="r" b="b" t="t" l="l"/>
            <a:pathLst>
              <a:path h="13833765" w="11603070">
                <a:moveTo>
                  <a:pt x="0" y="0"/>
                </a:moveTo>
                <a:lnTo>
                  <a:pt x="11603070" y="0"/>
                </a:lnTo>
                <a:lnTo>
                  <a:pt x="11603070" y="13833765"/>
                </a:lnTo>
                <a:lnTo>
                  <a:pt x="0" y="138337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5665601" y="5800910"/>
            <a:ext cx="8229641" cy="6521990"/>
          </a:xfrm>
          <a:custGeom>
            <a:avLst/>
            <a:gdLst/>
            <a:ahLst/>
            <a:cxnLst/>
            <a:rect r="r" b="b" t="t" l="l"/>
            <a:pathLst>
              <a:path h="6521990" w="8229641">
                <a:moveTo>
                  <a:pt x="0" y="0"/>
                </a:moveTo>
                <a:lnTo>
                  <a:pt x="8229641" y="0"/>
                </a:lnTo>
                <a:lnTo>
                  <a:pt x="8229641" y="6521990"/>
                </a:lnTo>
                <a:lnTo>
                  <a:pt x="0" y="65219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685931"/>
            <a:ext cx="16787382" cy="2411518"/>
          </a:xfrm>
          <a:prstGeom prst="rect">
            <a:avLst/>
          </a:prstGeom>
        </p:spPr>
        <p:txBody>
          <a:bodyPr anchor="t" rtlCol="false" tIns="0" lIns="0" bIns="0" rIns="0">
            <a:spAutoFit/>
          </a:bodyPr>
          <a:lstStyle/>
          <a:p>
            <a:pPr marL="0" indent="0" lvl="0">
              <a:lnSpc>
                <a:spcPts val="9578"/>
              </a:lnSpc>
              <a:spcBef>
                <a:spcPct val="0"/>
              </a:spcBef>
            </a:pPr>
            <a:r>
              <a:rPr lang="en-US" sz="7981">
                <a:solidFill>
                  <a:srgbClr val="004B35"/>
                </a:solidFill>
                <a:latin typeface="Fraunces Semi-Bold"/>
              </a:rPr>
              <a:t>Count the number of awards each show has won?</a:t>
            </a:r>
          </a:p>
        </p:txBody>
      </p:sp>
      <p:sp>
        <p:nvSpPr>
          <p:cNvPr name="TextBox 5" id="5"/>
          <p:cNvSpPr txBox="true"/>
          <p:nvPr/>
        </p:nvSpPr>
        <p:spPr>
          <a:xfrm rot="0">
            <a:off x="2684225" y="4119562"/>
            <a:ext cx="14515860" cy="5667375"/>
          </a:xfrm>
          <a:prstGeom prst="rect">
            <a:avLst/>
          </a:prstGeom>
        </p:spPr>
        <p:txBody>
          <a:bodyPr anchor="t" rtlCol="false" tIns="0" lIns="0" bIns="0" rIns="0">
            <a:spAutoFit/>
          </a:bodyPr>
          <a:lstStyle/>
          <a:p>
            <a:pPr>
              <a:lnSpc>
                <a:spcPts val="6465"/>
              </a:lnSpc>
            </a:pPr>
            <a:r>
              <a:rPr lang="en-US" sz="5388">
                <a:solidFill>
                  <a:srgbClr val="004B35"/>
                </a:solidFill>
                <a:latin typeface="Fraunces Semi-Bold"/>
              </a:rPr>
              <a:t>select ShowName,Count(AwardID) as 'Number of Awards'</a:t>
            </a:r>
          </a:p>
          <a:p>
            <a:pPr>
              <a:lnSpc>
                <a:spcPts val="6465"/>
              </a:lnSpc>
            </a:pPr>
            <a:r>
              <a:rPr lang="en-US" sz="5388">
                <a:solidFill>
                  <a:srgbClr val="004B35"/>
                </a:solidFill>
                <a:latin typeface="Fraunces Semi-Bold"/>
              </a:rPr>
              <a:t>from awards a inner join shows s on a.ShowID=s.ShowID</a:t>
            </a:r>
          </a:p>
          <a:p>
            <a:pPr>
              <a:lnSpc>
                <a:spcPts val="6465"/>
              </a:lnSpc>
            </a:pPr>
            <a:r>
              <a:rPr lang="en-US" sz="5388">
                <a:solidFill>
                  <a:srgbClr val="004B35"/>
                </a:solidFill>
                <a:latin typeface="Fraunces Semi-Bold"/>
              </a:rPr>
              <a:t>group by ShowName</a:t>
            </a:r>
          </a:p>
          <a:p>
            <a:pPr>
              <a:lnSpc>
                <a:spcPts val="6465"/>
              </a:lnSpc>
            </a:pPr>
            <a:r>
              <a:rPr lang="en-US" sz="5388">
                <a:solidFill>
                  <a:srgbClr val="004B35"/>
                </a:solidFill>
                <a:latin typeface="Fraunces Semi-Bold"/>
              </a:rPr>
              <a:t>order by 2 desc;</a:t>
            </a:r>
          </a:p>
          <a:p>
            <a:pPr marL="0" indent="0" lvl="0">
              <a:lnSpc>
                <a:spcPts val="5985"/>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2550915">
            <a:off x="14415274" y="-3497475"/>
            <a:ext cx="10404999" cy="9052349"/>
          </a:xfrm>
          <a:custGeom>
            <a:avLst/>
            <a:gdLst/>
            <a:ahLst/>
            <a:cxnLst/>
            <a:rect r="r" b="b" t="t" l="l"/>
            <a:pathLst>
              <a:path h="9052349" w="10404999">
                <a:moveTo>
                  <a:pt x="0" y="0"/>
                </a:moveTo>
                <a:lnTo>
                  <a:pt x="10404999" y="0"/>
                </a:lnTo>
                <a:lnTo>
                  <a:pt x="10404999" y="9052350"/>
                </a:lnTo>
                <a:lnTo>
                  <a:pt x="0" y="905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35515"/>
            <a:ext cx="16692356" cy="2371725"/>
          </a:xfrm>
          <a:prstGeom prst="rect">
            <a:avLst/>
          </a:prstGeom>
        </p:spPr>
        <p:txBody>
          <a:bodyPr anchor="t" rtlCol="false" tIns="0" lIns="0" bIns="0" rIns="0">
            <a:spAutoFit/>
          </a:bodyPr>
          <a:lstStyle/>
          <a:p>
            <a:pPr algn="l" marL="0" indent="0" lvl="0">
              <a:lnSpc>
                <a:spcPts val="9300"/>
              </a:lnSpc>
              <a:spcBef>
                <a:spcPct val="0"/>
              </a:spcBef>
            </a:pPr>
            <a:r>
              <a:rPr lang="en-US" sz="7750">
                <a:solidFill>
                  <a:srgbClr val="004B35"/>
                </a:solidFill>
                <a:latin typeface="Fraunces Semi-Bold"/>
              </a:rPr>
              <a:t>Find shows that have partnerships with "Spotify"?</a:t>
            </a:r>
          </a:p>
        </p:txBody>
      </p:sp>
      <p:sp>
        <p:nvSpPr>
          <p:cNvPr name="TextBox 4" id="4"/>
          <p:cNvSpPr txBox="true"/>
          <p:nvPr/>
        </p:nvSpPr>
        <p:spPr>
          <a:xfrm rot="0">
            <a:off x="1028700" y="3202036"/>
            <a:ext cx="15567166" cy="5808321"/>
          </a:xfrm>
          <a:prstGeom prst="rect">
            <a:avLst/>
          </a:prstGeom>
        </p:spPr>
        <p:txBody>
          <a:bodyPr anchor="t" rtlCol="false" tIns="0" lIns="0" bIns="0" rIns="0">
            <a:spAutoFit/>
          </a:bodyPr>
          <a:lstStyle/>
          <a:p>
            <a:pPr>
              <a:lnSpc>
                <a:spcPts val="6592"/>
              </a:lnSpc>
            </a:pPr>
            <a:r>
              <a:rPr lang="en-US" sz="5494">
                <a:solidFill>
                  <a:srgbClr val="004B35"/>
                </a:solidFill>
                <a:latin typeface="Fraunces Semi-Bold"/>
              </a:rPr>
              <a:t>select s.ShowName </a:t>
            </a:r>
          </a:p>
          <a:p>
            <a:pPr>
              <a:lnSpc>
                <a:spcPts val="6592"/>
              </a:lnSpc>
            </a:pPr>
            <a:r>
              <a:rPr lang="en-US" sz="5494">
                <a:solidFill>
                  <a:srgbClr val="004B35"/>
                </a:solidFill>
                <a:latin typeface="Fraunces Semi-Bold"/>
              </a:rPr>
              <a:t>from Partnerships p </a:t>
            </a:r>
            <a:r>
              <a:rPr lang="en-US" sz="5494">
                <a:solidFill>
                  <a:srgbClr val="004B35"/>
                </a:solidFill>
                <a:latin typeface="Fraunces Semi-Bold"/>
              </a:rPr>
              <a:t>inner join ShowPartnerships as sp on p.PartnershipID=sp.PartnershipID</a:t>
            </a:r>
          </a:p>
          <a:p>
            <a:pPr>
              <a:lnSpc>
                <a:spcPts val="6592"/>
              </a:lnSpc>
            </a:pPr>
            <a:r>
              <a:rPr lang="en-US" sz="5494">
                <a:solidFill>
                  <a:srgbClr val="004B35"/>
                </a:solidFill>
                <a:latin typeface="Fraunces Semi-Bold"/>
              </a:rPr>
              <a:t>inner join shows s on s.ShowID=sp.ShowID</a:t>
            </a:r>
          </a:p>
          <a:p>
            <a:pPr>
              <a:lnSpc>
                <a:spcPts val="6592"/>
              </a:lnSpc>
            </a:pPr>
            <a:r>
              <a:rPr lang="en-US" sz="5494">
                <a:solidFill>
                  <a:srgbClr val="004B35"/>
                </a:solidFill>
                <a:latin typeface="Fraunces Semi-Bold"/>
              </a:rPr>
              <a:t>where PartnerName='Spotify';</a:t>
            </a:r>
          </a:p>
          <a:p>
            <a:pPr marL="0" indent="0" lvl="0">
              <a:lnSpc>
                <a:spcPts val="6592"/>
              </a:lnSpc>
              <a:spcBef>
                <a:spcPct val="0"/>
              </a:spcBef>
            </a:pPr>
          </a:p>
        </p:txBody>
      </p:sp>
      <p:sp>
        <p:nvSpPr>
          <p:cNvPr name="Freeform 5" id="5"/>
          <p:cNvSpPr/>
          <p:nvPr/>
        </p:nvSpPr>
        <p:spPr>
          <a:xfrm flipH="false" flipV="false" rot="-8018874">
            <a:off x="-4396328" y="7144923"/>
            <a:ext cx="6459409" cy="7701233"/>
          </a:xfrm>
          <a:custGeom>
            <a:avLst/>
            <a:gdLst/>
            <a:ahLst/>
            <a:cxnLst/>
            <a:rect r="r" b="b" t="t" l="l"/>
            <a:pathLst>
              <a:path h="7701233" w="6459409">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44741">
            <a:off x="10642574" y="4904714"/>
            <a:ext cx="11266628" cy="7379642"/>
          </a:xfrm>
          <a:custGeom>
            <a:avLst/>
            <a:gdLst/>
            <a:ahLst/>
            <a:cxnLst/>
            <a:rect r="r" b="b" t="t" l="l"/>
            <a:pathLst>
              <a:path h="7379642" w="11266628">
                <a:moveTo>
                  <a:pt x="0" y="0"/>
                </a:moveTo>
                <a:lnTo>
                  <a:pt x="11266628" y="0"/>
                </a:lnTo>
                <a:lnTo>
                  <a:pt x="11266628" y="7379642"/>
                </a:lnTo>
                <a:lnTo>
                  <a:pt x="0" y="7379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58649">
            <a:off x="-1643620" y="-718332"/>
            <a:ext cx="10406380" cy="11234959"/>
          </a:xfrm>
          <a:custGeom>
            <a:avLst/>
            <a:gdLst/>
            <a:ahLst/>
            <a:cxnLst/>
            <a:rect r="r" b="b" t="t" l="l"/>
            <a:pathLst>
              <a:path h="11234959" w="10406380">
                <a:moveTo>
                  <a:pt x="0" y="0"/>
                </a:moveTo>
                <a:lnTo>
                  <a:pt x="10406381" y="0"/>
                </a:lnTo>
                <a:lnTo>
                  <a:pt x="10406381" y="11234958"/>
                </a:lnTo>
                <a:lnTo>
                  <a:pt x="0" y="11234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408995">
            <a:off x="13543205" y="-1971339"/>
            <a:ext cx="5136647" cy="4468883"/>
          </a:xfrm>
          <a:custGeom>
            <a:avLst/>
            <a:gdLst/>
            <a:ahLst/>
            <a:cxnLst/>
            <a:rect r="r" b="b" t="t" l="l"/>
            <a:pathLst>
              <a:path h="4468883" w="5136647">
                <a:moveTo>
                  <a:pt x="0" y="0"/>
                </a:moveTo>
                <a:lnTo>
                  <a:pt x="5136647" y="0"/>
                </a:lnTo>
                <a:lnTo>
                  <a:pt x="5136647" y="4468883"/>
                </a:lnTo>
                <a:lnTo>
                  <a:pt x="0" y="4468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273348"/>
            <a:ext cx="16692356" cy="2419350"/>
          </a:xfrm>
          <a:prstGeom prst="rect">
            <a:avLst/>
          </a:prstGeom>
        </p:spPr>
        <p:txBody>
          <a:bodyPr anchor="t" rtlCol="false" tIns="0" lIns="0" bIns="0" rIns="0">
            <a:spAutoFit/>
          </a:bodyPr>
          <a:lstStyle/>
          <a:p>
            <a:pPr algn="l" marL="0" indent="0" lvl="0">
              <a:lnSpc>
                <a:spcPts val="9540"/>
              </a:lnSpc>
              <a:spcBef>
                <a:spcPct val="0"/>
              </a:spcBef>
            </a:pPr>
            <a:r>
              <a:rPr lang="en-US" sz="7950">
                <a:solidFill>
                  <a:srgbClr val="004B35"/>
                </a:solidFill>
                <a:latin typeface="Fraunces Semi-Bold"/>
              </a:rPr>
              <a:t>Retrieve hosts who joined before 2010?</a:t>
            </a:r>
          </a:p>
        </p:txBody>
      </p:sp>
      <p:sp>
        <p:nvSpPr>
          <p:cNvPr name="TextBox 6" id="6"/>
          <p:cNvSpPr txBox="true"/>
          <p:nvPr/>
        </p:nvSpPr>
        <p:spPr>
          <a:xfrm rot="0">
            <a:off x="2017629" y="3692698"/>
            <a:ext cx="15241671" cy="4000500"/>
          </a:xfrm>
          <a:prstGeom prst="rect">
            <a:avLst/>
          </a:prstGeom>
        </p:spPr>
        <p:txBody>
          <a:bodyPr anchor="t" rtlCol="false" tIns="0" lIns="0" bIns="0" rIns="0">
            <a:spAutoFit/>
          </a:bodyPr>
          <a:lstStyle/>
          <a:p>
            <a:pPr>
              <a:lnSpc>
                <a:spcPts val="7894"/>
              </a:lnSpc>
            </a:pPr>
          </a:p>
          <a:p>
            <a:pPr>
              <a:lnSpc>
                <a:spcPts val="7894"/>
              </a:lnSpc>
            </a:pPr>
            <a:r>
              <a:rPr lang="en-US" sz="6579">
                <a:solidFill>
                  <a:srgbClr val="004B35"/>
                </a:solidFill>
                <a:latin typeface="Fraunces Semi-Bold"/>
              </a:rPr>
              <a:t>select HostName,JoinDate</a:t>
            </a:r>
          </a:p>
          <a:p>
            <a:pPr>
              <a:lnSpc>
                <a:spcPts val="7894"/>
              </a:lnSpc>
            </a:pPr>
            <a:r>
              <a:rPr lang="en-US" sz="6579">
                <a:solidFill>
                  <a:srgbClr val="004B35"/>
                </a:solidFill>
                <a:latin typeface="Fraunces Semi-Bold"/>
              </a:rPr>
              <a:t> from hosts</a:t>
            </a:r>
          </a:p>
          <a:p>
            <a:pPr marL="0" indent="0" lvl="0">
              <a:lnSpc>
                <a:spcPts val="7894"/>
              </a:lnSpc>
              <a:spcBef>
                <a:spcPct val="0"/>
              </a:spcBef>
            </a:pPr>
            <a:r>
              <a:rPr lang="en-US" sz="6579">
                <a:solidFill>
                  <a:srgbClr val="004B35"/>
                </a:solidFill>
                <a:latin typeface="Fraunces Semi-Bold"/>
              </a:rPr>
              <a:t>where YEAR(JoinDate)&lt;2010;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DAF5u7vuH8c</dc:identifier>
  <dcterms:modified xsi:type="dcterms:W3CDTF">2011-08-01T06:04:30Z</dcterms:modified>
  <cp:revision>1</cp:revision>
  <dc:title>Tuning into 92.7 FM HISTORY</dc:title>
</cp:coreProperties>
</file>