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58" r:id="rId12"/>
    <p:sldId id="2146847059" r:id="rId13"/>
    <p:sldId id="268" r:id="rId14"/>
    <p:sldId id="2146847055" r:id="rId15"/>
    <p:sldId id="269" r:id="rId16"/>
    <p:sldId id="2146847056" r:id="rId17"/>
    <p:sldId id="2146847057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uragGupta-1014/Machine-Learning-Project/blob/main/Customer_Segmentation.csv" TargetMode="External"/><Relationship Id="rId2" Type="http://schemas.openxmlformats.org/officeDocument/2006/relationships/hyperlink" Target="https://github.com/AnuragGupta-1014/Machine-Learning-Project/blob/main/CUSTOMER%20SEGMENTATION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uragGupta-1014/Machine-Learning-Project/blob/main/Testimonial_Template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Segmentation</a:t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Machine learning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0220" y="41291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By :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Anurag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Gupta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Kanpur Institute of Technology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Artificial Intelligence and Machine Learning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82" y="540026"/>
            <a:ext cx="11029615" cy="4673324"/>
          </a:xfrm>
        </p:spPr>
        <p:txBody>
          <a:bodyPr>
            <a:normAutofit/>
          </a:bodyPr>
          <a:lstStyle/>
          <a:p>
            <a:r>
              <a:rPr dirty="0" smtClean="0"/>
              <a:t>Summary</a:t>
            </a:r>
            <a:r>
              <a:rPr lang="en-US" dirty="0" smtClean="0"/>
              <a:t> </a:t>
            </a:r>
            <a:r>
              <a:rPr dirty="0" smtClean="0"/>
              <a:t>:</a:t>
            </a:r>
            <a:endParaRPr dirty="0"/>
          </a:p>
          <a:p>
            <a:r>
              <a:rPr dirty="0"/>
              <a:t>Importance of customer segmentation for businesses.</a:t>
            </a:r>
          </a:p>
          <a:p>
            <a:r>
              <a:rPr dirty="0"/>
              <a:t>Machine learning aids in automating segmentation and improving marketing strategies.</a:t>
            </a:r>
          </a:p>
          <a:p>
            <a:r>
              <a:rPr dirty="0"/>
              <a:t>Future Work:</a:t>
            </a:r>
          </a:p>
          <a:p>
            <a:r>
              <a:rPr dirty="0"/>
              <a:t>Further analysis to improve model performance.</a:t>
            </a:r>
          </a:p>
          <a:p>
            <a:r>
              <a:rPr dirty="0"/>
              <a:t>Exploration of other segmentation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Potential enhancements:</a:t>
            </a:r>
          </a:p>
          <a:p>
            <a:r>
              <a:rPr dirty="0"/>
              <a:t>Incorporating additional data sources.</a:t>
            </a:r>
          </a:p>
          <a:p>
            <a:r>
              <a:rPr dirty="0"/>
              <a:t>Optimizing algorithms for better performance.</a:t>
            </a:r>
          </a:p>
          <a:p>
            <a:r>
              <a:rPr dirty="0"/>
              <a:t>Expanding the system to cover multiple regions.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References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8" y="0"/>
            <a:ext cx="11029615" cy="4673324"/>
          </a:xfrm>
        </p:spPr>
        <p:txBody>
          <a:bodyPr>
            <a:normAutofit/>
          </a:bodyPr>
          <a:lstStyle/>
          <a:p>
            <a:r>
              <a:rPr dirty="0"/>
              <a:t>Relevant sources, research papers, and articles used for developing the solution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Source Code  -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r>
              <a:rPr lang="en-US" dirty="0" smtClean="0"/>
              <a:t>CSV File –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r>
              <a:rPr lang="en-US" dirty="0" smtClean="0"/>
              <a:t>Testimonial Template -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1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82" y="1391145"/>
            <a:ext cx="7282712" cy="49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6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</a:t>
            </a:r>
            <a:r>
              <a:rPr lang="en-IN" sz="3200" b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certificate 2 </a:t>
            </a:r>
            <a:endParaRPr lang="en-IN" sz="32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51" y="1373888"/>
            <a:ext cx="7278624" cy="50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5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64" y="0"/>
            <a:ext cx="10515600" cy="1325563"/>
          </a:xfrm>
        </p:spPr>
        <p:txBody>
          <a:bodyPr/>
          <a:lstStyle/>
          <a:p>
            <a:r>
              <a:rPr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 smtClean="0"/>
              <a:t>Problem </a:t>
            </a:r>
            <a:r>
              <a:rPr dirty="0"/>
              <a:t>Statement</a:t>
            </a:r>
          </a:p>
          <a:p>
            <a:r>
              <a:rPr dirty="0"/>
              <a:t>Proposed System/Solution</a:t>
            </a:r>
          </a:p>
          <a:p>
            <a:r>
              <a:rPr dirty="0"/>
              <a:t>System Development Approach</a:t>
            </a:r>
          </a:p>
          <a:p>
            <a:r>
              <a:rPr dirty="0"/>
              <a:t>Algorithm &amp; Deployment</a:t>
            </a:r>
          </a:p>
          <a:p>
            <a:r>
              <a:rPr dirty="0"/>
              <a:t>Results</a:t>
            </a:r>
          </a:p>
          <a:p>
            <a:r>
              <a:rPr dirty="0"/>
              <a:t>Conclusion</a:t>
            </a:r>
          </a:p>
          <a:p>
            <a:r>
              <a:rPr dirty="0"/>
              <a:t>Future Scope</a:t>
            </a:r>
          </a:p>
          <a:p>
            <a:r>
              <a:rPr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Problem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85" y="498764"/>
            <a:ext cx="11029615" cy="4673324"/>
          </a:xfrm>
        </p:spPr>
        <p:txBody>
          <a:bodyPr/>
          <a:lstStyle/>
          <a:p>
            <a:r>
              <a:rPr dirty="0"/>
              <a:t>Customer segmentation is crucial for businesses to tailor their marketing strategies and improve customer satisfaction.</a:t>
            </a:r>
          </a:p>
          <a:p>
            <a:r>
              <a:rPr dirty="0"/>
              <a:t>Aim: Segment customers based on tenure, monthly charges, and total charges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dirty="0" smtClean="0"/>
              <a:t>using </a:t>
            </a:r>
            <a:r>
              <a:rPr dirty="0"/>
              <a:t>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Proposed 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817419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b="1" dirty="0"/>
              <a:t>Components:</a:t>
            </a:r>
          </a:p>
          <a:p>
            <a:r>
              <a:rPr u="sng" dirty="0"/>
              <a:t>Data </a:t>
            </a:r>
            <a:r>
              <a:rPr u="sng" dirty="0" smtClean="0"/>
              <a:t>Collection</a:t>
            </a:r>
            <a:r>
              <a:rPr lang="en-US" dirty="0" smtClean="0"/>
              <a:t> </a:t>
            </a:r>
            <a:r>
              <a:rPr dirty="0" smtClean="0"/>
              <a:t>: </a:t>
            </a:r>
            <a:r>
              <a:rPr dirty="0"/>
              <a:t>Gathered data from 'Customer_Segmentation.csv' containing tenure, monthly charges, total charges</a:t>
            </a:r>
            <a:r>
              <a:rPr dirty="0" smtClean="0"/>
              <a:t>,</a:t>
            </a:r>
            <a:r>
              <a:rPr lang="en-US" dirty="0" smtClean="0"/>
              <a:t>     </a:t>
            </a:r>
            <a:r>
              <a:rPr dirty="0" smtClean="0"/>
              <a:t> </a:t>
            </a:r>
            <a:r>
              <a:rPr lang="en-US" dirty="0" smtClean="0"/>
              <a:t>   </a:t>
            </a:r>
            <a:r>
              <a:rPr dirty="0" smtClean="0"/>
              <a:t>and </a:t>
            </a:r>
            <a:r>
              <a:rPr dirty="0"/>
              <a:t>churn status.</a:t>
            </a:r>
          </a:p>
          <a:p>
            <a:r>
              <a:rPr u="sng" dirty="0"/>
              <a:t>Data </a:t>
            </a:r>
            <a:r>
              <a:rPr u="sng" dirty="0" smtClean="0"/>
              <a:t>Preprocessing</a:t>
            </a:r>
            <a:r>
              <a:rPr lang="en-US" dirty="0" smtClean="0"/>
              <a:t> </a:t>
            </a:r>
            <a:r>
              <a:rPr dirty="0" smtClean="0"/>
              <a:t>: </a:t>
            </a:r>
            <a:r>
              <a:rPr dirty="0"/>
              <a:t>Handled missing values and outliers, filled missing values, and standardized numerical features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u="sng" dirty="0" smtClean="0"/>
              <a:t>Exploratory </a:t>
            </a:r>
            <a:r>
              <a:rPr lang="en-US" u="sng" dirty="0"/>
              <a:t>Data Analysis (EDA)</a:t>
            </a:r>
            <a:r>
              <a:rPr lang="en-US" dirty="0"/>
              <a:t> </a:t>
            </a:r>
            <a:r>
              <a:rPr lang="en-US" dirty="0" smtClean="0"/>
              <a:t>; </a:t>
            </a:r>
            <a:r>
              <a:rPr lang="en-US" dirty="0"/>
              <a:t>We visualized the relationship between tenure and monthly charges using a </a:t>
            </a:r>
            <a:r>
              <a:rPr lang="en-US" dirty="0" smtClean="0"/>
              <a:t>scatter      plot and created </a:t>
            </a:r>
            <a:r>
              <a:rPr lang="en-US" dirty="0"/>
              <a:t>a pie chart to show the distribution of tenure for a subset of customers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Feature </a:t>
            </a:r>
            <a:r>
              <a:rPr lang="en-US" u="sng" dirty="0"/>
              <a:t>Engineering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We standardized the numerical features (tenure, monthly charges, total charges) using Standard </a:t>
            </a:r>
            <a:r>
              <a:rPr lang="en-US" dirty="0" err="1" smtClean="0"/>
              <a:t>Scaler</a:t>
            </a:r>
            <a:r>
              <a:rPr lang="en-US" dirty="0" smtClean="0"/>
              <a:t> and normalized the </a:t>
            </a:r>
            <a:r>
              <a:rPr lang="en-US" dirty="0"/>
              <a:t>numerical features using Min Max </a:t>
            </a:r>
            <a:r>
              <a:rPr lang="en-US" dirty="0" err="1" smtClean="0"/>
              <a:t>Scaler</a:t>
            </a:r>
            <a:r>
              <a:rPr lang="en-US" dirty="0" smtClean="0"/>
              <a:t>.</a:t>
            </a:r>
          </a:p>
          <a:p>
            <a:r>
              <a:rPr lang="en-US" u="sng" dirty="0"/>
              <a:t>Model Building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/>
              <a:t>We split the standardized features and the target variable ('Churn') into training and test </a:t>
            </a:r>
            <a:r>
              <a:rPr lang="en-US" dirty="0" smtClean="0"/>
              <a:t>sets.                Built </a:t>
            </a:r>
            <a:r>
              <a:rPr lang="en-US" dirty="0"/>
              <a:t>a Random Forest classifier model using the standardized </a:t>
            </a:r>
            <a:r>
              <a:rPr lang="en-US" dirty="0" smtClean="0"/>
              <a:t>features and trained </a:t>
            </a:r>
            <a:r>
              <a:rPr lang="en-US" dirty="0"/>
              <a:t>the model on the training set and evaluated its performance on the test </a:t>
            </a:r>
            <a:r>
              <a:rPr lang="en-US" dirty="0" smtClean="0"/>
              <a:t>set.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/>
          </a:bodyPr>
          <a:lstStyle/>
          <a:p>
            <a:r>
              <a:t>System Development Approach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Exploratory Data Analysis (EDA):</a:t>
            </a:r>
          </a:p>
          <a:p>
            <a:r>
              <a:t>Scatter plot for tenure vs. monthly charges.</a:t>
            </a:r>
          </a:p>
          <a:p>
            <a:r>
              <a:t>Pie chart for tenure distribution.</a:t>
            </a:r>
          </a:p>
          <a:p>
            <a:r>
              <a:t>Line graph for tenure vs. total charges.</a:t>
            </a:r>
          </a:p>
          <a:p>
            <a:r>
              <a:t>Feature Engineering:</a:t>
            </a:r>
          </a:p>
          <a:p>
            <a:r>
              <a:t>Standardized and normalized numerical features using StandardScaler and MinMaxScaler.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Algorithm &amp; Deployment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4" y="914400"/>
            <a:ext cx="11029615" cy="467332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Python libraries used in different fields</a:t>
            </a:r>
          </a:p>
          <a:p>
            <a:r>
              <a:rPr sz="1800" u="sng" dirty="0" smtClean="0"/>
              <a:t>Model Building</a:t>
            </a:r>
            <a:r>
              <a:rPr lang="en-US" sz="1800" u="sng" dirty="0" smtClean="0"/>
              <a:t> </a:t>
            </a:r>
            <a:r>
              <a:rPr sz="1800" dirty="0" smtClean="0"/>
              <a:t>:</a:t>
            </a:r>
            <a:r>
              <a:rPr lang="en-US" sz="1800" dirty="0" smtClean="0"/>
              <a:t> </a:t>
            </a:r>
            <a:r>
              <a:rPr lang="en-US" sz="1800" dirty="0" err="1" smtClean="0"/>
              <a:t>sklearn.model_selection</a:t>
            </a:r>
            <a:endParaRPr sz="1800" dirty="0"/>
          </a:p>
          <a:p>
            <a:r>
              <a:rPr sz="1800" u="sng" dirty="0"/>
              <a:t>Split data into training and test </a:t>
            </a:r>
            <a:r>
              <a:rPr sz="1800" u="sng" dirty="0" smtClean="0"/>
              <a:t>sets</a:t>
            </a:r>
            <a:r>
              <a:rPr lang="en-US" sz="1800" dirty="0" smtClean="0"/>
              <a:t> : </a:t>
            </a:r>
            <a:r>
              <a:rPr lang="en-US" sz="1800" dirty="0" err="1" smtClean="0"/>
              <a:t>sklearn</a:t>
            </a:r>
            <a:r>
              <a:rPr lang="en-US" sz="1800" dirty="0"/>
              <a:t> </a:t>
            </a:r>
            <a:r>
              <a:rPr lang="en-US" sz="1800" dirty="0" smtClean="0"/>
              <a:t> -  </a:t>
            </a:r>
            <a:r>
              <a:rPr lang="en-US" sz="1800" dirty="0" err="1" smtClean="0"/>
              <a:t>train_test_split</a:t>
            </a:r>
            <a:endParaRPr sz="1800" dirty="0"/>
          </a:p>
          <a:p>
            <a:r>
              <a:rPr sz="1800" u="sng" dirty="0"/>
              <a:t>Built a Random Forest classifier using standardized </a:t>
            </a:r>
            <a:r>
              <a:rPr sz="1800" u="sng" dirty="0" smtClean="0"/>
              <a:t>features</a:t>
            </a:r>
            <a:r>
              <a:rPr lang="en-US" sz="1800" dirty="0" smtClean="0"/>
              <a:t> : </a:t>
            </a:r>
            <a:r>
              <a:rPr lang="en-US" sz="1800" dirty="0" err="1" smtClean="0"/>
              <a:t>sklearn.ensemble</a:t>
            </a:r>
            <a:r>
              <a:rPr lang="en-US" sz="1800" dirty="0" smtClean="0"/>
              <a:t> </a:t>
            </a:r>
            <a:endParaRPr sz="1800" dirty="0"/>
          </a:p>
          <a:p>
            <a:r>
              <a:rPr lang="en-US" sz="1800" u="sng" dirty="0" smtClean="0"/>
              <a:t>E</a:t>
            </a:r>
            <a:r>
              <a:rPr sz="1800" u="sng" dirty="0" smtClean="0"/>
              <a:t>valuated </a:t>
            </a:r>
            <a:r>
              <a:rPr sz="1800" u="sng" dirty="0"/>
              <a:t>the </a:t>
            </a:r>
            <a:r>
              <a:rPr sz="1800" u="sng" dirty="0" smtClean="0"/>
              <a:t>model</a:t>
            </a:r>
            <a:r>
              <a:rPr lang="en-US" sz="1800" dirty="0" smtClean="0"/>
              <a:t> : </a:t>
            </a:r>
            <a:r>
              <a:rPr lang="en-US" sz="1800" dirty="0" err="1" smtClean="0"/>
              <a:t>sklearn.metrics</a:t>
            </a:r>
            <a:endParaRPr lang="en-US" sz="1800" dirty="0" smtClean="0"/>
          </a:p>
          <a:p>
            <a:r>
              <a:rPr lang="en-US" sz="1800" u="sng" dirty="0" smtClean="0"/>
              <a:t>Data Visualizations</a:t>
            </a:r>
            <a:r>
              <a:rPr lang="en-US" sz="1800" dirty="0" smtClean="0"/>
              <a:t> : </a:t>
            </a:r>
            <a:r>
              <a:rPr lang="en-US" sz="1800" dirty="0" err="1" smtClean="0"/>
              <a:t>Matplotlib.pyplot</a:t>
            </a:r>
            <a:endParaRPr lang="en-US" sz="1800" dirty="0"/>
          </a:p>
          <a:p>
            <a:r>
              <a:rPr lang="en-US" u="sng" dirty="0" smtClean="0"/>
              <a:t>Addition required</a:t>
            </a:r>
            <a:r>
              <a:rPr lang="en-US" dirty="0" smtClean="0"/>
              <a:t> : </a:t>
            </a:r>
            <a:r>
              <a:rPr lang="en-US" dirty="0" err="1" smtClean="0"/>
              <a:t>Seaborn</a:t>
            </a:r>
            <a:r>
              <a:rPr lang="en-US" dirty="0" smtClean="0"/>
              <a:t>, Pandas,	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LogisticRegression</a:t>
            </a:r>
            <a:r>
              <a:rPr lang="en-US" dirty="0" smtClean="0"/>
              <a:t>, </a:t>
            </a:r>
            <a:r>
              <a:rPr lang="en-US" dirty="0" err="1"/>
              <a:t>StandardScaler</a:t>
            </a:r>
            <a:r>
              <a:rPr lang="en-US" dirty="0"/>
              <a:t>, </a:t>
            </a:r>
            <a:r>
              <a:rPr lang="en-US" dirty="0" err="1" smtClean="0"/>
              <a:t>MinMaxScaler</a:t>
            </a: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Results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47" y="526171"/>
            <a:ext cx="11029615" cy="4673324"/>
          </a:xfrm>
        </p:spPr>
        <p:txBody>
          <a:bodyPr>
            <a:normAutofit/>
          </a:bodyPr>
          <a:lstStyle/>
          <a:p>
            <a:r>
              <a:rPr dirty="0"/>
              <a:t>Model Performance:</a:t>
            </a:r>
          </a:p>
          <a:p>
            <a:r>
              <a:rPr dirty="0"/>
              <a:t>Achieved an accuracy of </a:t>
            </a:r>
            <a:r>
              <a:rPr dirty="0" smtClean="0"/>
              <a:t>[</a:t>
            </a:r>
            <a:r>
              <a:rPr lang="en-US" dirty="0" smtClean="0"/>
              <a:t>77.74%</a:t>
            </a:r>
            <a:r>
              <a:rPr dirty="0" smtClean="0"/>
              <a:t>].</a:t>
            </a:r>
            <a:endParaRPr lang="en-US" dirty="0" smtClean="0"/>
          </a:p>
          <a:p>
            <a:r>
              <a:rPr lang="en-US" dirty="0" smtClean="0"/>
              <a:t>Acquire the prediction Model. </a:t>
            </a:r>
            <a:endParaRPr dirty="0"/>
          </a:p>
          <a:p>
            <a:r>
              <a:rPr dirty="0"/>
              <a:t>Insights from model evaluation and performance metrics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Data Visualization in next slides.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" y="1288472"/>
            <a:ext cx="5561413" cy="3948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17" y="762689"/>
            <a:ext cx="6335226" cy="47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6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8" y="1179017"/>
            <a:ext cx="5669287" cy="4251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0" y="1719344"/>
            <a:ext cx="6054437" cy="4389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5964" y="5564970"/>
            <a:ext cx="222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 the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24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9162bd5b-4ed9-4da3-b376-05204580ba3f"/>
    <ds:schemaRef ds:uri="http://schemas.microsoft.com/office/2006/metadata/properties"/>
    <ds:schemaRef ds:uri="http://purl.org/dc/terms/"/>
    <ds:schemaRef ds:uri="c0fa2617-96bd-425d-8578-e93563fe37c5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54</TotalTime>
  <Words>457</Words>
  <Application>Microsoft Office PowerPoint</Application>
  <PresentationFormat>Custom</PresentationFormat>
  <Paragraphs>68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Customer Segmentation using Machine learning</vt:lpstr>
      <vt:lpstr>Outline</vt:lpstr>
      <vt:lpstr>Problem Statement</vt:lpstr>
      <vt:lpstr>Proposed Solution</vt:lpstr>
      <vt:lpstr>System Development Approach</vt:lpstr>
      <vt:lpstr>Algorithm &amp; Deployment</vt:lpstr>
      <vt:lpstr>Results</vt:lpstr>
      <vt:lpstr>PowerPoint Presentation</vt:lpstr>
      <vt:lpstr>PowerPoint Presentation</vt:lpstr>
      <vt:lpstr>Conclusion</vt:lpstr>
      <vt:lpstr>PowerPoint Presentation</vt:lpstr>
      <vt:lpstr>References</vt:lpstr>
      <vt:lpstr>course certificate 1 </vt:lpstr>
      <vt:lpstr>course certificate 2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Windows User</cp:lastModifiedBy>
  <cp:revision>30</cp:revision>
  <dcterms:created xsi:type="dcterms:W3CDTF">2021-05-26T16:50:10Z</dcterms:created>
  <dcterms:modified xsi:type="dcterms:W3CDTF">2024-08-01T08:22:02Z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