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Playfair Display"/>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696520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63696520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369652095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6369652095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369652095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6369652095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369652095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6369652095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369652095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6369652095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369652095_0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6369652095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6369652095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6369652095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369652095_0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6369652095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369652095_0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6369652095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369652095_0_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6369652095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369652095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6369652095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369652095_0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6369652095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369652095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6369652095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6369652095_0_2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6369652095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369652095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369652095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369652095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6369652095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369652095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6369652095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369652095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6369652095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2039514"/>
            <a:ext cx="9144000" cy="2128049"/>
          </a:xfrm>
          <a:prstGeom prst="rect">
            <a:avLst/>
          </a:prstGeom>
          <a:noFill/>
          <a:ln>
            <a:noFill/>
          </a:ln>
        </p:spPr>
        <p:txBody>
          <a:bodyPr anchorCtr="0" anchor="b" bIns="45700" lIns="91425" spcFirstLastPara="1" rIns="91425" wrap="square" tIns="45700">
            <a:noAutofit/>
          </a:bodyPr>
          <a:lstStyle>
            <a:lvl1pPr lvl="0" algn="ctr">
              <a:lnSpc>
                <a:spcPct val="125000"/>
              </a:lnSpc>
              <a:spcBef>
                <a:spcPts val="0"/>
              </a:spcBef>
              <a:spcAft>
                <a:spcPts val="0"/>
              </a:spcAft>
              <a:buClr>
                <a:schemeClr val="lt1"/>
              </a:buClr>
              <a:buSzPts val="6000"/>
              <a:buFont typeface="Gill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4221162"/>
            <a:ext cx="9144000" cy="882001"/>
          </a:xfrm>
          <a:prstGeom prst="rect">
            <a:avLst/>
          </a:prstGeom>
          <a:solidFill>
            <a:schemeClr val="accent2">
              <a:alpha val="89803"/>
            </a:schemeClr>
          </a:solidFill>
          <a:ln>
            <a:noFill/>
          </a:ln>
        </p:spPr>
        <p:txBody>
          <a:bodyPr anchorCtr="0" anchor="ctr" bIns="45700" lIns="91425" spcFirstLastPara="1" rIns="91425" wrap="square" tIns="45700">
            <a:noAutofit/>
          </a:bodyPr>
          <a:lstStyle>
            <a:lvl1pPr lvl="0" algn="ctr">
              <a:lnSpc>
                <a:spcPct val="90000"/>
              </a:lnSpc>
              <a:spcBef>
                <a:spcPts val="1000"/>
              </a:spcBef>
              <a:spcAft>
                <a:spcPts val="0"/>
              </a:spcAft>
              <a:buClr>
                <a:schemeClr val="accent1"/>
              </a:buClr>
              <a:buSzPts val="2500"/>
              <a:buFont typeface="Arial"/>
              <a:buNone/>
              <a:defRPr b="1" i="1" sz="2500">
                <a:solidFill>
                  <a:schemeClr val="accent1"/>
                </a:solidFill>
                <a:latin typeface="Arial"/>
                <a:ea typeface="Arial"/>
                <a:cs typeface="Arial"/>
                <a:sym typeface="Aria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1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14"/>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3200"/>
              <a:buFont typeface="Arial"/>
              <a:buNone/>
              <a:defRPr b="0" i="0" sz="3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8" name="Google Shape;12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15"/>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Horisontal Content">
  <p:cSld name="Two Horisontal Content">
    <p:spTree>
      <p:nvGrpSpPr>
        <p:cNvPr id="27" name="Shape 27"/>
        <p:cNvGrpSpPr/>
        <p:nvPr/>
      </p:nvGrpSpPr>
      <p:grpSpPr>
        <a:xfrm>
          <a:off x="0" y="0"/>
          <a:ext cx="0" cy="0"/>
          <a:chOff x="0" y="0"/>
          <a:chExt cx="0" cy="0"/>
        </a:xfrm>
      </p:grpSpPr>
      <p:sp>
        <p:nvSpPr>
          <p:cNvPr id="28" name="Google Shape;28;p4"/>
          <p:cNvSpPr/>
          <p:nvPr/>
        </p:nvSpPr>
        <p:spPr>
          <a:xfrm>
            <a:off x="0" y="1562188"/>
            <a:ext cx="11269980" cy="2359660"/>
          </a:xfrm>
          <a:custGeom>
            <a:rect b="b" l="l" r="r" t="t"/>
            <a:pathLst>
              <a:path extrusionOk="0" h="2359660" w="11269980">
                <a:moveTo>
                  <a:pt x="0" y="2359152"/>
                </a:moveTo>
                <a:lnTo>
                  <a:pt x="11269980" y="2359152"/>
                </a:lnTo>
                <a:lnTo>
                  <a:pt x="11269980" y="0"/>
                </a:lnTo>
                <a:lnTo>
                  <a:pt x="0" y="0"/>
                </a:lnTo>
                <a:lnTo>
                  <a:pt x="0" y="2359152"/>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8200" y="4133087"/>
            <a:ext cx="10431780" cy="20438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2" type="body"/>
          </p:nvPr>
        </p:nvSpPr>
        <p:spPr>
          <a:xfrm>
            <a:off x="844296" y="1788579"/>
            <a:ext cx="10425684" cy="190687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s with captions">
  <p:cSld name="Pictures with captions">
    <p:spTree>
      <p:nvGrpSpPr>
        <p:cNvPr id="35" name="Shape 35"/>
        <p:cNvGrpSpPr/>
        <p:nvPr/>
      </p:nvGrpSpPr>
      <p:grpSpPr>
        <a:xfrm>
          <a:off x="0" y="0"/>
          <a:ext cx="0" cy="0"/>
          <a:chOff x="0" y="0"/>
          <a:chExt cx="0" cy="0"/>
        </a:xfrm>
      </p:grpSpPr>
      <p:sp>
        <p:nvSpPr>
          <p:cNvPr id="36" name="Google Shape;36;p5"/>
          <p:cNvSpPr/>
          <p:nvPr>
            <p:ph idx="2" type="pic"/>
          </p:nvPr>
        </p:nvSpPr>
        <p:spPr>
          <a:xfrm>
            <a:off x="0" y="0"/>
            <a:ext cx="12192000" cy="6857999"/>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DEEFF2"/>
              </a:buClr>
              <a:buSzPts val="2000"/>
              <a:buFont typeface="Arial"/>
              <a:buNone/>
              <a:defRPr b="0" i="0" sz="2000" u="none" cap="none" strike="noStrike">
                <a:solidFill>
                  <a:srgbClr val="DEEFF2"/>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5"/>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5"/>
          <p:cNvSpPr txBox="1"/>
          <p:nvPr>
            <p:ph type="title"/>
          </p:nvPr>
        </p:nvSpPr>
        <p:spPr>
          <a:xfrm>
            <a:off x="839788" y="417362"/>
            <a:ext cx="3932237" cy="1302111"/>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552419" y="1887801"/>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5"/>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p:nvPr>
            <p:ph idx="3" type="pic"/>
          </p:nvPr>
        </p:nvSpPr>
        <p:spPr>
          <a:xfrm>
            <a:off x="844273" y="1883115"/>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5"/>
          <p:cNvSpPr/>
          <p:nvPr>
            <p:ph idx="4" type="pic"/>
          </p:nvPr>
        </p:nvSpPr>
        <p:spPr>
          <a:xfrm>
            <a:off x="844273" y="3573118"/>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5"/>
          <p:cNvSpPr txBox="1"/>
          <p:nvPr>
            <p:ph idx="5" type="body"/>
          </p:nvPr>
        </p:nvSpPr>
        <p:spPr>
          <a:xfrm>
            <a:off x="1552418" y="3575461"/>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5"/>
          <p:cNvSpPr/>
          <p:nvPr>
            <p:ph idx="6" type="pic"/>
          </p:nvPr>
        </p:nvSpPr>
        <p:spPr>
          <a:xfrm>
            <a:off x="844273" y="5263121"/>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7" type="body"/>
          </p:nvPr>
        </p:nvSpPr>
        <p:spPr>
          <a:xfrm>
            <a:off x="1552418" y="5263122"/>
            <a:ext cx="4057961" cy="7757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picture">
  <p:cSld name="Comparison with picture">
    <p:spTree>
      <p:nvGrpSpPr>
        <p:cNvPr id="48" name="Shape 48"/>
        <p:cNvGrpSpPr/>
        <p:nvPr/>
      </p:nvGrpSpPr>
      <p:grpSpPr>
        <a:xfrm>
          <a:off x="0" y="0"/>
          <a:ext cx="0" cy="0"/>
          <a:chOff x="0" y="0"/>
          <a:chExt cx="0" cy="0"/>
        </a:xfrm>
      </p:grpSpPr>
      <p:sp>
        <p:nvSpPr>
          <p:cNvPr id="49" name="Google Shape;49;p6"/>
          <p:cNvSpPr/>
          <p:nvPr>
            <p:ph idx="2" type="pic"/>
          </p:nvPr>
        </p:nvSpPr>
        <p:spPr>
          <a:xfrm>
            <a:off x="0" y="3115389"/>
            <a:ext cx="12188825" cy="374261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6"/>
          <p:cNvSpPr/>
          <p:nvPr/>
        </p:nvSpPr>
        <p:spPr>
          <a:xfrm>
            <a:off x="2400" y="1999821"/>
            <a:ext cx="12189600" cy="1115568"/>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839788" y="19859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6"/>
          <p:cNvSpPr txBox="1"/>
          <p:nvPr>
            <p:ph idx="3" type="body"/>
          </p:nvPr>
        </p:nvSpPr>
        <p:spPr>
          <a:xfrm>
            <a:off x="839788" y="3434047"/>
            <a:ext cx="5157787" cy="27556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4" type="body"/>
          </p:nvPr>
        </p:nvSpPr>
        <p:spPr>
          <a:xfrm>
            <a:off x="6172200" y="19859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6"/>
          <p:cNvSpPr txBox="1"/>
          <p:nvPr>
            <p:ph idx="5" type="body"/>
          </p:nvPr>
        </p:nvSpPr>
        <p:spPr>
          <a:xfrm>
            <a:off x="6172200" y="3434047"/>
            <a:ext cx="5183188" cy="27556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9" name="Shape 59"/>
        <p:cNvGrpSpPr/>
        <p:nvPr/>
      </p:nvGrpSpPr>
      <p:grpSpPr>
        <a:xfrm>
          <a:off x="0" y="0"/>
          <a:ext cx="0" cy="0"/>
          <a:chOff x="0" y="0"/>
          <a:chExt cx="0" cy="0"/>
        </a:xfrm>
      </p:grpSpPr>
      <p:sp>
        <p:nvSpPr>
          <p:cNvPr id="60" name="Google Shape;60;p7"/>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2F2F2"/>
              </a:buClr>
              <a:buSzPts val="3200"/>
              <a:buFont typeface="Gill Sans"/>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p:nvPr>
            <p:ph idx="3" type="pic"/>
          </p:nvPr>
        </p:nvSpPr>
        <p:spPr>
          <a:xfrm>
            <a:off x="1607820" y="2219248"/>
            <a:ext cx="2414016" cy="241401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7"/>
          <p:cNvSpPr/>
          <p:nvPr>
            <p:ph idx="4" type="pic"/>
          </p:nvPr>
        </p:nvSpPr>
        <p:spPr>
          <a:xfrm>
            <a:off x="8133588" y="2196083"/>
            <a:ext cx="2414016" cy="241401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7"/>
          <p:cNvSpPr/>
          <p:nvPr>
            <p:ph idx="5" type="pic"/>
          </p:nvPr>
        </p:nvSpPr>
        <p:spPr>
          <a:xfrm>
            <a:off x="4587240" y="2019165"/>
            <a:ext cx="3017520" cy="301752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7"/>
          <p:cNvSpPr txBox="1"/>
          <p:nvPr>
            <p:ph idx="1" type="body"/>
          </p:nvPr>
        </p:nvSpPr>
        <p:spPr>
          <a:xfrm>
            <a:off x="1448308" y="4942523"/>
            <a:ext cx="2700338" cy="73818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7"/>
          <p:cNvSpPr txBox="1"/>
          <p:nvPr>
            <p:ph idx="6" type="body"/>
          </p:nvPr>
        </p:nvSpPr>
        <p:spPr>
          <a:xfrm>
            <a:off x="4745831" y="5589716"/>
            <a:ext cx="2700338" cy="59821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7"/>
          <p:cNvSpPr txBox="1"/>
          <p:nvPr>
            <p:ph idx="7" type="body"/>
          </p:nvPr>
        </p:nvSpPr>
        <p:spPr>
          <a:xfrm>
            <a:off x="8025066" y="4942523"/>
            <a:ext cx="2700338" cy="73818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7"/>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hree Sections">
  <p:cSld name="Picture with Three Sections">
    <p:spTree>
      <p:nvGrpSpPr>
        <p:cNvPr id="71" name="Shape 71"/>
        <p:cNvGrpSpPr/>
        <p:nvPr/>
      </p:nvGrpSpPr>
      <p:grpSpPr>
        <a:xfrm>
          <a:off x="0" y="0"/>
          <a:ext cx="0" cy="0"/>
          <a:chOff x="0" y="0"/>
          <a:chExt cx="0" cy="0"/>
        </a:xfrm>
      </p:grpSpPr>
      <p:sp>
        <p:nvSpPr>
          <p:cNvPr id="72" name="Google Shape;72;p8"/>
          <p:cNvSpPr/>
          <p:nvPr/>
        </p:nvSpPr>
        <p:spPr>
          <a:xfrm>
            <a:off x="5294630" y="0"/>
            <a:ext cx="6897370" cy="6858000"/>
          </a:xfrm>
          <a:custGeom>
            <a:rect b="b" l="l" r="r" t="t"/>
            <a:pathLst>
              <a:path extrusionOk="0" h="6858000" w="6897370">
                <a:moveTo>
                  <a:pt x="0" y="6858000"/>
                </a:moveTo>
                <a:lnTo>
                  <a:pt x="6896900" y="6858000"/>
                </a:lnTo>
                <a:lnTo>
                  <a:pt x="6896900"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8"/>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8"/>
          <p:cNvSpPr txBox="1"/>
          <p:nvPr>
            <p:ph type="title"/>
          </p:nvPr>
        </p:nvSpPr>
        <p:spPr>
          <a:xfrm>
            <a:off x="839788" y="417362"/>
            <a:ext cx="3932237" cy="13021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1" type="body"/>
          </p:nvPr>
        </p:nvSpPr>
        <p:spPr>
          <a:xfrm>
            <a:off x="7294251" y="1192697"/>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8"/>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8"/>
          <p:cNvSpPr/>
          <p:nvPr/>
        </p:nvSpPr>
        <p:spPr>
          <a:xfrm>
            <a:off x="0" y="2430411"/>
            <a:ext cx="3625850" cy="3438525"/>
          </a:xfrm>
          <a:custGeom>
            <a:rect b="b" l="l" r="r" t="t"/>
            <a:pathLst>
              <a:path extrusionOk="0" h="3438525" w="3625850">
                <a:moveTo>
                  <a:pt x="0" y="3438486"/>
                </a:moveTo>
                <a:lnTo>
                  <a:pt x="3625596" y="3438486"/>
                </a:lnTo>
                <a:lnTo>
                  <a:pt x="3625596" y="0"/>
                </a:lnTo>
                <a:lnTo>
                  <a:pt x="0" y="0"/>
                </a:lnTo>
                <a:lnTo>
                  <a:pt x="0" y="343848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8"/>
          <p:cNvSpPr/>
          <p:nvPr>
            <p:ph idx="2" type="pic"/>
          </p:nvPr>
        </p:nvSpPr>
        <p:spPr>
          <a:xfrm>
            <a:off x="0" y="2781223"/>
            <a:ext cx="6040800" cy="273690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8"/>
          <p:cNvSpPr/>
          <p:nvPr>
            <p:ph idx="3" type="pic"/>
          </p:nvPr>
        </p:nvSpPr>
        <p:spPr>
          <a:xfrm>
            <a:off x="6586106" y="1188012"/>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Google Shape;82;p8"/>
          <p:cNvSpPr/>
          <p:nvPr>
            <p:ph idx="4" type="pic"/>
          </p:nvPr>
        </p:nvSpPr>
        <p:spPr>
          <a:xfrm>
            <a:off x="6586106" y="2878015"/>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8"/>
          <p:cNvSpPr txBox="1"/>
          <p:nvPr>
            <p:ph idx="5" type="body"/>
          </p:nvPr>
        </p:nvSpPr>
        <p:spPr>
          <a:xfrm>
            <a:off x="7294250" y="2880357"/>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
          <p:cNvSpPr/>
          <p:nvPr>
            <p:ph idx="6" type="pic"/>
          </p:nvPr>
        </p:nvSpPr>
        <p:spPr>
          <a:xfrm>
            <a:off x="6586106" y="4568018"/>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5" name="Google Shape;85;p8"/>
          <p:cNvSpPr txBox="1"/>
          <p:nvPr>
            <p:ph idx="7" type="body"/>
          </p:nvPr>
        </p:nvSpPr>
        <p:spPr>
          <a:xfrm>
            <a:off x="7294250" y="4568018"/>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 name="Google Shape;95;p10"/>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200"/>
              <a:buFont typeface="Gill Sans"/>
              <a:buNone/>
              <a:defRPr b="1" i="0" sz="3200" u="none" cap="none" strike="noStrik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indent="-330200" lvl="2" marL="13716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indent="-330200" lvl="4" marL="22860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000" u="none" cap="none" strike="noStrike">
                <a:solidFill>
                  <a:schemeClr val="dk2"/>
                </a:solidFill>
                <a:latin typeface="Arial"/>
                <a:ea typeface="Arial"/>
                <a:cs typeface="Arial"/>
                <a:sym typeface="Arial"/>
              </a:defRPr>
            </a:lvl1pPr>
            <a:lvl2pPr indent="0" lvl="1" marL="0" marR="0" rtl="0" algn="r">
              <a:spcBef>
                <a:spcPts val="0"/>
              </a:spcBef>
              <a:buNone/>
              <a:defRPr b="0" i="1" sz="1000" u="none" cap="none" strike="noStrike">
                <a:solidFill>
                  <a:schemeClr val="dk2"/>
                </a:solidFill>
                <a:latin typeface="Arial"/>
                <a:ea typeface="Arial"/>
                <a:cs typeface="Arial"/>
                <a:sym typeface="Arial"/>
              </a:defRPr>
            </a:lvl2pPr>
            <a:lvl3pPr indent="0" lvl="2" marL="0" marR="0" rtl="0" algn="r">
              <a:spcBef>
                <a:spcPts val="0"/>
              </a:spcBef>
              <a:buNone/>
              <a:defRPr b="0" i="1" sz="1000" u="none" cap="none" strike="noStrike">
                <a:solidFill>
                  <a:schemeClr val="dk2"/>
                </a:solidFill>
                <a:latin typeface="Arial"/>
                <a:ea typeface="Arial"/>
                <a:cs typeface="Arial"/>
                <a:sym typeface="Arial"/>
              </a:defRPr>
            </a:lvl3pPr>
            <a:lvl4pPr indent="0" lvl="3" marL="0" marR="0" rtl="0" algn="r">
              <a:spcBef>
                <a:spcPts val="0"/>
              </a:spcBef>
              <a:buNone/>
              <a:defRPr b="0" i="1" sz="1000" u="none" cap="none" strike="noStrike">
                <a:solidFill>
                  <a:schemeClr val="dk2"/>
                </a:solidFill>
                <a:latin typeface="Arial"/>
                <a:ea typeface="Arial"/>
                <a:cs typeface="Arial"/>
                <a:sym typeface="Arial"/>
              </a:defRPr>
            </a:lvl4pPr>
            <a:lvl5pPr indent="0" lvl="4" marL="0" marR="0" rtl="0" algn="r">
              <a:spcBef>
                <a:spcPts val="0"/>
              </a:spcBef>
              <a:buNone/>
              <a:defRPr b="0" i="1" sz="1000" u="none" cap="none" strike="noStrike">
                <a:solidFill>
                  <a:schemeClr val="dk2"/>
                </a:solidFill>
                <a:latin typeface="Arial"/>
                <a:ea typeface="Arial"/>
                <a:cs typeface="Arial"/>
                <a:sym typeface="Arial"/>
              </a:defRPr>
            </a:lvl5pPr>
            <a:lvl6pPr indent="0" lvl="5" marL="0" marR="0" rtl="0" algn="r">
              <a:spcBef>
                <a:spcPts val="0"/>
              </a:spcBef>
              <a:buNone/>
              <a:defRPr b="0" i="1" sz="1000" u="none" cap="none" strike="noStrike">
                <a:solidFill>
                  <a:schemeClr val="dk2"/>
                </a:solidFill>
                <a:latin typeface="Arial"/>
                <a:ea typeface="Arial"/>
                <a:cs typeface="Arial"/>
                <a:sym typeface="Arial"/>
              </a:defRPr>
            </a:lvl6pPr>
            <a:lvl7pPr indent="0" lvl="6" marL="0" marR="0" rtl="0" algn="r">
              <a:spcBef>
                <a:spcPts val="0"/>
              </a:spcBef>
              <a:buNone/>
              <a:defRPr b="0" i="1" sz="1000" u="none" cap="none" strike="noStrike">
                <a:solidFill>
                  <a:schemeClr val="dk2"/>
                </a:solidFill>
                <a:latin typeface="Arial"/>
                <a:ea typeface="Arial"/>
                <a:cs typeface="Arial"/>
                <a:sym typeface="Arial"/>
              </a:defRPr>
            </a:lvl7pPr>
            <a:lvl8pPr indent="0" lvl="7" marL="0" marR="0" rtl="0" algn="r">
              <a:spcBef>
                <a:spcPts val="0"/>
              </a:spcBef>
              <a:buNone/>
              <a:defRPr b="0" i="1" sz="1000" u="none" cap="none" strike="noStrike">
                <a:solidFill>
                  <a:schemeClr val="dk2"/>
                </a:solidFill>
                <a:latin typeface="Arial"/>
                <a:ea typeface="Arial"/>
                <a:cs typeface="Arial"/>
                <a:sym typeface="Arial"/>
              </a:defRPr>
            </a:lvl8pPr>
            <a:lvl9pPr indent="0" lvl="8" marL="0" marR="0" rtl="0" algn="r">
              <a:spcBef>
                <a:spcPts val="0"/>
              </a:spcBef>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6"/>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137" name="Google Shape;137;p16"/>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t/>
            </a:r>
            <a:endParaRPr b="1" sz="3200">
              <a:solidFill>
                <a:srgbClr val="FFFFFF"/>
              </a:solidFill>
              <a:latin typeface="Gill Sans"/>
              <a:ea typeface="Gill Sans"/>
              <a:cs typeface="Gill Sans"/>
              <a:sym typeface="Gill Sans"/>
            </a:endParaRPr>
          </a:p>
          <a:p>
            <a:pPr indent="0" lvl="0" marL="0" rtl="0" algn="ctr">
              <a:lnSpc>
                <a:spcPct val="115000"/>
              </a:lnSpc>
              <a:spcBef>
                <a:spcPts val="0"/>
              </a:spcBef>
              <a:spcAft>
                <a:spcPts val="0"/>
              </a:spcAft>
              <a:buSzPts val="1100"/>
              <a:buNone/>
            </a:pPr>
            <a:r>
              <a:rPr b="1" lang="en-US" sz="3600">
                <a:solidFill>
                  <a:srgbClr val="FFFFFF"/>
                </a:solidFill>
                <a:latin typeface="Gill Sans"/>
                <a:ea typeface="Gill Sans"/>
                <a:cs typeface="Gill Sans"/>
                <a:sym typeface="Gill Sans"/>
              </a:rPr>
              <a:t> Minor Project Submitted to</a:t>
            </a:r>
            <a:endParaRPr b="1" sz="36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rPr b="1" lang="en-US" sz="2400">
                <a:solidFill>
                  <a:srgbClr val="FFFFFF"/>
                </a:solidFill>
                <a:latin typeface="Gill Sans"/>
                <a:ea typeface="Gill Sans"/>
                <a:cs typeface="Gill Sans"/>
                <a:sym typeface="Gill Sans"/>
              </a:rPr>
              <a:t>Rajiv Gandhi Proudyogiki Vishwavidyalaya, Bhopal</a:t>
            </a:r>
            <a:endParaRPr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rPr b="1" lang="en-US" sz="2400">
                <a:solidFill>
                  <a:srgbClr val="FFFFFF"/>
                </a:solidFill>
                <a:latin typeface="Gill Sans"/>
                <a:ea typeface="Gill Sans"/>
                <a:cs typeface="Gill Sans"/>
                <a:sym typeface="Gill Sans"/>
              </a:rPr>
              <a:t>Towards Partial Fulfillment for the Award of</a:t>
            </a:r>
            <a:endParaRPr sz="2400">
              <a:solidFill>
                <a:srgbClr val="FFFFFF"/>
              </a:solidFill>
              <a:latin typeface="Gill Sans"/>
              <a:ea typeface="Gill Sans"/>
              <a:cs typeface="Gill Sans"/>
              <a:sym typeface="Gill Sans"/>
            </a:endParaRPr>
          </a:p>
          <a:p>
            <a:pPr indent="0" lvl="0" marL="0" rtl="0" algn="just">
              <a:spcBef>
                <a:spcPts val="0"/>
              </a:spcBef>
              <a:spcAft>
                <a:spcPts val="0"/>
              </a:spcAft>
              <a:buSzPts val="1100"/>
              <a:buNone/>
            </a:pPr>
            <a:r>
              <a:t/>
            </a:r>
            <a:endParaRPr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l">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l">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t/>
            </a:r>
            <a:endParaRPr b="1"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rPr b="1" lang="en-US" sz="2400">
                <a:solidFill>
                  <a:srgbClr val="FFFFFF"/>
                </a:solidFill>
                <a:latin typeface="Gill Sans"/>
                <a:ea typeface="Gill Sans"/>
                <a:cs typeface="Gill Sans"/>
                <a:sym typeface="Gill Sans"/>
              </a:rPr>
              <a:t>Bachelor of Engineering</a:t>
            </a:r>
            <a:endParaRPr sz="2400">
              <a:solidFill>
                <a:srgbClr val="FFFFFF"/>
              </a:solidFill>
              <a:latin typeface="Gill Sans"/>
              <a:ea typeface="Gill Sans"/>
              <a:cs typeface="Gill Sans"/>
              <a:sym typeface="Gill Sans"/>
            </a:endParaRPr>
          </a:p>
          <a:p>
            <a:pPr indent="0" lvl="0" marL="0" rtl="0" algn="ctr">
              <a:spcBef>
                <a:spcPts val="0"/>
              </a:spcBef>
              <a:spcAft>
                <a:spcPts val="0"/>
              </a:spcAft>
              <a:buSzPts val="1100"/>
              <a:buNone/>
            </a:pPr>
            <a:r>
              <a:rPr b="1" lang="en-US" sz="2400">
                <a:solidFill>
                  <a:srgbClr val="FFFFFF"/>
                </a:solidFill>
                <a:latin typeface="Gill Sans"/>
                <a:ea typeface="Gill Sans"/>
                <a:cs typeface="Gill Sans"/>
                <a:sym typeface="Gill Sans"/>
              </a:rPr>
              <a:t>(Computer Science and Engineering)</a:t>
            </a:r>
            <a:endParaRPr b="1" sz="2400">
              <a:solidFill>
                <a:srgbClr val="FFFFFF"/>
              </a:solidFill>
              <a:latin typeface="Gill Sans"/>
              <a:ea typeface="Gill Sans"/>
              <a:cs typeface="Gill Sans"/>
              <a:sym typeface="Gill Sans"/>
            </a:endParaRPr>
          </a:p>
          <a:p>
            <a:pPr indent="0" lvl="0" marL="0" rtl="0" algn="just">
              <a:spcBef>
                <a:spcPts val="0"/>
              </a:spcBef>
              <a:spcAft>
                <a:spcPts val="0"/>
              </a:spcAft>
              <a:buSzPts val="1100"/>
              <a:buNone/>
            </a:pPr>
            <a:r>
              <a:t/>
            </a:r>
            <a:endParaRPr sz="1900">
              <a:solidFill>
                <a:srgbClr val="FFFFFF"/>
              </a:solidFill>
            </a:endParaRPr>
          </a:p>
          <a:p>
            <a:pPr indent="457200" lvl="0" marL="457200" rtl="0" algn="just">
              <a:lnSpc>
                <a:spcPct val="115000"/>
              </a:lnSpc>
              <a:spcBef>
                <a:spcPts val="0"/>
              </a:spcBef>
              <a:spcAft>
                <a:spcPts val="0"/>
              </a:spcAft>
              <a:buSzPts val="1100"/>
              <a:buNone/>
            </a:pPr>
            <a:r>
              <a:rPr b="1" lang="en-US" sz="2400">
                <a:solidFill>
                  <a:srgbClr val="FFFFFF"/>
                </a:solidFill>
                <a:latin typeface="Gill Sans"/>
                <a:ea typeface="Gill Sans"/>
                <a:cs typeface="Gill Sans"/>
                <a:sym typeface="Gill Sans"/>
              </a:rPr>
              <a:t>Supervised By:													   Guided by:</a:t>
            </a:r>
            <a:endParaRPr sz="2400">
              <a:solidFill>
                <a:srgbClr val="FFFFFF"/>
              </a:solidFill>
              <a:latin typeface="Gill Sans"/>
              <a:ea typeface="Gill Sans"/>
              <a:cs typeface="Gill Sans"/>
              <a:sym typeface="Gill Sans"/>
            </a:endParaRPr>
          </a:p>
          <a:p>
            <a:pPr indent="0" lvl="0" marL="457200" rtl="0" algn="l">
              <a:lnSpc>
                <a:spcPct val="115000"/>
              </a:lnSpc>
              <a:spcBef>
                <a:spcPts val="0"/>
              </a:spcBef>
              <a:spcAft>
                <a:spcPts val="0"/>
              </a:spcAft>
              <a:buSzPts val="1500"/>
              <a:buNone/>
            </a:pPr>
            <a:r>
              <a:rPr b="1" lang="en-US" sz="2400">
                <a:solidFill>
                  <a:srgbClr val="FFFFFF"/>
                </a:solidFill>
                <a:latin typeface="Gill Sans"/>
                <a:ea typeface="Gill Sans"/>
                <a:cs typeface="Gill Sans"/>
                <a:sym typeface="Gill Sans"/>
              </a:rPr>
              <a:t>    </a:t>
            </a:r>
            <a:r>
              <a:rPr b="1" lang="en-US" sz="2400">
                <a:solidFill>
                  <a:srgbClr val="FFFFFF"/>
                </a:solidFill>
                <a:latin typeface="Gill Sans"/>
                <a:ea typeface="Gill Sans"/>
                <a:cs typeface="Gill Sans"/>
                <a:sym typeface="Gill Sans"/>
              </a:rPr>
              <a:t>Ms. Divya Gupta												     Ms. Nisha R</a:t>
            </a:r>
            <a:r>
              <a:rPr b="1" lang="en-US" sz="2400">
                <a:solidFill>
                  <a:srgbClr val="FFFFFF"/>
                </a:solidFill>
                <a:latin typeface="Gill Sans"/>
                <a:ea typeface="Gill Sans"/>
                <a:cs typeface="Gill Sans"/>
                <a:sym typeface="Gill Sans"/>
              </a:rPr>
              <a:t>athi	</a:t>
            </a:r>
            <a:endParaRPr b="1" sz="2400">
              <a:solidFill>
                <a:srgbClr val="FFFFFF"/>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500"/>
              <a:buFont typeface="Arial"/>
              <a:buNone/>
            </a:pPr>
            <a:r>
              <a:rPr b="1" lang="en-US" sz="2400">
                <a:solidFill>
                  <a:schemeClr val="lt1"/>
                </a:solidFill>
                <a:latin typeface="Gill Sans"/>
                <a:ea typeface="Gill Sans"/>
                <a:cs typeface="Gill Sans"/>
                <a:sym typeface="Gill Sans"/>
              </a:rPr>
              <a:t>       </a:t>
            </a:r>
            <a:endParaRPr b="1" sz="2400">
              <a:solidFill>
                <a:schemeClr val="lt1"/>
              </a:solidFill>
              <a:latin typeface="Gill Sans"/>
              <a:ea typeface="Gill Sans"/>
              <a:cs typeface="Gill Sans"/>
              <a:sym typeface="Gill Sans"/>
            </a:endParaRPr>
          </a:p>
          <a:p>
            <a:pPr indent="457200" lvl="0" marL="457200" rtl="0" algn="l">
              <a:lnSpc>
                <a:spcPct val="115000"/>
              </a:lnSpc>
              <a:spcBef>
                <a:spcPts val="0"/>
              </a:spcBef>
              <a:spcAft>
                <a:spcPts val="0"/>
              </a:spcAft>
              <a:buSzPts val="1500"/>
              <a:buNone/>
            </a:pPr>
            <a:r>
              <a:t/>
            </a:r>
            <a:endParaRPr b="1" sz="2400">
              <a:solidFill>
                <a:srgbClr val="FFFFFF"/>
              </a:solidFill>
              <a:latin typeface="Gill Sans"/>
              <a:ea typeface="Gill Sans"/>
              <a:cs typeface="Gill Sans"/>
              <a:sym typeface="Gill Sans"/>
            </a:endParaRPr>
          </a:p>
          <a:p>
            <a:pPr indent="457200" lvl="0" marL="7772400" rtl="0" algn="l">
              <a:lnSpc>
                <a:spcPct val="115000"/>
              </a:lnSpc>
              <a:spcBef>
                <a:spcPts val="0"/>
              </a:spcBef>
              <a:spcAft>
                <a:spcPts val="0"/>
              </a:spcAft>
              <a:buSzPts val="1500"/>
              <a:buNone/>
            </a:pPr>
            <a:r>
              <a:rPr b="1" lang="en-US" sz="2400">
                <a:solidFill>
                  <a:srgbClr val="FFFFFF"/>
                </a:solidFill>
                <a:latin typeface="Gill Sans"/>
                <a:ea typeface="Gill Sans"/>
                <a:cs typeface="Gill Sans"/>
                <a:sym typeface="Gill Sans"/>
              </a:rPr>
              <a:t>  </a:t>
            </a:r>
            <a:endParaRPr sz="1900">
              <a:solidFill>
                <a:srgbClr val="FFFFFF"/>
              </a:solidFill>
            </a:endParaRPr>
          </a:p>
          <a:p>
            <a:pPr indent="0" lvl="0" marL="0" rtl="0" algn="l">
              <a:spcBef>
                <a:spcPts val="0"/>
              </a:spcBef>
              <a:spcAft>
                <a:spcPts val="0"/>
              </a:spcAft>
              <a:buSzPts val="1100"/>
              <a:buNone/>
            </a:pPr>
            <a:r>
              <a:t/>
            </a:r>
            <a:endParaRPr sz="1900">
              <a:solidFill>
                <a:srgbClr val="FFFFFF"/>
              </a:solidFill>
              <a:latin typeface="Playfair Display"/>
              <a:ea typeface="Playfair Display"/>
              <a:cs typeface="Playfair Display"/>
              <a:sym typeface="Playfair Display"/>
            </a:endParaRPr>
          </a:p>
          <a:p>
            <a:pPr indent="609600" lvl="0" marL="2438400" rtl="0" algn="just">
              <a:spcBef>
                <a:spcPts val="0"/>
              </a:spcBef>
              <a:spcAft>
                <a:spcPts val="0"/>
              </a:spcAft>
              <a:buSzPts val="1100"/>
              <a:buNone/>
            </a:pPr>
            <a:r>
              <a:t/>
            </a:r>
            <a:endParaRPr b="1" sz="1900">
              <a:solidFill>
                <a:srgbClr val="FFFFFF"/>
              </a:solidFill>
            </a:endParaRPr>
          </a:p>
          <a:p>
            <a:pPr indent="-2438400" lvl="0" marL="2438400" rtl="0" algn="just">
              <a:spcBef>
                <a:spcPts val="0"/>
              </a:spcBef>
              <a:spcAft>
                <a:spcPts val="0"/>
              </a:spcAft>
              <a:buSzPts val="1100"/>
              <a:buNone/>
            </a:pPr>
            <a:r>
              <a:t/>
            </a:r>
            <a:endParaRPr sz="1900">
              <a:solidFill>
                <a:srgbClr val="FFFFFF"/>
              </a:solidFill>
            </a:endParaRPr>
          </a:p>
          <a:p>
            <a:pPr indent="-2438400" lvl="0" marL="2438400" rtl="0" algn="just">
              <a:spcBef>
                <a:spcPts val="0"/>
              </a:spcBef>
              <a:spcAft>
                <a:spcPts val="0"/>
              </a:spcAft>
              <a:buSzPts val="1100"/>
              <a:buNone/>
            </a:pPr>
            <a:r>
              <a:t/>
            </a:r>
            <a:endParaRPr sz="1900">
              <a:solidFill>
                <a:srgbClr val="FFFFFF"/>
              </a:solidFill>
            </a:endParaRPr>
          </a:p>
          <a:p>
            <a:pPr indent="0" lvl="0" marL="0" rtl="0" algn="ctr">
              <a:lnSpc>
                <a:spcPct val="115000"/>
              </a:lnSpc>
              <a:spcBef>
                <a:spcPts val="0"/>
              </a:spcBef>
              <a:spcAft>
                <a:spcPts val="0"/>
              </a:spcAft>
              <a:buSzPts val="1100"/>
              <a:buNone/>
            </a:pPr>
            <a:r>
              <a:t/>
            </a:r>
            <a:endParaRPr b="1" sz="3600">
              <a:solidFill>
                <a:srgbClr val="FFFFFF"/>
              </a:solidFill>
              <a:latin typeface="Gill Sans"/>
              <a:ea typeface="Gill Sans"/>
              <a:cs typeface="Gill Sans"/>
              <a:sym typeface="Gill Sans"/>
            </a:endParaRPr>
          </a:p>
          <a:p>
            <a:pPr indent="0" lvl="0" marL="0" rtl="0" algn="ctr">
              <a:lnSpc>
                <a:spcPct val="150000"/>
              </a:lnSpc>
              <a:spcBef>
                <a:spcPts val="0"/>
              </a:spcBef>
              <a:spcAft>
                <a:spcPts val="0"/>
              </a:spcAft>
              <a:buSzPts val="1100"/>
              <a:buNone/>
            </a:pPr>
            <a:r>
              <a:t/>
            </a:r>
            <a:endParaRPr sz="3600">
              <a:solidFill>
                <a:srgbClr val="FFFFFF"/>
              </a:solidFill>
              <a:latin typeface="Gill Sans"/>
              <a:ea typeface="Gill Sans"/>
              <a:cs typeface="Gill Sans"/>
              <a:sym typeface="Gill Sans"/>
            </a:endParaRPr>
          </a:p>
          <a:p>
            <a:pPr indent="-2438400" lvl="0" marL="2438400" rtl="0" algn="just">
              <a:spcBef>
                <a:spcPts val="0"/>
              </a:spcBef>
              <a:spcAft>
                <a:spcPts val="0"/>
              </a:spcAft>
              <a:buSzPts val="1500"/>
              <a:buNone/>
            </a:pPr>
            <a:r>
              <a:t/>
            </a:r>
            <a:endParaRPr b="1" sz="3600">
              <a:solidFill>
                <a:srgbClr val="FFFFFF"/>
              </a:solidFill>
              <a:latin typeface="Gill Sans"/>
              <a:ea typeface="Gill Sans"/>
              <a:cs typeface="Gill Sans"/>
              <a:sym typeface="Gill Sans"/>
            </a:endParaRPr>
          </a:p>
        </p:txBody>
      </p:sp>
      <p:pic>
        <p:nvPicPr>
          <p:cNvPr id="138" name="Google Shape;138;p16"/>
          <p:cNvPicPr preferRelativeResize="0"/>
          <p:nvPr/>
        </p:nvPicPr>
        <p:blipFill>
          <a:blip r:embed="rId4">
            <a:alphaModFix/>
          </a:blip>
          <a:stretch>
            <a:fillRect/>
          </a:stretch>
        </p:blipFill>
        <p:spPr>
          <a:xfrm>
            <a:off x="5063399" y="2242154"/>
            <a:ext cx="1816858" cy="1908133"/>
          </a:xfrm>
          <a:prstGeom prst="rect">
            <a:avLst/>
          </a:prstGeom>
          <a:noFill/>
          <a:ln>
            <a:noFill/>
          </a:ln>
        </p:spPr>
      </p:pic>
      <p:pic>
        <p:nvPicPr>
          <p:cNvPr id="139" name="Google Shape;139;p16"/>
          <p:cNvPicPr preferRelativeResize="0"/>
          <p:nvPr/>
        </p:nvPicPr>
        <p:blipFill>
          <a:blip r:embed="rId5">
            <a:alphaModFix/>
          </a:blip>
          <a:stretch>
            <a:fillRect/>
          </a:stretch>
        </p:blipFill>
        <p:spPr>
          <a:xfrm>
            <a:off x="4701694" y="5943600"/>
            <a:ext cx="2786063"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People's hands" id="216" name="Google Shape;216;p25"/>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17" name="Google Shape;217;p25"/>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18" name="Google Shape;218;p25"/>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5"/>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marR="342900" rtl="0" algn="l">
              <a:lnSpc>
                <a:spcPct val="115000"/>
              </a:lnSpc>
              <a:spcBef>
                <a:spcPts val="1560"/>
              </a:spcBef>
              <a:spcAft>
                <a:spcPts val="0"/>
              </a:spcAft>
              <a:buClr>
                <a:srgbClr val="FFFFFF"/>
              </a:buClr>
              <a:buSzPts val="2400"/>
              <a:buFont typeface="Times New Roman"/>
              <a:buChar char="●"/>
            </a:pPr>
            <a:r>
              <a:rPr lang="en-US" sz="2400">
                <a:solidFill>
                  <a:srgbClr val="FFFFFF"/>
                </a:solidFill>
              </a:rPr>
              <a:t>Operating System</a:t>
            </a:r>
            <a:r>
              <a:rPr b="0" lang="en-US" sz="2400">
                <a:solidFill>
                  <a:srgbClr val="FFFFFF"/>
                </a:solidFill>
              </a:rPr>
              <a:t>: Windows XP/</a:t>
            </a:r>
            <a:r>
              <a:rPr b="0" lang="en-US" sz="2400">
                <a:solidFill>
                  <a:schemeClr val="lt1"/>
                </a:solidFill>
              </a:rPr>
              <a:t>Windows 10/</a:t>
            </a:r>
            <a:r>
              <a:rPr b="0" lang="en-US" sz="2400">
                <a:solidFill>
                  <a:srgbClr val="FFFFFF"/>
                </a:solidFill>
              </a:rPr>
              <a:t> Windows 7/ Linux </a:t>
            </a:r>
            <a:endParaRPr b="0" sz="2400">
              <a:solidFill>
                <a:srgbClr val="FFFFFF"/>
              </a:solidFill>
            </a:endParaRPr>
          </a:p>
          <a:p>
            <a:pPr indent="-381000" lvl="0" marL="457200" marR="114300" rtl="0" algn="l">
              <a:lnSpc>
                <a:spcPct val="115000"/>
              </a:lnSpc>
              <a:spcBef>
                <a:spcPts val="0"/>
              </a:spcBef>
              <a:spcAft>
                <a:spcPts val="0"/>
              </a:spcAft>
              <a:buClr>
                <a:srgbClr val="FFFFFF"/>
              </a:buClr>
              <a:buSzPts val="2400"/>
              <a:buFont typeface="Times New Roman"/>
              <a:buChar char="●"/>
            </a:pPr>
            <a:r>
              <a:rPr lang="en-US" sz="2400">
                <a:solidFill>
                  <a:srgbClr val="FFFFFF"/>
                </a:solidFill>
              </a:rPr>
              <a:t>RAM</a:t>
            </a:r>
            <a:r>
              <a:rPr b="0" lang="en-US" sz="2400">
                <a:solidFill>
                  <a:srgbClr val="FFFFFF"/>
                </a:solidFill>
              </a:rPr>
              <a:t>: 2GB recommended </a:t>
            </a:r>
            <a:endParaRPr b="0" sz="2400">
              <a:solidFill>
                <a:srgbClr val="FFFFFF"/>
              </a:solidFill>
            </a:endParaRPr>
          </a:p>
          <a:p>
            <a:pPr indent="-381000" lvl="0" marL="457200" marR="400050" rtl="0" algn="l">
              <a:lnSpc>
                <a:spcPct val="115000"/>
              </a:lnSpc>
              <a:spcBef>
                <a:spcPts val="0"/>
              </a:spcBef>
              <a:spcAft>
                <a:spcPts val="0"/>
              </a:spcAft>
              <a:buClr>
                <a:srgbClr val="FFFFFF"/>
              </a:buClr>
              <a:buSzPts val="2400"/>
              <a:buFont typeface="Times New Roman"/>
              <a:buChar char="●"/>
            </a:pPr>
            <a:r>
              <a:rPr lang="en-US" sz="2400">
                <a:solidFill>
                  <a:srgbClr val="FFFFFF"/>
                </a:solidFill>
              </a:rPr>
              <a:t>Hardware Devices</a:t>
            </a:r>
            <a:r>
              <a:rPr b="0" lang="en-US" sz="2400">
                <a:solidFill>
                  <a:srgbClr val="FFFFFF"/>
                </a:solidFill>
              </a:rPr>
              <a:t>: Keyboard with mouse </a:t>
            </a:r>
            <a:endParaRPr b="0" sz="2400">
              <a:solidFill>
                <a:srgbClr val="FFFFFF"/>
              </a:solidFill>
            </a:endParaRPr>
          </a:p>
          <a:p>
            <a:pPr indent="-381000" lvl="0" marL="457200" marR="514350" rtl="0" algn="l">
              <a:lnSpc>
                <a:spcPct val="115000"/>
              </a:lnSpc>
              <a:spcBef>
                <a:spcPts val="0"/>
              </a:spcBef>
              <a:spcAft>
                <a:spcPts val="0"/>
              </a:spcAft>
              <a:buClr>
                <a:srgbClr val="FFFFFF"/>
              </a:buClr>
              <a:buSzPts val="2400"/>
              <a:buFont typeface="Times New Roman"/>
              <a:buChar char="●"/>
            </a:pPr>
            <a:r>
              <a:rPr lang="en-US" sz="2400">
                <a:solidFill>
                  <a:srgbClr val="FFFFFF"/>
                </a:solidFill>
              </a:rPr>
              <a:t>Hard disk</a:t>
            </a:r>
            <a:r>
              <a:rPr b="0" lang="en-US" sz="2400">
                <a:solidFill>
                  <a:srgbClr val="FFFFFF"/>
                </a:solidFill>
              </a:rPr>
              <a:t>: 10 GB or more </a:t>
            </a:r>
            <a:endParaRPr b="0" sz="2400">
              <a:solidFill>
                <a:srgbClr val="FFFFFF"/>
              </a:solidFill>
            </a:endParaRPr>
          </a:p>
          <a:p>
            <a:pPr indent="-381000" lvl="0" marL="457200" marR="285750" rtl="0" algn="l">
              <a:lnSpc>
                <a:spcPct val="115000"/>
              </a:lnSpc>
              <a:spcBef>
                <a:spcPts val="0"/>
              </a:spcBef>
              <a:spcAft>
                <a:spcPts val="0"/>
              </a:spcAft>
              <a:buClr>
                <a:srgbClr val="FFFFFF"/>
              </a:buClr>
              <a:buSzPts val="2400"/>
              <a:buFont typeface="Times New Roman"/>
              <a:buChar char="●"/>
            </a:pPr>
            <a:r>
              <a:rPr lang="en-US" sz="2400">
                <a:solidFill>
                  <a:srgbClr val="FFFFFF"/>
                </a:solidFill>
              </a:rPr>
              <a:t>Display</a:t>
            </a:r>
            <a:r>
              <a:rPr b="0" lang="en-US" sz="2400">
                <a:solidFill>
                  <a:srgbClr val="FFFFFF"/>
                </a:solidFill>
              </a:rPr>
              <a:t>: Standard Output Display </a:t>
            </a:r>
            <a:endParaRPr b="0" sz="2400">
              <a:solidFill>
                <a:srgbClr val="FFFFFF"/>
              </a:solidFill>
            </a:endParaRPr>
          </a:p>
          <a:p>
            <a:pPr indent="-381000" lvl="0" marL="457200" marR="0" rtl="0" algn="l">
              <a:lnSpc>
                <a:spcPct val="115000"/>
              </a:lnSpc>
              <a:spcBef>
                <a:spcPts val="0"/>
              </a:spcBef>
              <a:spcAft>
                <a:spcPts val="0"/>
              </a:spcAft>
              <a:buClr>
                <a:srgbClr val="FFFFFF"/>
              </a:buClr>
              <a:buSzPts val="2400"/>
              <a:buFont typeface="Times New Roman"/>
              <a:buChar char="●"/>
            </a:pPr>
            <a:r>
              <a:rPr lang="en-US" sz="2400">
                <a:solidFill>
                  <a:srgbClr val="FFFFFF"/>
                </a:solidFill>
              </a:rPr>
              <a:t>Audio</a:t>
            </a:r>
            <a:r>
              <a:rPr b="0" lang="en-US" sz="2400">
                <a:solidFill>
                  <a:srgbClr val="FFFFFF"/>
                </a:solidFill>
              </a:rPr>
              <a:t>: Microphone (preferred)</a:t>
            </a:r>
            <a:endParaRPr b="0" sz="2400">
              <a:solidFill>
                <a:srgbClr val="FFFFFF"/>
              </a:solidFill>
            </a:endParaRPr>
          </a:p>
        </p:txBody>
      </p:sp>
      <p:sp>
        <p:nvSpPr>
          <p:cNvPr id="220" name="Google Shape;220;p25"/>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21" name="Google Shape;221;p25"/>
          <p:cNvSpPr/>
          <p:nvPr/>
        </p:nvSpPr>
        <p:spPr>
          <a:xfrm>
            <a:off x="999354" y="19045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22" name="Google Shape;222;p25"/>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23" name="Google Shape;223;p25"/>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152400" lvl="0" marL="152400" rtl="0" algn="l">
              <a:spcBef>
                <a:spcPts val="0"/>
              </a:spcBef>
              <a:spcAft>
                <a:spcPts val="0"/>
              </a:spcAft>
              <a:buClr>
                <a:schemeClr val="dk1"/>
              </a:buClr>
              <a:buSzPts val="1100"/>
              <a:buFont typeface="Arial"/>
              <a:buNone/>
            </a:pPr>
            <a:r>
              <a:rPr b="1" lang="en-US" sz="4800" cap="small">
                <a:solidFill>
                  <a:srgbClr val="FFFFFF"/>
                </a:solidFill>
                <a:latin typeface="Gill Sans"/>
                <a:ea typeface="Gill Sans"/>
                <a:cs typeface="Gill Sans"/>
                <a:sym typeface="Gill Sans"/>
              </a:rPr>
              <a:t>Hardware Requirements</a:t>
            </a:r>
            <a:endParaRPr b="1" sz="48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People's hands" id="228" name="Google Shape;228;p26"/>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29" name="Google Shape;229;p26"/>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30" name="Google Shape;230;p26"/>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26"/>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115000"/>
              </a:lnSpc>
              <a:spcBef>
                <a:spcPts val="1848"/>
              </a:spcBef>
              <a:spcAft>
                <a:spcPts val="0"/>
              </a:spcAft>
              <a:buClr>
                <a:srgbClr val="FFFFFF"/>
              </a:buClr>
              <a:buSzPts val="2400"/>
              <a:buChar char="●"/>
            </a:pPr>
            <a:r>
              <a:rPr lang="en-US" sz="2400">
                <a:solidFill>
                  <a:srgbClr val="FFFFFF"/>
                </a:solidFill>
              </a:rPr>
              <a:t>Technology Implemented</a:t>
            </a:r>
            <a:r>
              <a:rPr b="0" lang="en-US" sz="2400">
                <a:solidFill>
                  <a:srgbClr val="FFFFFF"/>
                </a:solidFill>
              </a:rPr>
              <a:t>: Machine Learning</a:t>
            </a:r>
            <a:endParaRPr b="0" sz="2400">
              <a:solidFill>
                <a:srgbClr val="FFFFFF"/>
              </a:solidFill>
            </a:endParaRPr>
          </a:p>
          <a:p>
            <a:pPr indent="-381000" lvl="0" marL="457200" marR="571500" rtl="0" algn="l">
              <a:lnSpc>
                <a:spcPct val="115000"/>
              </a:lnSpc>
              <a:spcBef>
                <a:spcPts val="0"/>
              </a:spcBef>
              <a:spcAft>
                <a:spcPts val="0"/>
              </a:spcAft>
              <a:buClr>
                <a:srgbClr val="FFFFFF"/>
              </a:buClr>
              <a:buSzPts val="2400"/>
              <a:buChar char="●"/>
            </a:pPr>
            <a:r>
              <a:rPr lang="en-US" sz="2400">
                <a:solidFill>
                  <a:srgbClr val="FFFFFF"/>
                </a:solidFill>
              </a:rPr>
              <a:t>Language Used</a:t>
            </a:r>
            <a:r>
              <a:rPr b="0" lang="en-US" sz="2400">
                <a:solidFill>
                  <a:srgbClr val="FFFFFF"/>
                </a:solidFill>
              </a:rPr>
              <a:t>: Python </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US" sz="2400">
                <a:solidFill>
                  <a:srgbClr val="FFFFFF"/>
                </a:solidFill>
              </a:rPr>
              <a:t>User Interface Design</a:t>
            </a:r>
            <a:r>
              <a:rPr b="0" lang="en-US" sz="2400">
                <a:solidFill>
                  <a:srgbClr val="FFFFFF"/>
                </a:solidFill>
              </a:rPr>
              <a:t>: Trinket</a:t>
            </a:r>
            <a:endParaRPr b="0" sz="2400">
              <a:solidFill>
                <a:srgbClr val="FFFFFF"/>
              </a:solidFill>
            </a:endParaRPr>
          </a:p>
          <a:p>
            <a:pPr indent="-381000" lvl="0" marL="457200" marR="2584704" rtl="0" algn="l">
              <a:lnSpc>
                <a:spcPct val="115000"/>
              </a:lnSpc>
              <a:spcBef>
                <a:spcPts val="0"/>
              </a:spcBef>
              <a:spcAft>
                <a:spcPts val="0"/>
              </a:spcAft>
              <a:buClr>
                <a:srgbClr val="FFFFFF"/>
              </a:buClr>
              <a:buSzPts val="2400"/>
              <a:buChar char="●"/>
            </a:pPr>
            <a:r>
              <a:rPr lang="en-US" sz="2400">
                <a:solidFill>
                  <a:srgbClr val="FFFFFF"/>
                </a:solidFill>
              </a:rPr>
              <a:t>Model</a:t>
            </a:r>
            <a:r>
              <a:rPr b="0" lang="en-US" sz="2400">
                <a:solidFill>
                  <a:srgbClr val="FFFFFF"/>
                </a:solidFill>
              </a:rPr>
              <a:t>: Spiral Model</a:t>
            </a:r>
            <a:endParaRPr sz="2400">
              <a:solidFill>
                <a:srgbClr val="FFFFFF"/>
              </a:solidFill>
            </a:endParaRPr>
          </a:p>
        </p:txBody>
      </p:sp>
      <p:sp>
        <p:nvSpPr>
          <p:cNvPr id="232" name="Google Shape;232;p26"/>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33" name="Google Shape;233;p26"/>
          <p:cNvSpPr/>
          <p:nvPr/>
        </p:nvSpPr>
        <p:spPr>
          <a:xfrm>
            <a:off x="999354" y="19045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34" name="Google Shape;234;p26"/>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35" name="Google Shape;235;p26"/>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152400" lvl="0" marL="152400" rtl="0" algn="l">
              <a:spcBef>
                <a:spcPts val="0"/>
              </a:spcBef>
              <a:spcAft>
                <a:spcPts val="0"/>
              </a:spcAft>
              <a:buNone/>
            </a:pPr>
            <a:r>
              <a:rPr b="1" lang="en-US" sz="4800" cap="small">
                <a:solidFill>
                  <a:srgbClr val="FFFFFF"/>
                </a:solidFill>
                <a:latin typeface="Gill Sans"/>
                <a:ea typeface="Gill Sans"/>
                <a:cs typeface="Gill Sans"/>
                <a:sym typeface="Gill Sans"/>
              </a:rPr>
              <a:t>Software </a:t>
            </a:r>
            <a:r>
              <a:rPr b="1" lang="en-US" sz="4800" cap="small">
                <a:solidFill>
                  <a:srgbClr val="FFFFFF"/>
                </a:solidFill>
                <a:latin typeface="Gill Sans"/>
                <a:ea typeface="Gill Sans"/>
                <a:cs typeface="Gill Sans"/>
                <a:sym typeface="Gill Sans"/>
              </a:rPr>
              <a:t>Requirements</a:t>
            </a:r>
            <a:endParaRPr b="1" sz="48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7"/>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241" name="Google Shape;241;p27"/>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27"/>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5000"/>
              <a:t>Non </a:t>
            </a:r>
            <a:r>
              <a:rPr lang="en-US" sz="5000"/>
              <a:t>Functional Requirements</a:t>
            </a:r>
            <a:endParaRPr sz="5000">
              <a:solidFill>
                <a:schemeClr val="lt1"/>
              </a:solidFill>
            </a:endParaRPr>
          </a:p>
        </p:txBody>
      </p:sp>
      <p:sp>
        <p:nvSpPr>
          <p:cNvPr id="243" name="Google Shape;243;p27"/>
          <p:cNvSpPr txBox="1"/>
          <p:nvPr>
            <p:ph idx="1" type="subTitle"/>
          </p:nvPr>
        </p:nvSpPr>
        <p:spPr>
          <a:xfrm>
            <a:off x="4152000" y="4221162"/>
            <a:ext cx="3888000" cy="882000"/>
          </a:xfrm>
          <a:prstGeom prst="rect">
            <a:avLst/>
          </a:prstGeom>
          <a:solidFill>
            <a:schemeClr val="accent2">
              <a:alpha val="89800"/>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244" name="Google Shape;244;p27"/>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People's hands" id="249" name="Google Shape;249;p28"/>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50" name="Google Shape;250;p28"/>
          <p:cNvSpPr/>
          <p:nvPr/>
        </p:nvSpPr>
        <p:spPr>
          <a:xfrm>
            <a:off x="1275"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51" name="Google Shape;251;p28"/>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28"/>
          <p:cNvSpPr txBox="1"/>
          <p:nvPr>
            <p:ph type="title"/>
          </p:nvPr>
        </p:nvSpPr>
        <p:spPr>
          <a:xfrm>
            <a:off x="838188" y="1661622"/>
            <a:ext cx="10515600" cy="4405800"/>
          </a:xfrm>
          <a:prstGeom prst="rect">
            <a:avLst/>
          </a:prstGeom>
          <a:noFill/>
          <a:ln>
            <a:noFill/>
          </a:ln>
        </p:spPr>
        <p:txBody>
          <a:bodyPr anchorCtr="0" anchor="ctr" bIns="45700" lIns="91425" spcFirstLastPara="1" rIns="91425" wrap="square" tIns="45700">
            <a:noAutofit/>
          </a:bodyPr>
          <a:lstStyle/>
          <a:p>
            <a:pPr indent="0" lvl="0" marL="457200" rtl="0" algn="l">
              <a:lnSpc>
                <a:spcPct val="115000"/>
              </a:lnSpc>
              <a:spcBef>
                <a:spcPts val="1752"/>
              </a:spcBef>
              <a:spcAft>
                <a:spcPts val="0"/>
              </a:spcAft>
              <a:buNone/>
            </a:pPr>
            <a:r>
              <a:rPr b="0" lang="en-US" sz="2400">
                <a:solidFill>
                  <a:srgbClr val="FFFFFF"/>
                </a:solidFill>
              </a:rPr>
              <a:t>The Audio to Sign Language Converter is based on python. The program shall take initial load time depending on internet connection strength. The performance shall also depend upon hardware components of the client. </a:t>
            </a:r>
            <a:endParaRPr sz="2400">
              <a:solidFill>
                <a:srgbClr val="FFFFFF"/>
              </a:solidFill>
            </a:endParaRPr>
          </a:p>
        </p:txBody>
      </p:sp>
      <p:sp>
        <p:nvSpPr>
          <p:cNvPr id="253" name="Google Shape;253;p28"/>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54" name="Google Shape;254;p28"/>
          <p:cNvSpPr/>
          <p:nvPr/>
        </p:nvSpPr>
        <p:spPr>
          <a:xfrm>
            <a:off x="3953854" y="15899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55" name="Google Shape;255;p28"/>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56" name="Google Shape;256;p28"/>
          <p:cNvSpPr txBox="1"/>
          <p:nvPr/>
        </p:nvSpPr>
        <p:spPr>
          <a:xfrm>
            <a:off x="838200" y="733884"/>
            <a:ext cx="11353800" cy="7845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None/>
            </a:pPr>
            <a:r>
              <a:rPr b="1" i="1" lang="en-US" sz="3600">
                <a:solidFill>
                  <a:srgbClr val="FFFFFF"/>
                </a:solidFill>
                <a:latin typeface="Gill Sans"/>
                <a:ea typeface="Gill Sans"/>
                <a:cs typeface="Gill Sans"/>
                <a:sym typeface="Gill Sans"/>
              </a:rPr>
              <a:t>PERFORMANCE</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People's hands" id="261" name="Google Shape;261;p29"/>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62" name="Google Shape;262;p29"/>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63" name="Google Shape;263;p2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29"/>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marR="6096" rtl="0" algn="l">
              <a:lnSpc>
                <a:spcPct val="115000"/>
              </a:lnSpc>
              <a:spcBef>
                <a:spcPts val="1776"/>
              </a:spcBef>
              <a:spcAft>
                <a:spcPts val="0"/>
              </a:spcAft>
              <a:buNone/>
            </a:pPr>
            <a:r>
              <a:rPr b="0" lang="en-US" sz="2400">
                <a:solidFill>
                  <a:srgbClr val="FFFFFF"/>
                </a:solidFill>
              </a:rPr>
              <a:t>Python is very reliable. The language has been around for over 20 years, and is in use in tens of thousands if not more sites. Python is actively maintained, so when problems are reported, they are dealt with promptly. But of course it is a programming language, which means the reliability of code you write depends on your skill at programming. If you write buggy code. Python cannot save you from your own errors. </a:t>
            </a:r>
            <a:endParaRPr b="0" sz="2400">
              <a:solidFill>
                <a:srgbClr val="FFFFFF"/>
              </a:solidFill>
            </a:endParaRPr>
          </a:p>
        </p:txBody>
      </p:sp>
      <p:sp>
        <p:nvSpPr>
          <p:cNvPr id="265" name="Google Shape;265;p29"/>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66" name="Google Shape;266;p29"/>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67" name="Google Shape;267;p29"/>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68" name="Google Shape;268;p29"/>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2743200" rtl="0" algn="l">
              <a:spcBef>
                <a:spcPts val="600"/>
              </a:spcBef>
              <a:spcAft>
                <a:spcPts val="300"/>
              </a:spcAft>
              <a:buNone/>
            </a:pPr>
            <a:r>
              <a:rPr b="1" lang="en-US" sz="3600">
                <a:solidFill>
                  <a:srgbClr val="FFFFFF"/>
                </a:solidFill>
                <a:latin typeface="Gill Sans"/>
                <a:ea typeface="Gill Sans"/>
                <a:cs typeface="Gill Sans"/>
                <a:sym typeface="Gill Sans"/>
              </a:rPr>
              <a:t>RELIABILITY</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People's hands" id="273" name="Google Shape;273;p30"/>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74" name="Google Shape;274;p30"/>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75" name="Google Shape;275;p30"/>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30"/>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3600">
                <a:solidFill>
                  <a:srgbClr val="FFFFFF"/>
                </a:solidFill>
              </a:rPr>
              <a:t>The user should have Internet connection technology in the device and a well charged device.</a:t>
            </a:r>
            <a:endParaRPr b="0" sz="3600">
              <a:solidFill>
                <a:srgbClr val="FFFFFF"/>
              </a:solidFill>
            </a:endParaRPr>
          </a:p>
        </p:txBody>
      </p:sp>
      <p:sp>
        <p:nvSpPr>
          <p:cNvPr id="277" name="Google Shape;277;p30"/>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78" name="Google Shape;278;p30"/>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79" name="Google Shape;279;p30"/>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80" name="Google Shape;280;p30"/>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3200400" rtl="0" algn="l">
              <a:lnSpc>
                <a:spcPct val="115000"/>
              </a:lnSpc>
              <a:spcBef>
                <a:spcPts val="600"/>
              </a:spcBef>
              <a:spcAft>
                <a:spcPts val="300"/>
              </a:spcAft>
              <a:buNone/>
            </a:pPr>
            <a:r>
              <a:rPr b="1" lang="en-US" sz="3600">
                <a:solidFill>
                  <a:srgbClr val="FFFFFF"/>
                </a:solidFill>
                <a:latin typeface="Gill Sans"/>
                <a:ea typeface="Gill Sans"/>
                <a:cs typeface="Gill Sans"/>
                <a:sym typeface="Gill Sans"/>
              </a:rPr>
              <a:t>AVAILABILITY</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People's hands" id="285" name="Google Shape;285;p31"/>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86" name="Google Shape;286;p31"/>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87" name="Google Shape;287;p31"/>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31"/>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600"/>
              </a:spcBef>
              <a:spcAft>
                <a:spcPts val="300"/>
              </a:spcAft>
              <a:buNone/>
            </a:pPr>
            <a:r>
              <a:rPr b="0" lang="en-US" sz="3600">
                <a:solidFill>
                  <a:srgbClr val="FFFFFF"/>
                </a:solidFill>
              </a:rPr>
              <a:t>Python is a very secured programming language. Thus, the application made is highly secured. </a:t>
            </a:r>
            <a:endParaRPr b="0" sz="3600">
              <a:solidFill>
                <a:srgbClr val="FFFFFF"/>
              </a:solidFill>
            </a:endParaRPr>
          </a:p>
        </p:txBody>
      </p:sp>
      <p:sp>
        <p:nvSpPr>
          <p:cNvPr id="289" name="Google Shape;289;p31"/>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290" name="Google Shape;290;p31"/>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291" name="Google Shape;291;p31"/>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92" name="Google Shape;292;p31"/>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3200400" rtl="0" algn="l">
              <a:spcBef>
                <a:spcPts val="600"/>
              </a:spcBef>
              <a:spcAft>
                <a:spcPts val="300"/>
              </a:spcAft>
              <a:buNone/>
            </a:pPr>
            <a:r>
              <a:rPr b="1" lang="en-US" sz="3600">
                <a:solidFill>
                  <a:srgbClr val="FFFFFF"/>
                </a:solidFill>
                <a:latin typeface="Gill Sans"/>
                <a:ea typeface="Gill Sans"/>
                <a:cs typeface="Gill Sans"/>
                <a:sym typeface="Gill Sans"/>
              </a:rPr>
              <a:t>SECURITY</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People's hands" id="297" name="Google Shape;297;p32"/>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98" name="Google Shape;298;p32"/>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299" name="Google Shape;299;p32"/>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32"/>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3600">
                <a:solidFill>
                  <a:srgbClr val="FFFFFF"/>
                </a:solidFill>
              </a:rPr>
              <a:t>The product is highly portable as it can be accessed from any device with any operating system. </a:t>
            </a:r>
            <a:endParaRPr b="0" sz="3600">
              <a:solidFill>
                <a:srgbClr val="FFFFFF"/>
              </a:solidFill>
            </a:endParaRPr>
          </a:p>
        </p:txBody>
      </p:sp>
      <p:sp>
        <p:nvSpPr>
          <p:cNvPr id="301" name="Google Shape;301;p32"/>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302" name="Google Shape;302;p32"/>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303" name="Google Shape;303;p32"/>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304" name="Google Shape;304;p32"/>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2743200" rtl="0" algn="l">
              <a:spcBef>
                <a:spcPts val="600"/>
              </a:spcBef>
              <a:spcAft>
                <a:spcPts val="300"/>
              </a:spcAft>
              <a:buNone/>
            </a:pPr>
            <a:r>
              <a:rPr b="1" lang="en-US" sz="3600">
                <a:solidFill>
                  <a:srgbClr val="FFFFFF"/>
                </a:solidFill>
                <a:latin typeface="Gill Sans"/>
                <a:ea typeface="Gill Sans"/>
                <a:cs typeface="Gill Sans"/>
                <a:sym typeface="Gill Sans"/>
              </a:rPr>
              <a:t>PORTABILITY</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People's hands" id="309" name="Google Shape;309;p33"/>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310" name="Google Shape;310;p33"/>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311" name="Google Shape;311;p33"/>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33"/>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3600">
                <a:solidFill>
                  <a:srgbClr val="FFFFFF"/>
                </a:solidFill>
              </a:rPr>
              <a:t>The product is highly portable as it can be accessed from any device with any operating system. </a:t>
            </a:r>
            <a:endParaRPr b="0" sz="3600">
              <a:solidFill>
                <a:srgbClr val="FFFFFF"/>
              </a:solidFill>
            </a:endParaRPr>
          </a:p>
        </p:txBody>
      </p:sp>
      <p:sp>
        <p:nvSpPr>
          <p:cNvPr id="313" name="Google Shape;313;p33"/>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314" name="Google Shape;314;p33"/>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315" name="Google Shape;315;p33"/>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316" name="Google Shape;316;p33"/>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0" lvl="0" marL="0" marR="3300984" rtl="0" algn="l">
              <a:lnSpc>
                <a:spcPct val="115000"/>
              </a:lnSpc>
              <a:spcBef>
                <a:spcPts val="1464"/>
              </a:spcBef>
              <a:spcAft>
                <a:spcPts val="0"/>
              </a:spcAft>
              <a:buNone/>
            </a:pPr>
            <a:r>
              <a:rPr b="1" lang="en-US" sz="3600">
                <a:solidFill>
                  <a:srgbClr val="FFFFFF"/>
                </a:solidFill>
                <a:latin typeface="Gill Sans"/>
                <a:ea typeface="Gill Sans"/>
                <a:cs typeface="Gill Sans"/>
                <a:sym typeface="Gill Sans"/>
              </a:rPr>
              <a:t> 						FAULT TOLERANCE </a:t>
            </a:r>
            <a:endParaRPr b="1" sz="3600">
              <a:solidFill>
                <a:srgbClr val="FFFFFF"/>
              </a:solidFill>
              <a:latin typeface="Gill Sans"/>
              <a:ea typeface="Gill Sans"/>
              <a:cs typeface="Gill Sans"/>
              <a:sym typeface="Gill Sans"/>
            </a:endParaRPr>
          </a:p>
          <a:p>
            <a:pPr indent="457200" lvl="0" marL="2743200" rtl="0" algn="l">
              <a:spcBef>
                <a:spcPts val="600"/>
              </a:spcBef>
              <a:spcAft>
                <a:spcPts val="300"/>
              </a:spcAft>
              <a:buNone/>
            </a:pPr>
            <a:r>
              <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34"/>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322" name="Google Shape;322;p34"/>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34"/>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457200" lvl="0" marL="1828800" rtl="0" algn="l">
              <a:lnSpc>
                <a:spcPct val="100000"/>
              </a:lnSpc>
              <a:spcBef>
                <a:spcPts val="600"/>
              </a:spcBef>
              <a:spcAft>
                <a:spcPts val="600"/>
              </a:spcAft>
              <a:buClr>
                <a:schemeClr val="dk1"/>
              </a:buClr>
              <a:buSzPts val="1100"/>
              <a:buFont typeface="Arial"/>
              <a:buNone/>
            </a:pPr>
            <a:r>
              <a:rPr lang="en-US" sz="5000" cap="small">
                <a:solidFill>
                  <a:srgbClr val="FFFFFF"/>
                </a:solidFill>
              </a:rPr>
              <a:t>SDLC MODELS</a:t>
            </a:r>
            <a:endParaRPr sz="5000">
              <a:solidFill>
                <a:srgbClr val="FFFFFF"/>
              </a:solidFill>
            </a:endParaRPr>
          </a:p>
        </p:txBody>
      </p:sp>
      <p:sp>
        <p:nvSpPr>
          <p:cNvPr id="324" name="Google Shape;324;p34"/>
          <p:cNvSpPr txBox="1"/>
          <p:nvPr>
            <p:ph idx="1" type="subTitle"/>
          </p:nvPr>
        </p:nvSpPr>
        <p:spPr>
          <a:xfrm>
            <a:off x="4152000" y="4221162"/>
            <a:ext cx="3888000" cy="882000"/>
          </a:xfrm>
          <a:prstGeom prst="rect">
            <a:avLst/>
          </a:prstGeom>
          <a:solidFill>
            <a:schemeClr val="accent2">
              <a:alpha val="89800"/>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325" name="Google Shape;325;p34"/>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7"/>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145" name="Google Shape;145;p17"/>
          <p:cNvSpPr/>
          <p:nvPr/>
        </p:nvSpPr>
        <p:spPr>
          <a:xfrm>
            <a:off x="117795"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7"/>
          <p:cNvSpPr txBox="1"/>
          <p:nvPr>
            <p:ph idx="1" type="subTitle"/>
          </p:nvPr>
        </p:nvSpPr>
        <p:spPr>
          <a:xfrm>
            <a:off x="3593575" y="2734323"/>
            <a:ext cx="4205400" cy="1064100"/>
          </a:xfrm>
          <a:prstGeom prst="rect">
            <a:avLst/>
          </a:prstGeom>
          <a:solidFill>
            <a:schemeClr val="accent2">
              <a:alpha val="89803"/>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5"/>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331" name="Google Shape;331;p35"/>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35"/>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152400" lvl="0" marL="152400" rtl="0" algn="l">
              <a:lnSpc>
                <a:spcPct val="100000"/>
              </a:lnSpc>
              <a:spcBef>
                <a:spcPts val="0"/>
              </a:spcBef>
              <a:spcAft>
                <a:spcPts val="0"/>
              </a:spcAft>
              <a:buClr>
                <a:schemeClr val="dk1"/>
              </a:buClr>
              <a:buSzPts val="1100"/>
              <a:buFont typeface="Arial"/>
              <a:buNone/>
            </a:pPr>
            <a:r>
              <a:rPr lang="en-US" sz="5000" cap="small">
                <a:solidFill>
                  <a:srgbClr val="FFFFFF"/>
                </a:solidFill>
              </a:rPr>
              <a:t> 					Model used</a:t>
            </a:r>
            <a:endParaRPr sz="5000">
              <a:solidFill>
                <a:srgbClr val="FFFFFF"/>
              </a:solidFill>
            </a:endParaRPr>
          </a:p>
        </p:txBody>
      </p:sp>
      <p:sp>
        <p:nvSpPr>
          <p:cNvPr id="333" name="Google Shape;333;p35"/>
          <p:cNvSpPr txBox="1"/>
          <p:nvPr>
            <p:ph idx="1" type="subTitle"/>
          </p:nvPr>
        </p:nvSpPr>
        <p:spPr>
          <a:xfrm>
            <a:off x="4152000" y="4221162"/>
            <a:ext cx="3888000" cy="882000"/>
          </a:xfrm>
          <a:prstGeom prst="rect">
            <a:avLst/>
          </a:prstGeom>
          <a:solidFill>
            <a:schemeClr val="accent2">
              <a:alpha val="89800"/>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334" name="Google Shape;334;p35"/>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6"/>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340" name="Google Shape;340;p36"/>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1" name="Google Shape;341;p36"/>
          <p:cNvPicPr preferRelativeResize="0"/>
          <p:nvPr/>
        </p:nvPicPr>
        <p:blipFill>
          <a:blip r:embed="rId4">
            <a:alphaModFix/>
          </a:blip>
          <a:stretch>
            <a:fillRect/>
          </a:stretch>
        </p:blipFill>
        <p:spPr>
          <a:xfrm>
            <a:off x="984825" y="459225"/>
            <a:ext cx="9937850" cy="550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descr="Beige oval" id="346" name="Google Shape;346;p37"/>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37"/>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pic>
        <p:nvPicPr>
          <p:cNvPr descr="People's hands" id="348" name="Google Shape;348;p37"/>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349" name="Google Shape;349;p37"/>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37"/>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rtl="0" algn="l">
              <a:lnSpc>
                <a:spcPct val="115000"/>
              </a:lnSpc>
              <a:spcBef>
                <a:spcPts val="1400"/>
              </a:spcBef>
              <a:spcAft>
                <a:spcPts val="0"/>
              </a:spcAft>
              <a:buClr>
                <a:srgbClr val="FFFFFF"/>
              </a:buClr>
              <a:buSzPts val="2400"/>
              <a:buChar char="●"/>
            </a:pPr>
            <a:r>
              <a:rPr b="0" lang="en-US" sz="2400">
                <a:solidFill>
                  <a:srgbClr val="FFFFFF"/>
                </a:solidFill>
              </a:rPr>
              <a:t>Additional functionality or changes can be done at a later stage</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Cost estimation becomes easy as the prototype building is done in small fragments</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Continuous or repeated development helps in risk management</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Development is fast and features are added in a systematic way</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There is always a space for customer feedback</a:t>
            </a:r>
            <a:endParaRPr b="0" sz="2400">
              <a:solidFill>
                <a:srgbClr val="FFFFFF"/>
              </a:solidFill>
            </a:endParaRPr>
          </a:p>
        </p:txBody>
      </p:sp>
      <p:sp>
        <p:nvSpPr>
          <p:cNvPr descr="Beige rectangle" id="351" name="Google Shape;351;p37"/>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352" name="Google Shape;352;p37"/>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353" name="Google Shape;353;p37"/>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0" lvl="0" marL="0" marR="3300984" rtl="0" algn="l">
              <a:lnSpc>
                <a:spcPct val="115000"/>
              </a:lnSpc>
              <a:spcBef>
                <a:spcPts val="1464"/>
              </a:spcBef>
              <a:spcAft>
                <a:spcPts val="0"/>
              </a:spcAft>
              <a:buNone/>
            </a:pPr>
            <a:r>
              <a:rPr b="1" lang="en-US" sz="3600">
                <a:solidFill>
                  <a:srgbClr val="FFFFFF"/>
                </a:solidFill>
                <a:latin typeface="Gill Sans"/>
                <a:ea typeface="Gill Sans"/>
                <a:cs typeface="Gill Sans"/>
                <a:sym typeface="Gill Sans"/>
              </a:rPr>
              <a:t> 					WHY SPIRAL MODEL ???</a:t>
            </a:r>
            <a:endParaRPr b="1" sz="3600">
              <a:solidFill>
                <a:srgbClr val="FFFFFF"/>
              </a:solidFill>
              <a:latin typeface="Gill Sans"/>
              <a:ea typeface="Gill Sans"/>
              <a:cs typeface="Gill Sans"/>
              <a:sym typeface="Gill Sans"/>
            </a:endParaRPr>
          </a:p>
          <a:p>
            <a:pPr indent="457200" lvl="0" marL="2743200" rtl="0" algn="l">
              <a:spcBef>
                <a:spcPts val="600"/>
              </a:spcBef>
              <a:spcAft>
                <a:spcPts val="300"/>
              </a:spcAft>
              <a:buNone/>
            </a:pPr>
            <a:r>
              <a:t/>
            </a:r>
            <a:endParaRPr b="1" sz="36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descr="Girl with documents" id="358" name="Google Shape;358;p38"/>
          <p:cNvPicPr preferRelativeResize="0"/>
          <p:nvPr/>
        </p:nvPicPr>
        <p:blipFill rotWithShape="1">
          <a:blip r:embed="rId3">
            <a:alphaModFix/>
          </a:blip>
          <a:srcRect b="0" l="0" r="0" t="0"/>
          <a:stretch/>
        </p:blipFill>
        <p:spPr>
          <a:xfrm>
            <a:off x="1201" y="675"/>
            <a:ext cx="12189600" cy="6856650"/>
          </a:xfrm>
          <a:prstGeom prst="rect">
            <a:avLst/>
          </a:prstGeom>
          <a:noFill/>
          <a:ln>
            <a:noFill/>
          </a:ln>
        </p:spPr>
      </p:pic>
      <p:sp>
        <p:nvSpPr>
          <p:cNvPr id="359" name="Google Shape;359;p38"/>
          <p:cNvSpPr txBox="1"/>
          <p:nvPr/>
        </p:nvSpPr>
        <p:spPr>
          <a:xfrm>
            <a:off x="-1" y="1341439"/>
            <a:ext cx="6348413" cy="4140200"/>
          </a:xfrm>
          <a:prstGeom prst="rect">
            <a:avLst/>
          </a:prstGeom>
          <a:solidFill>
            <a:schemeClr val="accent2"/>
          </a:solidFill>
          <a:ln>
            <a:noFill/>
          </a:ln>
        </p:spPr>
        <p:txBody>
          <a:bodyPr anchorCtr="0" anchor="t" bIns="45700" lIns="1548000" spcFirstLastPara="1" rIns="91425" wrap="square" tIns="2160000">
            <a:noAutofit/>
          </a:bodyPr>
          <a:lstStyle/>
          <a:p>
            <a:pPr indent="0" lvl="0" marL="0" marR="0" rtl="0" algn="l">
              <a:lnSpc>
                <a:spcPct val="125000"/>
              </a:lnSpc>
              <a:spcBef>
                <a:spcPts val="1000"/>
              </a:spcBef>
              <a:spcAft>
                <a:spcPts val="0"/>
              </a:spcAft>
              <a:buClr>
                <a:srgbClr val="3F3F3F"/>
              </a:buClr>
              <a:buSzPts val="2500"/>
              <a:buFont typeface="Arial"/>
              <a:buNone/>
            </a:pPr>
            <a:r>
              <a:t/>
            </a:r>
            <a:endParaRPr b="1" sz="2500">
              <a:solidFill>
                <a:schemeClr val="lt2"/>
              </a:solidFill>
              <a:latin typeface="Arial"/>
              <a:ea typeface="Arial"/>
              <a:cs typeface="Arial"/>
              <a:sym typeface="Arial"/>
            </a:endParaRPr>
          </a:p>
        </p:txBody>
      </p:sp>
      <p:sp>
        <p:nvSpPr>
          <p:cNvPr descr="Beige rectangle" id="360" name="Google Shape;360;p38"/>
          <p:cNvSpPr/>
          <p:nvPr/>
        </p:nvSpPr>
        <p:spPr>
          <a:xfrm>
            <a:off x="981555" y="3933426"/>
            <a:ext cx="4206240" cy="0"/>
          </a:xfrm>
          <a:custGeom>
            <a:rect b="b" l="l" r="r" t="t"/>
            <a:pathLst>
              <a:path extrusionOk="0" h="120000" w="4206240">
                <a:moveTo>
                  <a:pt x="0" y="0"/>
                </a:moveTo>
                <a:lnTo>
                  <a:pt x="420624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38"/>
          <p:cNvSpPr txBox="1"/>
          <p:nvPr>
            <p:ph type="title"/>
          </p:nvPr>
        </p:nvSpPr>
        <p:spPr>
          <a:xfrm>
            <a:off x="744650" y="2668477"/>
            <a:ext cx="4859100" cy="95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000"/>
              <a:buFont typeface="Gill Sans"/>
              <a:buNone/>
            </a:pPr>
            <a:r>
              <a:rPr lang="en-US" sz="5000">
                <a:solidFill>
                  <a:schemeClr val="lt1"/>
                </a:solidFill>
              </a:rPr>
              <a:t>THANK YOU!</a:t>
            </a:r>
            <a:endParaRPr sz="5000"/>
          </a:p>
        </p:txBody>
      </p:sp>
      <p:sp>
        <p:nvSpPr>
          <p:cNvPr id="362" name="Google Shape;362;p3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8"/>
          <p:cNvPicPr preferRelativeResize="0"/>
          <p:nvPr/>
        </p:nvPicPr>
        <p:blipFill>
          <a:blip r:embed="rId3">
            <a:alphaModFix/>
          </a:blip>
          <a:stretch>
            <a:fillRect/>
          </a:stretch>
        </p:blipFill>
        <p:spPr>
          <a:xfrm>
            <a:off x="0" y="0"/>
            <a:ext cx="7094474" cy="6858000"/>
          </a:xfrm>
          <a:prstGeom prst="rect">
            <a:avLst/>
          </a:prstGeom>
          <a:noFill/>
          <a:ln>
            <a:noFill/>
          </a:ln>
        </p:spPr>
      </p:pic>
      <p:sp>
        <p:nvSpPr>
          <p:cNvPr descr="Beige rectangle" id="152" name="Google Shape;152;p18"/>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53" name="Google Shape;153;p18"/>
          <p:cNvSpPr/>
          <p:nvPr/>
        </p:nvSpPr>
        <p:spPr>
          <a:xfrm>
            <a:off x="5502275" y="1692008"/>
            <a:ext cx="6689725" cy="3528060"/>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8"/>
          <p:cNvSpPr txBox="1"/>
          <p:nvPr>
            <p:ph type="title"/>
          </p:nvPr>
        </p:nvSpPr>
        <p:spPr>
          <a:xfrm>
            <a:off x="6196273" y="2019611"/>
            <a:ext cx="5165700" cy="834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1200"/>
              </a:spcBef>
              <a:spcAft>
                <a:spcPts val="600"/>
              </a:spcAft>
              <a:buClr>
                <a:schemeClr val="dk1"/>
              </a:buClr>
              <a:buSzPts val="1100"/>
              <a:buFont typeface="Arial"/>
              <a:buNone/>
            </a:pPr>
            <a:r>
              <a:rPr lang="en-US" sz="3600">
                <a:solidFill>
                  <a:srgbClr val="FFFFFF"/>
                </a:solidFill>
              </a:rPr>
              <a:t>PURPOSE</a:t>
            </a:r>
            <a:endParaRPr sz="3600">
              <a:solidFill>
                <a:srgbClr val="FFFFFF"/>
              </a:solidFill>
            </a:endParaRPr>
          </a:p>
        </p:txBody>
      </p:sp>
      <p:sp>
        <p:nvSpPr>
          <p:cNvPr id="155" name="Google Shape;155;p1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156" name="Google Shape;156;p18"/>
          <p:cNvSpPr/>
          <p:nvPr/>
        </p:nvSpPr>
        <p:spPr>
          <a:xfrm>
            <a:off x="6319912" y="2853604"/>
            <a:ext cx="2926979"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8"/>
          <p:cNvSpPr txBox="1"/>
          <p:nvPr/>
        </p:nvSpPr>
        <p:spPr>
          <a:xfrm>
            <a:off x="6142125" y="3074250"/>
            <a:ext cx="5274000" cy="1788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400">
                <a:solidFill>
                  <a:srgbClr val="FFFFFF"/>
                </a:solidFill>
                <a:latin typeface="Gill Sans"/>
                <a:ea typeface="Gill Sans"/>
                <a:cs typeface="Gill Sans"/>
                <a:sym typeface="Gill Sans"/>
              </a:rPr>
              <a:t>This project will help a person who has learning disability </a:t>
            </a:r>
            <a:r>
              <a:rPr lang="en-US" sz="2400">
                <a:solidFill>
                  <a:srgbClr val="FFFFFF"/>
                </a:solidFill>
                <a:latin typeface="Gill Sans"/>
                <a:ea typeface="Gill Sans"/>
                <a:cs typeface="Gill Sans"/>
                <a:sym typeface="Gill Sans"/>
              </a:rPr>
              <a:t>to communicate with other</a:t>
            </a:r>
            <a:r>
              <a:rPr lang="en-US" sz="2400">
                <a:solidFill>
                  <a:srgbClr val="FFFFFF"/>
                </a:solidFill>
                <a:latin typeface="Gill Sans"/>
                <a:ea typeface="Gill Sans"/>
                <a:cs typeface="Gill Sans"/>
                <a:sym typeface="Gill Sans"/>
              </a:rPr>
              <a:t>s  and vice versa. Thus, eliminating the need of translator between them.</a:t>
            </a:r>
            <a:endParaRPr i="1" sz="24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People's hands" id="162" name="Google Shape;162;p19"/>
          <p:cNvPicPr preferRelativeResize="0"/>
          <p:nvPr>
            <p:ph idx="4294967295" type="body"/>
          </p:nvPr>
        </p:nvPicPr>
        <p:blipFill rotWithShape="1">
          <a:blip r:embed="rId3">
            <a:alphaModFix/>
          </a:blip>
          <a:srcRect b="0" l="0" r="0" t="0"/>
          <a:stretch/>
        </p:blipFill>
        <p:spPr>
          <a:xfrm>
            <a:off x="1200" y="0"/>
            <a:ext cx="12189600" cy="6856650"/>
          </a:xfrm>
          <a:prstGeom prst="rect">
            <a:avLst/>
          </a:prstGeom>
          <a:noFill/>
          <a:ln>
            <a:noFill/>
          </a:ln>
        </p:spPr>
      </p:pic>
      <p:sp>
        <p:nvSpPr>
          <p:cNvPr descr="Blue rectangle" id="163" name="Google Shape;163;p19"/>
          <p:cNvSpPr/>
          <p:nvPr/>
        </p:nvSpPr>
        <p:spPr>
          <a:xfrm>
            <a:off x="1200" y="0"/>
            <a:ext cx="1218960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164" name="Google Shape;164;p1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19"/>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Gill Sans"/>
              <a:buNone/>
            </a:pPr>
            <a:r>
              <a:rPr b="0" lang="en-US" sz="3600">
                <a:solidFill>
                  <a:schemeClr val="lt1"/>
                </a:solidFill>
              </a:rPr>
              <a:t>S</a:t>
            </a:r>
            <a:r>
              <a:rPr b="0" lang="en-US" sz="3600">
                <a:solidFill>
                  <a:schemeClr val="lt1"/>
                </a:solidFill>
              </a:rPr>
              <a:t>ign Language Converter is an application which can be used to convert audio to  text and then to sign language. The project is a machine learning program that detects and recognizes audio signals received to text using speech to text API (python modules and Google API) and then making a visual presentation (video) of the converted sign language which requires machine learning as a part.</a:t>
            </a:r>
            <a:endParaRPr b="0" sz="3600"/>
          </a:p>
        </p:txBody>
      </p:sp>
      <p:sp>
        <p:nvSpPr>
          <p:cNvPr id="166" name="Google Shape;166;p19"/>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167" name="Google Shape;167;p19"/>
          <p:cNvSpPr/>
          <p:nvPr/>
        </p:nvSpPr>
        <p:spPr>
          <a:xfrm>
            <a:off x="999354" y="19045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descr="Line" id="168" name="Google Shape;168;p19"/>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169" name="Google Shape;169;p19"/>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4700">
                <a:solidFill>
                  <a:srgbClr val="FFFFFF"/>
                </a:solidFill>
                <a:latin typeface="Gill Sans"/>
                <a:ea typeface="Gill Sans"/>
                <a:cs typeface="Gill Sans"/>
                <a:sym typeface="Gill Sans"/>
              </a:rPr>
              <a:t>INTRODUCTION</a:t>
            </a:r>
            <a:endParaRPr b="1" sz="4700">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175" name="Google Shape;175;p20"/>
          <p:cNvSpPr/>
          <p:nvPr/>
        </p:nvSpPr>
        <p:spPr>
          <a:xfrm>
            <a:off x="5840024" y="394300"/>
            <a:ext cx="5825482" cy="6145768"/>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76" name="Google Shape;176;p20"/>
          <p:cNvSpPr/>
          <p:nvPr/>
        </p:nvSpPr>
        <p:spPr>
          <a:xfrm>
            <a:off x="390200" y="759975"/>
            <a:ext cx="10369074" cy="5609615"/>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rtl="0" algn="l">
              <a:spcBef>
                <a:spcPts val="1200"/>
              </a:spcBef>
              <a:spcAft>
                <a:spcPts val="0"/>
              </a:spcAft>
              <a:buSzPts val="1100"/>
              <a:buNone/>
            </a:pPr>
            <a:r>
              <a:rPr b="1" lang="en-US">
                <a:solidFill>
                  <a:srgbClr val="FFFFFF"/>
                </a:solidFill>
                <a:latin typeface="Gill Sans"/>
                <a:ea typeface="Gill Sans"/>
                <a:cs typeface="Gill Sans"/>
                <a:sym typeface="Gill Sans"/>
              </a:rPr>
              <a:t> </a:t>
            </a:r>
            <a:endParaRPr b="1">
              <a:solidFill>
                <a:srgbClr val="FFFFFF"/>
              </a:solidFill>
              <a:latin typeface="Gill Sans"/>
              <a:ea typeface="Gill Sans"/>
              <a:cs typeface="Gill Sans"/>
              <a:sym typeface="Gill Sans"/>
            </a:endParaRPr>
          </a:p>
          <a:p>
            <a:pPr indent="0" lvl="0" marL="0" rtl="0" algn="l">
              <a:spcBef>
                <a:spcPts val="1200"/>
              </a:spcBef>
              <a:spcAft>
                <a:spcPts val="0"/>
              </a:spcAft>
              <a:buSzPts val="1100"/>
              <a:buNone/>
            </a:pPr>
            <a:r>
              <a:rPr b="1" lang="en-US" sz="3600">
                <a:solidFill>
                  <a:srgbClr val="FFFFFF"/>
                </a:solidFill>
                <a:latin typeface="Gill Sans"/>
                <a:ea typeface="Gill Sans"/>
                <a:cs typeface="Gill Sans"/>
                <a:sym typeface="Gill Sans"/>
              </a:rPr>
              <a:t>  									SCOPE</a:t>
            </a:r>
            <a:endParaRPr b="1" sz="3600">
              <a:solidFill>
                <a:srgbClr val="FFFFFF"/>
              </a:solidFill>
              <a:latin typeface="Gill Sans"/>
              <a:ea typeface="Gill Sans"/>
              <a:cs typeface="Gill Sans"/>
              <a:sym typeface="Gill Sans"/>
            </a:endParaRPr>
          </a:p>
          <a:p>
            <a:pPr indent="0" lvl="0" marL="923544" marR="6096" rtl="0" algn="l">
              <a:lnSpc>
                <a:spcPct val="115000"/>
              </a:lnSpc>
              <a:spcBef>
                <a:spcPts val="864"/>
              </a:spcBef>
              <a:spcAft>
                <a:spcPts val="0"/>
              </a:spcAft>
              <a:buSzPts val="1100"/>
              <a:buNone/>
            </a:pPr>
            <a:r>
              <a:rPr lang="en-US" sz="2400">
                <a:solidFill>
                  <a:srgbClr val="FFFFFF"/>
                </a:solidFill>
                <a:latin typeface="Gill Sans"/>
                <a:ea typeface="Gill Sans"/>
                <a:cs typeface="Gill Sans"/>
                <a:sym typeface="Gill Sans"/>
              </a:rPr>
              <a:t> </a:t>
            </a:r>
            <a:endParaRPr b="1" sz="1800">
              <a:solidFill>
                <a:srgbClr val="FFFFFF"/>
              </a:solidFill>
              <a:latin typeface="Gill Sans"/>
              <a:ea typeface="Gill Sans"/>
              <a:cs typeface="Gill Sans"/>
              <a:sym typeface="Gill Sans"/>
            </a:endParaRPr>
          </a:p>
          <a:p>
            <a:pPr indent="-438150" lvl="0" marL="1200150" marR="228600" rtl="0" algn="l">
              <a:spcBef>
                <a:spcPts val="1536"/>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This can be used to help disabled people. </a:t>
            </a:r>
            <a:endParaRPr sz="2400">
              <a:solidFill>
                <a:srgbClr val="FFFFFF"/>
              </a:solidFill>
              <a:latin typeface="Gill Sans"/>
              <a:ea typeface="Gill Sans"/>
              <a:cs typeface="Gill Sans"/>
              <a:sym typeface="Gill Sans"/>
            </a:endParaRPr>
          </a:p>
          <a:p>
            <a:pPr indent="-438150" lvl="0" marL="1200150" marR="228600" rtl="0" algn="l">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This can be used by people to understand the sign language and help those people communicate through it. </a:t>
            </a:r>
            <a:endParaRPr sz="2400">
              <a:solidFill>
                <a:srgbClr val="FFFFFF"/>
              </a:solidFill>
              <a:latin typeface="Gill Sans"/>
              <a:ea typeface="Gill Sans"/>
              <a:cs typeface="Gill Sans"/>
              <a:sym typeface="Gill Sans"/>
            </a:endParaRPr>
          </a:p>
          <a:p>
            <a:pPr indent="-438150" lvl="0" marL="1200150" marR="228600" rtl="0" algn="l">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This can be used on wide scale to make most of the public understand what a person is trying to convey to the world through sign language. </a:t>
            </a:r>
            <a:endParaRPr sz="2400">
              <a:solidFill>
                <a:srgbClr val="FFFFFF"/>
              </a:solidFill>
              <a:latin typeface="Gill Sans"/>
              <a:ea typeface="Gill Sans"/>
              <a:cs typeface="Gill Sans"/>
              <a:sym typeface="Gill Sans"/>
            </a:endParaRPr>
          </a:p>
          <a:p>
            <a:pPr indent="-438150" lvl="0" marL="1200150" marR="228600" rtl="0" algn="l">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This will prevent the disabled people from hiring other people who can speak and understand sign language just to be their communicator. </a:t>
            </a:r>
            <a:endParaRPr sz="2400">
              <a:solidFill>
                <a:srgbClr val="FFFFFF"/>
              </a:solidFill>
              <a:latin typeface="Gill Sans"/>
              <a:ea typeface="Gill Sans"/>
              <a:cs typeface="Gill Sans"/>
              <a:sym typeface="Gill Sans"/>
            </a:endParaRPr>
          </a:p>
          <a:p>
            <a:pPr indent="-438150" lvl="0" marL="1200150" marR="228600" rtl="0" algn="l">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This can be implemented with other technologies too like iot, android and thus has a lot of scope</a:t>
            </a:r>
            <a:endParaRPr sz="2400">
              <a:solidFill>
                <a:srgbClr val="FFFFFF"/>
              </a:solidFill>
              <a:latin typeface="Gill Sans"/>
              <a:ea typeface="Gill Sans"/>
              <a:cs typeface="Gill Sans"/>
              <a:sym typeface="Gill Sans"/>
            </a:endParaRPr>
          </a:p>
        </p:txBody>
      </p:sp>
      <p:sp>
        <p:nvSpPr>
          <p:cNvPr descr="Beige rectangle" id="177" name="Google Shape;177;p20"/>
          <p:cNvSpPr/>
          <p:nvPr/>
        </p:nvSpPr>
        <p:spPr>
          <a:xfrm flipH="1" rot="10800000">
            <a:off x="687530" y="2055700"/>
            <a:ext cx="9342225" cy="75600"/>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183" name="Google Shape;183;p21"/>
          <p:cNvSpPr/>
          <p:nvPr/>
        </p:nvSpPr>
        <p:spPr>
          <a:xfrm>
            <a:off x="5840024" y="394300"/>
            <a:ext cx="5825482" cy="6145768"/>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84" name="Google Shape;184;p21"/>
          <p:cNvSpPr/>
          <p:nvPr/>
        </p:nvSpPr>
        <p:spPr>
          <a:xfrm>
            <a:off x="784575" y="763812"/>
            <a:ext cx="10369074" cy="5406752"/>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rtl="0" algn="l">
              <a:spcBef>
                <a:spcPts val="1200"/>
              </a:spcBef>
              <a:spcAft>
                <a:spcPts val="0"/>
              </a:spcAft>
              <a:buSzPts val="1100"/>
              <a:buNone/>
            </a:pPr>
            <a:r>
              <a:rPr b="1" lang="en-US">
                <a:solidFill>
                  <a:srgbClr val="FFFFFF"/>
                </a:solidFill>
                <a:latin typeface="Gill Sans"/>
                <a:ea typeface="Gill Sans"/>
                <a:cs typeface="Gill Sans"/>
                <a:sym typeface="Gill Sans"/>
              </a:rPr>
              <a:t> </a:t>
            </a:r>
            <a:endParaRPr b="1">
              <a:solidFill>
                <a:srgbClr val="FFFFFF"/>
              </a:solidFill>
              <a:latin typeface="Gill Sans"/>
              <a:ea typeface="Gill Sans"/>
              <a:cs typeface="Gill Sans"/>
              <a:sym typeface="Gill Sans"/>
            </a:endParaRPr>
          </a:p>
          <a:p>
            <a:pPr indent="-317500" lvl="1" marL="914400" rtl="0" algn="l">
              <a:spcBef>
                <a:spcPts val="1200"/>
              </a:spcBef>
              <a:spcAft>
                <a:spcPts val="0"/>
              </a:spcAft>
              <a:buSzPts val="1400"/>
              <a:buChar char="○"/>
            </a:pPr>
            <a:r>
              <a:rPr b="1" lang="en-US">
                <a:solidFill>
                  <a:schemeClr val="dk1"/>
                </a:solidFill>
                <a:latin typeface="Times New Roman"/>
                <a:ea typeface="Times New Roman"/>
                <a:cs typeface="Times New Roman"/>
                <a:sym typeface="Times New Roman"/>
              </a:rPr>
              <a:t>         </a:t>
            </a:r>
            <a:r>
              <a:rPr b="1" lang="en-US" sz="4800">
                <a:solidFill>
                  <a:srgbClr val="FFFFFF"/>
                </a:solidFill>
                <a:latin typeface="Gill Sans"/>
                <a:ea typeface="Gill Sans"/>
                <a:cs typeface="Gill Sans"/>
                <a:sym typeface="Gill Sans"/>
              </a:rPr>
              <a:t>PRODUCT FUNCTION</a:t>
            </a:r>
            <a:endParaRPr b="1" sz="3600">
              <a:solidFill>
                <a:srgbClr val="FFFFFF"/>
              </a:solidFill>
              <a:latin typeface="Gill Sans"/>
              <a:ea typeface="Gill Sans"/>
              <a:cs typeface="Gill Sans"/>
              <a:sym typeface="Gill Sans"/>
            </a:endParaRPr>
          </a:p>
          <a:p>
            <a:pPr indent="-381000" lvl="3" marL="1828800" marR="6096"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 </a:t>
            </a:r>
            <a:endParaRPr sz="2400">
              <a:solidFill>
                <a:srgbClr val="FFFFFF"/>
              </a:solidFill>
              <a:latin typeface="Gill Sans"/>
              <a:ea typeface="Gill Sans"/>
              <a:cs typeface="Gill Sans"/>
              <a:sym typeface="Gill Sans"/>
            </a:endParaRPr>
          </a:p>
          <a:p>
            <a:pPr indent="-381000" lvl="1" marL="9144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Audio input on a Personal Digital Assistant(PDA) using python PyAudio module</a:t>
            </a:r>
            <a:endParaRPr sz="2400">
              <a:solidFill>
                <a:srgbClr val="FFFFFF"/>
              </a:solidFill>
              <a:latin typeface="Gill Sans"/>
              <a:ea typeface="Gill Sans"/>
              <a:cs typeface="Gill Sans"/>
              <a:sym typeface="Gill Sans"/>
            </a:endParaRPr>
          </a:p>
          <a:p>
            <a:pPr indent="-381000" lvl="1" marL="9144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Conversion of audio to text using Google Speech API.</a:t>
            </a:r>
            <a:endParaRPr sz="2400">
              <a:solidFill>
                <a:srgbClr val="FFFFFF"/>
              </a:solidFill>
              <a:latin typeface="Gill Sans"/>
              <a:ea typeface="Gill Sans"/>
              <a:cs typeface="Gill Sans"/>
              <a:sym typeface="Gill Sans"/>
            </a:endParaRPr>
          </a:p>
          <a:p>
            <a:pPr indent="-381000" lvl="1" marL="9144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Dependency parser for analysing the grammatical structure of the sentence and establishing relationship between words.</a:t>
            </a:r>
            <a:endParaRPr sz="2400">
              <a:solidFill>
                <a:srgbClr val="FFFFFF"/>
              </a:solidFill>
              <a:latin typeface="Gill Sans"/>
              <a:ea typeface="Gill Sans"/>
              <a:cs typeface="Gill Sans"/>
              <a:sym typeface="Gill Sans"/>
            </a:endParaRPr>
          </a:p>
          <a:p>
            <a:pPr indent="-381000" lvl="1" marL="9144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ISL Generator: ISL of input sentence using ISL grammar rules. </a:t>
            </a:r>
            <a:endParaRPr sz="2400">
              <a:solidFill>
                <a:srgbClr val="FFFFFF"/>
              </a:solidFill>
              <a:latin typeface="Gill Sans"/>
              <a:ea typeface="Gill Sans"/>
              <a:cs typeface="Gill Sans"/>
              <a:sym typeface="Gill Sans"/>
            </a:endParaRPr>
          </a:p>
          <a:p>
            <a:pPr indent="-381000" lvl="1" marL="9144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Generation of Sign Language with signing Avatar.</a:t>
            </a:r>
            <a:endParaRPr sz="2400">
              <a:solidFill>
                <a:srgbClr val="FFFFFF"/>
              </a:solidFill>
              <a:highlight>
                <a:schemeClr val="lt1"/>
              </a:highlight>
              <a:latin typeface="Gill Sans"/>
              <a:ea typeface="Gill Sans"/>
              <a:cs typeface="Gill Sans"/>
              <a:sym typeface="Gill Sans"/>
            </a:endParaRPr>
          </a:p>
        </p:txBody>
      </p:sp>
      <p:sp>
        <p:nvSpPr>
          <p:cNvPr descr="Beige rectangle" id="185" name="Google Shape;185;p21"/>
          <p:cNvSpPr/>
          <p:nvPr/>
        </p:nvSpPr>
        <p:spPr>
          <a:xfrm>
            <a:off x="1125750" y="2228100"/>
            <a:ext cx="9342225" cy="756600"/>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Beige rectangle" id="191" name="Google Shape;191;p22"/>
          <p:cNvSpPr/>
          <p:nvPr/>
        </p:nvSpPr>
        <p:spPr>
          <a:xfrm>
            <a:off x="5840024" y="394300"/>
            <a:ext cx="5825482" cy="6145768"/>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92" name="Google Shape;192;p22"/>
          <p:cNvSpPr/>
          <p:nvPr/>
        </p:nvSpPr>
        <p:spPr>
          <a:xfrm>
            <a:off x="390200" y="759972"/>
            <a:ext cx="10369074" cy="5442033"/>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rtl="0" algn="l">
              <a:spcBef>
                <a:spcPts val="1200"/>
              </a:spcBef>
              <a:spcAft>
                <a:spcPts val="0"/>
              </a:spcAft>
              <a:buSzPts val="1100"/>
              <a:buNone/>
            </a:pPr>
            <a:r>
              <a:rPr b="1" lang="en-US">
                <a:solidFill>
                  <a:srgbClr val="FFFFFF"/>
                </a:solidFill>
                <a:latin typeface="Gill Sans"/>
                <a:ea typeface="Gill Sans"/>
                <a:cs typeface="Gill Sans"/>
                <a:sym typeface="Gill Sans"/>
              </a:rPr>
              <a:t> </a:t>
            </a:r>
            <a:endParaRPr b="1">
              <a:solidFill>
                <a:srgbClr val="FFFFFF"/>
              </a:solidFill>
              <a:latin typeface="Gill Sans"/>
              <a:ea typeface="Gill Sans"/>
              <a:cs typeface="Gill Sans"/>
              <a:sym typeface="Gill Sans"/>
            </a:endParaRPr>
          </a:p>
          <a:p>
            <a:pPr indent="0" lvl="0" marL="0" rtl="0" algn="l">
              <a:spcBef>
                <a:spcPts val="1200"/>
              </a:spcBef>
              <a:spcAft>
                <a:spcPts val="0"/>
              </a:spcAft>
              <a:buClr>
                <a:schemeClr val="dk1"/>
              </a:buClr>
              <a:buSzPts val="1100"/>
              <a:buFont typeface="Arial"/>
              <a:buNone/>
            </a:pPr>
            <a:r>
              <a:rPr b="1" lang="en-US" sz="3600">
                <a:solidFill>
                  <a:srgbClr val="FFFFFF"/>
                </a:solidFill>
                <a:latin typeface="Gill Sans"/>
                <a:ea typeface="Gill Sans"/>
                <a:cs typeface="Gill Sans"/>
                <a:sym typeface="Gill Sans"/>
              </a:rPr>
              <a:t>  GENERAL CONSTRAINTS</a:t>
            </a:r>
            <a:endParaRPr b="1" sz="3600">
              <a:solidFill>
                <a:srgbClr val="FFFFFF"/>
              </a:solidFill>
              <a:latin typeface="Gill Sans"/>
              <a:ea typeface="Gill Sans"/>
              <a:cs typeface="Gill Sans"/>
              <a:sym typeface="Gill Sans"/>
            </a:endParaRPr>
          </a:p>
          <a:p>
            <a:pPr indent="0" lvl="0" marL="923544" marR="6096" rtl="0" algn="l">
              <a:lnSpc>
                <a:spcPct val="115000"/>
              </a:lnSpc>
              <a:spcBef>
                <a:spcPts val="864"/>
              </a:spcBef>
              <a:spcAft>
                <a:spcPts val="0"/>
              </a:spcAft>
              <a:buSzPts val="1100"/>
              <a:buNone/>
            </a:pPr>
            <a:r>
              <a:rPr lang="en-US" sz="2400">
                <a:solidFill>
                  <a:srgbClr val="FFFFFF"/>
                </a:solidFill>
                <a:latin typeface="Gill Sans"/>
                <a:ea typeface="Gill Sans"/>
                <a:cs typeface="Gill Sans"/>
                <a:sym typeface="Gill Sans"/>
              </a:rPr>
              <a:t> </a:t>
            </a:r>
            <a:endParaRPr sz="2400">
              <a:solidFill>
                <a:srgbClr val="FFFFFF"/>
              </a:solidFill>
              <a:latin typeface="Gill Sans"/>
              <a:ea typeface="Gill Sans"/>
              <a:cs typeface="Gill Sans"/>
              <a:sym typeface="Gill Sans"/>
            </a:endParaRPr>
          </a:p>
          <a:p>
            <a:pPr indent="0" lvl="0" marL="0" marR="6096" rtl="0" algn="l">
              <a:lnSpc>
                <a:spcPct val="115000"/>
              </a:lnSpc>
              <a:spcBef>
                <a:spcPts val="864"/>
              </a:spcBef>
              <a:spcAft>
                <a:spcPts val="0"/>
              </a:spcAft>
              <a:buClr>
                <a:schemeClr val="dk1"/>
              </a:buClr>
              <a:buSzPts val="1100"/>
              <a:buFont typeface="Arial"/>
              <a:buNone/>
            </a:pPr>
            <a:r>
              <a:t/>
            </a:r>
            <a:endParaRPr sz="2400">
              <a:solidFill>
                <a:srgbClr val="FFFFFF"/>
              </a:solidFill>
              <a:latin typeface="Gill Sans"/>
              <a:ea typeface="Gill Sans"/>
              <a:cs typeface="Gill Sans"/>
              <a:sym typeface="Gill Sans"/>
            </a:endParaRPr>
          </a:p>
          <a:p>
            <a:pPr indent="-381000" lvl="0" marL="1143000" marR="3048" rtl="0" algn="l">
              <a:lnSpc>
                <a:spcPct val="115000"/>
              </a:lnSpc>
              <a:spcBef>
                <a:spcPts val="864"/>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The only disadvantage of the programming language is its speed. </a:t>
            </a:r>
            <a:endParaRPr sz="2400">
              <a:solidFill>
                <a:srgbClr val="FFFFFF"/>
              </a:solidFill>
              <a:latin typeface="Gill Sans"/>
              <a:ea typeface="Gill Sans"/>
              <a:cs typeface="Gill Sans"/>
              <a:sym typeface="Gill Sans"/>
            </a:endParaRPr>
          </a:p>
          <a:p>
            <a:pPr indent="-381000" lvl="0" marL="11430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Python is not the fastest programming language still it is versatile and adopted broadly.</a:t>
            </a:r>
            <a:endParaRPr sz="2400">
              <a:solidFill>
                <a:srgbClr val="FFFFFF"/>
              </a:solidFill>
              <a:latin typeface="Gill Sans"/>
              <a:ea typeface="Gill Sans"/>
              <a:cs typeface="Gill Sans"/>
              <a:sym typeface="Gill Sans"/>
            </a:endParaRPr>
          </a:p>
          <a:p>
            <a:pPr indent="-381000" lvl="0" marL="1143000" marR="414528" rtl="0" algn="l">
              <a:lnSpc>
                <a:spcPct val="115000"/>
              </a:lnSpc>
              <a:spcBef>
                <a:spcPts val="0"/>
              </a:spcBef>
              <a:spcAft>
                <a:spcPts val="0"/>
              </a:spcAft>
              <a:buClr>
                <a:srgbClr val="FFFFFF"/>
              </a:buClr>
              <a:buSzPts val="2400"/>
              <a:buFont typeface="Gill Sans"/>
              <a:buChar char="●"/>
            </a:pPr>
            <a:r>
              <a:rPr lang="en-US" sz="2400">
                <a:solidFill>
                  <a:srgbClr val="FFFFFF"/>
                </a:solidFill>
                <a:latin typeface="Gill Sans"/>
                <a:ea typeface="Gill Sans"/>
                <a:cs typeface="Gill Sans"/>
                <a:sym typeface="Gill Sans"/>
              </a:rPr>
              <a:t>Noise in background may cause application to generate error-prone results.</a:t>
            </a:r>
            <a:endParaRPr sz="2400">
              <a:solidFill>
                <a:srgbClr val="FFFFFF"/>
              </a:solidFill>
              <a:latin typeface="Gill Sans"/>
              <a:ea typeface="Gill Sans"/>
              <a:cs typeface="Gill Sans"/>
              <a:sym typeface="Gill Sans"/>
            </a:endParaRPr>
          </a:p>
          <a:p>
            <a:pPr indent="0" lvl="0" marL="457200" marR="414528" rtl="0" algn="l">
              <a:lnSpc>
                <a:spcPct val="115000"/>
              </a:lnSpc>
              <a:spcBef>
                <a:spcPts val="864"/>
              </a:spcBef>
              <a:spcAft>
                <a:spcPts val="0"/>
              </a:spcAft>
              <a:buNone/>
            </a:pPr>
            <a:r>
              <a:t/>
            </a:r>
            <a:endParaRPr sz="2400">
              <a:solidFill>
                <a:srgbClr val="FFFFFF"/>
              </a:solidFill>
              <a:latin typeface="Gill Sans"/>
              <a:ea typeface="Gill Sans"/>
              <a:cs typeface="Gill Sans"/>
              <a:sym typeface="Gill Sans"/>
            </a:endParaRPr>
          </a:p>
        </p:txBody>
      </p:sp>
      <p:sp>
        <p:nvSpPr>
          <p:cNvPr descr="Beige rectangle" id="193" name="Google Shape;193;p22"/>
          <p:cNvSpPr/>
          <p:nvPr/>
        </p:nvSpPr>
        <p:spPr>
          <a:xfrm flipH="1" rot="10800000">
            <a:off x="687530" y="2055700"/>
            <a:ext cx="9342225" cy="75600"/>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3"/>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199" name="Google Shape;199;p23"/>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23"/>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5000"/>
              <a:t>Specific Requirements</a:t>
            </a:r>
            <a:endParaRPr sz="5000">
              <a:solidFill>
                <a:schemeClr val="lt1"/>
              </a:solidFill>
            </a:endParaRPr>
          </a:p>
        </p:txBody>
      </p:sp>
      <p:sp>
        <p:nvSpPr>
          <p:cNvPr id="201" name="Google Shape;201;p23"/>
          <p:cNvSpPr txBox="1"/>
          <p:nvPr>
            <p:ph idx="1" type="subTitle"/>
          </p:nvPr>
        </p:nvSpPr>
        <p:spPr>
          <a:xfrm>
            <a:off x="4152000" y="4221162"/>
            <a:ext cx="3888000" cy="882000"/>
          </a:xfrm>
          <a:prstGeom prst="rect">
            <a:avLst/>
          </a:prstGeom>
          <a:solidFill>
            <a:schemeClr val="accent2">
              <a:alpha val="89800"/>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202" name="Google Shape;202;p23"/>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4"/>
          <p:cNvPicPr preferRelativeResize="0"/>
          <p:nvPr/>
        </p:nvPicPr>
        <p:blipFill>
          <a:blip r:embed="rId3">
            <a:alphaModFix/>
          </a:blip>
          <a:stretch>
            <a:fillRect/>
          </a:stretch>
        </p:blipFill>
        <p:spPr>
          <a:xfrm>
            <a:off x="0" y="0"/>
            <a:ext cx="12189450" cy="6857999"/>
          </a:xfrm>
          <a:prstGeom prst="rect">
            <a:avLst/>
          </a:prstGeom>
          <a:noFill/>
          <a:ln>
            <a:noFill/>
          </a:ln>
        </p:spPr>
      </p:pic>
      <p:sp>
        <p:nvSpPr>
          <p:cNvPr descr="People with documents" id="208" name="Google Shape;208;p24"/>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24"/>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5000"/>
              <a:t>Functional </a:t>
            </a:r>
            <a:r>
              <a:rPr lang="en-US" sz="5000"/>
              <a:t>Requirements</a:t>
            </a:r>
            <a:endParaRPr sz="5000">
              <a:solidFill>
                <a:schemeClr val="lt1"/>
              </a:solidFill>
            </a:endParaRPr>
          </a:p>
        </p:txBody>
      </p:sp>
      <p:sp>
        <p:nvSpPr>
          <p:cNvPr id="210" name="Google Shape;210;p24"/>
          <p:cNvSpPr txBox="1"/>
          <p:nvPr>
            <p:ph idx="1" type="subTitle"/>
          </p:nvPr>
        </p:nvSpPr>
        <p:spPr>
          <a:xfrm>
            <a:off x="4152000" y="4221162"/>
            <a:ext cx="3888000" cy="882000"/>
          </a:xfrm>
          <a:prstGeom prst="rect">
            <a:avLst/>
          </a:prstGeom>
          <a:solidFill>
            <a:schemeClr val="accent2">
              <a:alpha val="89800"/>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211" name="Google Shape;211;p24"/>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