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9" r:id="rId5"/>
    <p:sldId id="280" r:id="rId6"/>
    <p:sldId id="285" r:id="rId7"/>
    <p:sldId id="301" r:id="rId8"/>
    <p:sldId id="302" r:id="rId9"/>
    <p:sldId id="303" r:id="rId10"/>
    <p:sldId id="304" r:id="rId11"/>
    <p:sldId id="305" r:id="rId12"/>
    <p:sldId id="306" r:id="rId13"/>
    <p:sldId id="287" r:id="rId14"/>
    <p:sldId id="307" r:id="rId15"/>
    <p:sldId id="308" r:id="rId16"/>
    <p:sldId id="309" r:id="rId17"/>
    <p:sldId id="300" r:id="rId18"/>
    <p:sldId id="310" r:id="rId19"/>
    <p:sldId id="288" r:id="rId20"/>
    <p:sldId id="292"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jadhav" initials="aj" lastIdx="1" clrIdx="0">
    <p:extLst>
      <p:ext uri="{19B8F6BF-5375-455C-9EA6-DF929625EA0E}">
        <p15:presenceInfo xmlns:p15="http://schemas.microsoft.com/office/powerpoint/2012/main" userId="d4581d2ae3e49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771554" cy="970450"/>
          </a:xfrm>
        </p:spPr>
        <p:txBody>
          <a:bodyPr anchor="b">
            <a:normAutofit/>
          </a:bodyPr>
          <a:lstStyle/>
          <a:p>
            <a:pPr algn="l"/>
            <a:r>
              <a:rPr lang="en-US" sz="4000" dirty="0">
                <a:latin typeface="Times New Roman" panose="02020603050405020304" pitchFamily="18" charset="0"/>
                <a:cs typeface="Times New Roman" panose="02020603050405020304" pitchFamily="18" charset="0"/>
              </a:rPr>
              <a:t>Major Project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33739" y="1649105"/>
            <a:ext cx="5934973" cy="4058751"/>
          </a:xfrm>
        </p:spPr>
        <p:txBody>
          <a:bodyPr anchor="t">
            <a:normAutofit/>
          </a:bodyPr>
          <a:lstStyle/>
          <a:p>
            <a:pPr marL="36900" lvl="0" indent="0">
              <a:buNone/>
            </a:pPr>
            <a:endParaRPr lang="en-US" sz="2400" dirty="0"/>
          </a:p>
          <a:p>
            <a:r>
              <a:rPr lang="en-US" sz="4000" dirty="0"/>
              <a:t>Project Title –</a:t>
            </a:r>
          </a:p>
          <a:p>
            <a:pPr marL="36900" indent="0" algn="l">
              <a:buNone/>
            </a:pPr>
            <a:r>
              <a:rPr lang="en-US" sz="4000" dirty="0">
                <a:latin typeface="Rockwell" panose="02060603020205020403" pitchFamily="18" charset="0"/>
              </a:rPr>
              <a:t>    FINSAVE</a:t>
            </a:r>
          </a:p>
          <a:p>
            <a:pPr marL="36900" indent="0">
              <a:buNone/>
            </a:pPr>
            <a:endParaRPr lang="en-US" sz="4000" dirty="0"/>
          </a:p>
        </p:txBody>
      </p:sp>
      <p:pic>
        <p:nvPicPr>
          <p:cNvPr id="6" name="Picture 5">
            <a:extLst>
              <a:ext uri="{FF2B5EF4-FFF2-40B4-BE49-F238E27FC236}">
                <a16:creationId xmlns:a16="http://schemas.microsoft.com/office/drawing/2014/main" id="{75645B59-CBA2-BE08-FCAA-36EA7FAD00AA}"/>
              </a:ext>
            </a:extLst>
          </p:cNvPr>
          <p:cNvPicPr>
            <a:picLocks noChangeAspect="1"/>
          </p:cNvPicPr>
          <p:nvPr/>
        </p:nvPicPr>
        <p:blipFill>
          <a:blip r:embed="rId7"/>
          <a:stretch>
            <a:fillRect/>
          </a:stretch>
        </p:blipFill>
        <p:spPr>
          <a:xfrm>
            <a:off x="1191825" y="2143423"/>
            <a:ext cx="2865826" cy="286582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89F6-B422-4D52-9F8D-EEB284C45CB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D496282-C0C3-4F5E-914A-C877B9D205E4}"/>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D1D5DB"/>
                </a:solidFill>
                <a:effectLst/>
                <a:latin typeface="Söhne"/>
              </a:rPr>
              <a:t>Automation: The primary objective is to automate the expense tracking process to reduce manual effort and increase efficiency. By automating data capture, categorization, and calculations, the system eliminates the need for time-consuming manual tasks, streamlining expense management.</a:t>
            </a:r>
          </a:p>
          <a:p>
            <a:pPr algn="l">
              <a:buFont typeface="+mj-lt"/>
              <a:buAutoNum type="arabicPeriod"/>
            </a:pPr>
            <a:r>
              <a:rPr lang="en-US" b="0" i="0" dirty="0">
                <a:solidFill>
                  <a:srgbClr val="D1D5DB"/>
                </a:solidFill>
                <a:effectLst/>
                <a:latin typeface="Söhne"/>
              </a:rPr>
              <a:t>Accuracy: Ensuring accurate expense tracking is a key objective. By leveraging AI technologies such as OCR and intelligent algorithms, the system aims to minimize errors in data entry, categorization, and calculations, resulting in more reliable and precise expense records.</a:t>
            </a:r>
          </a:p>
          <a:p>
            <a:pPr algn="l">
              <a:buFont typeface="+mj-lt"/>
              <a:buAutoNum type="arabicPeriod"/>
            </a:pPr>
            <a:r>
              <a:rPr lang="en-US" b="0" i="0" dirty="0">
                <a:solidFill>
                  <a:srgbClr val="D1D5DB"/>
                </a:solidFill>
                <a:effectLst/>
                <a:latin typeface="Söhne"/>
              </a:rPr>
              <a:t>Expense Categorization: An important objective is to categorize expenses effectively. The system utilizes AI and machine learning to intelligently categorize expenses based on predefined rules, historical data, and user preferences. This ensures consistent and accurate expense classification for better analysis and reporting.</a:t>
            </a:r>
          </a:p>
          <a:p>
            <a:pPr marL="36900" indent="0">
              <a:buNone/>
            </a:pPr>
            <a:endParaRPr lang="en-IN" dirty="0"/>
          </a:p>
        </p:txBody>
      </p:sp>
    </p:spTree>
    <p:extLst>
      <p:ext uri="{BB962C8B-B14F-4D97-AF65-F5344CB8AC3E}">
        <p14:creationId xmlns:p14="http://schemas.microsoft.com/office/powerpoint/2010/main" val="202612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59F7-3E42-F2FB-7B91-DEB530BFE7C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15C333C-6E6C-7D1D-69A4-1D5BA243E866}"/>
              </a:ext>
            </a:extLst>
          </p:cNvPr>
          <p:cNvSpPr>
            <a:spLocks noGrp="1"/>
          </p:cNvSpPr>
          <p:nvPr>
            <p:ph idx="1"/>
          </p:nvPr>
        </p:nvSpPr>
        <p:spPr/>
        <p:txBody>
          <a:bodyPr>
            <a:normAutofit fontScale="92500"/>
          </a:bodyPr>
          <a:lstStyle/>
          <a:p>
            <a:r>
              <a:rPr lang="en-US" b="0" i="0" dirty="0">
                <a:solidFill>
                  <a:srgbClr val="D1D5DB"/>
                </a:solidFill>
                <a:effectLst/>
                <a:latin typeface="Söhne"/>
              </a:rPr>
              <a:t>Real-time Expense Monitoring: The objective is to provide real-time expense monitoring and tracking. By updating expense records instantly and providing users with real-time expense insights, the system enables individuals and businesses to have a clear overview of their spending and make timely adjustments as needed.</a:t>
            </a:r>
          </a:p>
          <a:p>
            <a:r>
              <a:rPr lang="en-US" b="0" i="0" dirty="0">
                <a:solidFill>
                  <a:srgbClr val="D1D5DB"/>
                </a:solidFill>
                <a:effectLst/>
                <a:latin typeface="Söhne"/>
              </a:rPr>
              <a:t>Reporting and Analytics: The objective is to generate comprehensive reports and analytics for better expense visibility and analysis. The system creates customized reports, expense summaries, graphical representations, and trend analysis to help users understand their financial status, identify patterns, and make data-driven decisions.</a:t>
            </a:r>
          </a:p>
          <a:p>
            <a:endParaRPr lang="en-IN" dirty="0"/>
          </a:p>
        </p:txBody>
      </p:sp>
    </p:spTree>
    <p:extLst>
      <p:ext uri="{BB962C8B-B14F-4D97-AF65-F5344CB8AC3E}">
        <p14:creationId xmlns:p14="http://schemas.microsoft.com/office/powerpoint/2010/main" val="35871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AB5F-8753-E5B7-EBB7-5D0DB67C72FD}"/>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CD185831-CEE4-AFF3-CF61-1B5F36F32FD4}"/>
              </a:ext>
            </a:extLst>
          </p:cNvPr>
          <p:cNvSpPr>
            <a:spLocks noGrp="1"/>
          </p:cNvSpPr>
          <p:nvPr>
            <p:ph idx="1"/>
          </p:nvPr>
        </p:nvSpPr>
        <p:spPr>
          <a:xfrm>
            <a:off x="1113820" y="1981200"/>
            <a:ext cx="10353762" cy="3714749"/>
          </a:xfrm>
        </p:spPr>
        <p:txBody>
          <a:bodyPr>
            <a:normAutofit fontScale="92500" lnSpcReduction="10000"/>
          </a:bodyPr>
          <a:lstStyle/>
          <a:p>
            <a:pPr algn="l">
              <a:buFont typeface="+mj-lt"/>
              <a:buAutoNum type="arabicPeriod"/>
            </a:pPr>
            <a:r>
              <a:rPr lang="en-US" b="0" i="0" dirty="0">
                <a:solidFill>
                  <a:srgbClr val="D1D5DB"/>
                </a:solidFill>
                <a:effectLst/>
                <a:latin typeface="Söhne"/>
              </a:rPr>
              <a:t>Expense Tracking: The system allows users to track and record expenses efficiently. It provides a platform to capture and store expense data, including transaction details, receipts, invoices, and relevant information.</a:t>
            </a:r>
          </a:p>
          <a:p>
            <a:pPr algn="l">
              <a:buFont typeface="+mj-lt"/>
              <a:buAutoNum type="arabicPeriod"/>
            </a:pPr>
            <a:r>
              <a:rPr lang="en-US" b="0" i="0" dirty="0">
                <a:solidFill>
                  <a:srgbClr val="D1D5DB"/>
                </a:solidFill>
                <a:effectLst/>
                <a:latin typeface="Söhne"/>
              </a:rPr>
              <a:t>Expense Categorization: Expense tracker systems enable users to categorize expenses into different categories or cost centers. This helps in organizing and analyzing expenses based on specific criteria, such as travel, meals, office supplies, or project-related costs.</a:t>
            </a:r>
          </a:p>
          <a:p>
            <a:pPr algn="l">
              <a:buFont typeface="+mj-lt"/>
              <a:buAutoNum type="arabicPeriod"/>
            </a:pPr>
            <a:r>
              <a:rPr lang="en-US" b="0" i="0" dirty="0">
                <a:solidFill>
                  <a:srgbClr val="D1D5DB"/>
                </a:solidFill>
                <a:effectLst/>
                <a:latin typeface="Söhne"/>
              </a:rPr>
              <a:t>Expense Calculation and Reporting: The system calculates and aggregates expenses to generate reports. Users can access detailed reports that summarize expenses by category, time period, project, or any other custom criteria. These reports provide insights into spending patterns, budget utilization, and expense trends.</a:t>
            </a:r>
          </a:p>
          <a:p>
            <a:endParaRPr lang="en-IN" dirty="0"/>
          </a:p>
        </p:txBody>
      </p:sp>
    </p:spTree>
    <p:extLst>
      <p:ext uri="{BB962C8B-B14F-4D97-AF65-F5344CB8AC3E}">
        <p14:creationId xmlns:p14="http://schemas.microsoft.com/office/powerpoint/2010/main" val="155662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E7D8-6C91-A642-2EE0-D6F0BD217FEA}"/>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18D8674-1644-5BDE-3906-5F07E5BDCBC1}"/>
              </a:ext>
            </a:extLst>
          </p:cNvPr>
          <p:cNvSpPr>
            <a:spLocks noGrp="1"/>
          </p:cNvSpPr>
          <p:nvPr>
            <p:ph idx="1"/>
          </p:nvPr>
        </p:nvSpPr>
        <p:spPr/>
        <p:txBody>
          <a:bodyPr/>
          <a:lstStyle/>
          <a:p>
            <a:r>
              <a:rPr lang="en-US" b="0" i="0" dirty="0">
                <a:solidFill>
                  <a:srgbClr val="D1D5DB"/>
                </a:solidFill>
                <a:effectLst/>
                <a:latin typeface="Söhne"/>
              </a:rPr>
              <a:t>Analytics and Insights: </a:t>
            </a:r>
            <a:r>
              <a:rPr lang="en-US" b="0" i="0" dirty="0" err="1">
                <a:solidFill>
                  <a:srgbClr val="D1D5DB"/>
                </a:solidFill>
                <a:effectLst/>
                <a:latin typeface="Söhne"/>
              </a:rPr>
              <a:t>FinBud</a:t>
            </a:r>
            <a:r>
              <a:rPr lang="en-US" b="0" i="0" dirty="0">
                <a:solidFill>
                  <a:srgbClr val="D1D5DB"/>
                </a:solidFill>
                <a:effectLst/>
                <a:latin typeface="Söhne"/>
              </a:rPr>
              <a:t> often provide analytics and intelligent insights based on expense data. Users can gain valuable information on spending patterns, identify areas of cost-saving or budget optimization, and make data-driven decisions to improve financial management.</a:t>
            </a:r>
          </a:p>
          <a:p>
            <a:r>
              <a:rPr lang="en-US" b="0" i="0" dirty="0">
                <a:solidFill>
                  <a:srgbClr val="D1D5DB"/>
                </a:solidFill>
                <a:effectLst/>
                <a:latin typeface="Söhne"/>
              </a:rPr>
              <a:t>Scalability: The scope of </a:t>
            </a:r>
            <a:r>
              <a:rPr lang="en-US" b="0" i="0" dirty="0" err="1">
                <a:solidFill>
                  <a:srgbClr val="D1D5DB"/>
                </a:solidFill>
                <a:effectLst/>
                <a:latin typeface="Söhne"/>
              </a:rPr>
              <a:t>FinBud</a:t>
            </a:r>
            <a:r>
              <a:rPr lang="en-US" b="0" i="0" dirty="0">
                <a:solidFill>
                  <a:srgbClr val="D1D5DB"/>
                </a:solidFill>
                <a:effectLst/>
                <a:latin typeface="Söhne"/>
              </a:rPr>
              <a:t> includes the ability of the system to scale as the organization or individual's needs grow. The system should be able to handle increased volumes of expenses, multiple users, and expanding requirements without compromising performance or usability.</a:t>
            </a:r>
          </a:p>
          <a:p>
            <a:endParaRPr lang="en-IN" dirty="0"/>
          </a:p>
        </p:txBody>
      </p:sp>
    </p:spTree>
    <p:extLst>
      <p:ext uri="{BB962C8B-B14F-4D97-AF65-F5344CB8AC3E}">
        <p14:creationId xmlns:p14="http://schemas.microsoft.com/office/powerpoint/2010/main" val="89138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0F35-8BA4-13B4-ACE2-F1F8AA7802AB}"/>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3F130C4-6D90-9C9B-5A05-BC47F464A73C}"/>
              </a:ext>
            </a:extLst>
          </p:cNvPr>
          <p:cNvSpPr>
            <a:spLocks noGrp="1"/>
          </p:cNvSpPr>
          <p:nvPr>
            <p:ph idx="1"/>
          </p:nvPr>
        </p:nvSpPr>
        <p:spPr/>
        <p:txBody>
          <a:bodyPr>
            <a:normAutofit fontScale="92500"/>
          </a:bodyPr>
          <a:lstStyle/>
          <a:p>
            <a:pPr marL="36900" indent="0">
              <a:buNone/>
            </a:pPr>
            <a:r>
              <a:rPr lang="en-US" b="0" i="0" dirty="0">
                <a:solidFill>
                  <a:srgbClr val="D1D5DB"/>
                </a:solidFill>
                <a:effectLst/>
                <a:latin typeface="Times New Roman" panose="02020603050405020304" pitchFamily="18" charset="0"/>
                <a:cs typeface="Times New Roman" panose="02020603050405020304" pitchFamily="18" charset="0"/>
              </a:rPr>
              <a:t>1. </a:t>
            </a:r>
            <a:r>
              <a:rPr lang="en-US" b="1" i="0" u="sng" dirty="0">
                <a:solidFill>
                  <a:srgbClr val="D1D5DB"/>
                </a:solidFill>
                <a:effectLst/>
                <a:latin typeface="Times New Roman" panose="02020603050405020304" pitchFamily="18" charset="0"/>
                <a:cs typeface="Times New Roman" panose="02020603050405020304" pitchFamily="18" charset="0"/>
              </a:rPr>
              <a:t>User Management </a:t>
            </a:r>
            <a:r>
              <a:rPr lang="en-US" b="0" i="0" dirty="0">
                <a:solidFill>
                  <a:srgbClr val="D1D5DB"/>
                </a:solidFill>
                <a:effectLst/>
                <a:latin typeface="Times New Roman" panose="02020603050405020304" pitchFamily="18" charset="0"/>
                <a:cs typeface="Times New Roman" panose="02020603050405020304" pitchFamily="18" charset="0"/>
              </a:rPr>
              <a:t>–</a:t>
            </a:r>
          </a:p>
          <a:p>
            <a:pPr marL="36900" indent="0">
              <a:buNone/>
            </a:pPr>
            <a:r>
              <a:rPr lang="en-US" b="0" i="0" dirty="0">
                <a:solidFill>
                  <a:srgbClr val="D1D5DB"/>
                </a:solidFill>
                <a:effectLst/>
                <a:latin typeface="Times New Roman" panose="02020603050405020304" pitchFamily="18" charset="0"/>
                <a:cs typeface="Times New Roman" panose="02020603050405020304" pitchFamily="18" charset="0"/>
              </a:rPr>
              <a:t> This module handles user authentication, registration, and profile management. It allows users to create accounts, set up profiles, and manage their personal information.</a:t>
            </a:r>
          </a:p>
          <a:p>
            <a:pPr marL="36900" indent="0">
              <a:buNone/>
            </a:pPr>
            <a:r>
              <a:rPr lang="en-US" dirty="0">
                <a:solidFill>
                  <a:srgbClr val="D1D5DB"/>
                </a:solidFill>
                <a:effectLst/>
                <a:latin typeface="Times New Roman" panose="02020603050405020304" pitchFamily="18" charset="0"/>
                <a:cs typeface="Times New Roman" panose="02020603050405020304" pitchFamily="18" charset="0"/>
              </a:rPr>
              <a:t>2. </a:t>
            </a:r>
            <a:r>
              <a:rPr lang="en-US" b="1" i="0" u="sng" dirty="0">
                <a:solidFill>
                  <a:srgbClr val="D1D5DB"/>
                </a:solidFill>
                <a:effectLst/>
                <a:latin typeface="Times New Roman" panose="02020603050405020304" pitchFamily="18" charset="0"/>
                <a:cs typeface="Times New Roman" panose="02020603050405020304" pitchFamily="18" charset="0"/>
              </a:rPr>
              <a:t>Reports and Analytics Management –</a:t>
            </a:r>
          </a:p>
          <a:p>
            <a:pPr marL="36900" indent="0">
              <a:buNone/>
            </a:pPr>
            <a:r>
              <a:rPr lang="en-US" b="0" i="0" dirty="0">
                <a:solidFill>
                  <a:srgbClr val="D1D5DB"/>
                </a:solidFill>
                <a:effectLst/>
                <a:latin typeface="Times New Roman" panose="02020603050405020304" pitchFamily="18" charset="0"/>
                <a:cs typeface="Times New Roman" panose="02020603050405020304" pitchFamily="18" charset="0"/>
              </a:rPr>
              <a:t> The reports and analytics module generates various reports and provides analytical insights into expense data. It includes features such as expense summaries, breakdowns by category or time period, expense trends, and graphical representations for easy interpretation.</a:t>
            </a:r>
          </a:p>
          <a:p>
            <a:pPr marL="36900" indent="0">
              <a:buNone/>
            </a:pPr>
            <a:endParaRPr lang="en-US" b="0" i="0" dirty="0">
              <a:solidFill>
                <a:srgbClr val="D1D5DB"/>
              </a:solidFill>
              <a:effectLst/>
              <a:latin typeface="Times New Roman" panose="02020603050405020304" pitchFamily="18"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19043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27C0-7045-014F-F542-E02FE7AEF47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8F39285-86A1-8583-4F4A-68F5FC89957A}"/>
              </a:ext>
            </a:extLst>
          </p:cNvPr>
          <p:cNvSpPr>
            <a:spLocks noGrp="1"/>
          </p:cNvSpPr>
          <p:nvPr>
            <p:ph idx="1"/>
          </p:nvPr>
        </p:nvSpPr>
        <p:spPr>
          <a:xfrm>
            <a:off x="676275" y="942976"/>
            <a:ext cx="10591282" cy="4848224"/>
          </a:xfrm>
        </p:spPr>
        <p:txBody>
          <a:bodyPr>
            <a:normAutofit fontScale="92500" lnSpcReduction="10000"/>
          </a:bodyPr>
          <a:lstStyle/>
          <a:p>
            <a:pPr marL="36900" indent="0">
              <a:buNone/>
            </a:pPr>
            <a:r>
              <a:rPr lang="en-IN" dirty="0">
                <a:latin typeface="Times New Roman" panose="02020603050405020304" pitchFamily="18" charset="0"/>
                <a:cs typeface="Times New Roman" panose="02020603050405020304" pitchFamily="18" charset="0"/>
              </a:rPr>
              <a:t>3.</a:t>
            </a:r>
            <a:r>
              <a:rPr lang="en-US" b="0" i="0" dirty="0">
                <a:solidFill>
                  <a:srgbClr val="D1D5DB"/>
                </a:solidFill>
                <a:effectLst/>
                <a:latin typeface="Times New Roman" panose="02020603050405020304" pitchFamily="18" charset="0"/>
                <a:cs typeface="Times New Roman" panose="02020603050405020304" pitchFamily="18" charset="0"/>
              </a:rPr>
              <a:t> </a:t>
            </a:r>
            <a:r>
              <a:rPr lang="en-US" b="1" i="0" u="sng" dirty="0">
                <a:solidFill>
                  <a:srgbClr val="D1D5DB"/>
                </a:solidFill>
                <a:effectLst/>
                <a:latin typeface="Söhne"/>
              </a:rPr>
              <a:t>Expense Management </a:t>
            </a:r>
            <a:r>
              <a:rPr lang="en-US" b="0" i="0" dirty="0">
                <a:solidFill>
                  <a:srgbClr val="D1D5DB"/>
                </a:solidFill>
                <a:effectLst/>
                <a:latin typeface="Söhne"/>
              </a:rPr>
              <a:t>– </a:t>
            </a:r>
          </a:p>
          <a:p>
            <a:pPr marL="36900" indent="0" algn="l">
              <a:buNone/>
            </a:pPr>
            <a:r>
              <a:rPr lang="en-US" b="0" i="0" dirty="0">
                <a:solidFill>
                  <a:srgbClr val="D1D5DB"/>
                </a:solidFill>
                <a:effectLst/>
                <a:latin typeface="Söhne"/>
              </a:rPr>
              <a:t> This module enables users to enter and record their expenses. It includes features such as expense description, date selection, amount entry, and attachment of receipts or supporting documents.</a:t>
            </a:r>
          </a:p>
          <a:p>
            <a:pPr marL="36900" indent="0" algn="l">
              <a:buNone/>
            </a:pPr>
            <a:r>
              <a:rPr lang="en-US" b="0" i="0" dirty="0">
                <a:solidFill>
                  <a:srgbClr val="D1D5DB"/>
                </a:solidFill>
                <a:effectLst/>
                <a:latin typeface="Söhne"/>
              </a:rPr>
              <a:t>4. </a:t>
            </a:r>
            <a:r>
              <a:rPr lang="en-US" b="1" i="0" u="sng" dirty="0">
                <a:solidFill>
                  <a:srgbClr val="D1D5DB"/>
                </a:solidFill>
                <a:effectLst/>
                <a:latin typeface="Söhne"/>
              </a:rPr>
              <a:t>Expense Categorization Management </a:t>
            </a:r>
            <a:r>
              <a:rPr lang="en-US" b="0" i="0" dirty="0">
                <a:solidFill>
                  <a:srgbClr val="D1D5DB"/>
                </a:solidFill>
                <a:effectLst/>
                <a:latin typeface="Söhne"/>
              </a:rPr>
              <a:t>–</a:t>
            </a:r>
          </a:p>
          <a:p>
            <a:pPr marL="36900" indent="0" algn="l">
              <a:buNone/>
            </a:pPr>
            <a:r>
              <a:rPr lang="en-US" b="0" i="0" dirty="0">
                <a:solidFill>
                  <a:srgbClr val="D1D5DB"/>
                </a:solidFill>
                <a:effectLst/>
                <a:latin typeface="Söhne"/>
              </a:rPr>
              <a:t> The expense categorization module allows users to categorize their expenses into different categories or cost centers. It provides predefined categories and the ability to create custom categories based on the user's needs.</a:t>
            </a:r>
          </a:p>
          <a:p>
            <a:pPr marL="36900" indent="0" algn="l">
              <a:buNone/>
            </a:pPr>
            <a:r>
              <a:rPr lang="en-US" b="0" i="0" dirty="0">
                <a:solidFill>
                  <a:srgbClr val="D1D5DB"/>
                </a:solidFill>
                <a:effectLst/>
                <a:latin typeface="Söhne"/>
              </a:rPr>
              <a:t>5. </a:t>
            </a:r>
            <a:r>
              <a:rPr lang="en-US" b="1" i="0" u="sng" dirty="0">
                <a:solidFill>
                  <a:srgbClr val="D1D5DB"/>
                </a:solidFill>
                <a:effectLst/>
                <a:latin typeface="Söhne"/>
              </a:rPr>
              <a:t>Expense Tracking Management </a:t>
            </a:r>
            <a:r>
              <a:rPr lang="en-US" b="0" i="0" dirty="0">
                <a:solidFill>
                  <a:srgbClr val="D1D5DB"/>
                </a:solidFill>
                <a:effectLst/>
                <a:latin typeface="Söhne"/>
              </a:rPr>
              <a:t>– </a:t>
            </a:r>
          </a:p>
          <a:p>
            <a:pPr marL="36900" indent="0" algn="l">
              <a:buNone/>
            </a:pPr>
            <a:r>
              <a:rPr lang="en-US" b="0" i="0" dirty="0">
                <a:solidFill>
                  <a:srgbClr val="D1D5DB"/>
                </a:solidFill>
                <a:effectLst/>
                <a:latin typeface="Söhne"/>
              </a:rPr>
              <a:t> This module tracks and monitors expenses in real-time. It provides an overview of the user's current spending, allows filtering and sorting of expenses based on different criteria, and offers visual representations of expense trends.</a:t>
            </a:r>
          </a:p>
          <a:p>
            <a:endParaRPr lang="en-IN" dirty="0"/>
          </a:p>
        </p:txBody>
      </p:sp>
    </p:spTree>
    <p:extLst>
      <p:ext uri="{BB962C8B-B14F-4D97-AF65-F5344CB8AC3E}">
        <p14:creationId xmlns:p14="http://schemas.microsoft.com/office/powerpoint/2010/main" val="412909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4855-5130-431B-A987-78B2D94A268A}"/>
              </a:ext>
            </a:extLst>
          </p:cNvPr>
          <p:cNvSpPr>
            <a:spLocks noGrp="1"/>
          </p:cNvSpPr>
          <p:nvPr>
            <p:ph type="title"/>
          </p:nvPr>
        </p:nvSpPr>
        <p:spPr/>
        <p:txBody>
          <a:bodyPr/>
          <a:lstStyle/>
          <a:p>
            <a:r>
              <a:rPr lang="en-IN" dirty="0" err="1"/>
              <a:t>Technologoy</a:t>
            </a:r>
            <a:r>
              <a:rPr lang="en-IN" dirty="0"/>
              <a:t> Used.</a:t>
            </a:r>
          </a:p>
        </p:txBody>
      </p:sp>
      <p:sp>
        <p:nvSpPr>
          <p:cNvPr id="3" name="Content Placeholder 2">
            <a:extLst>
              <a:ext uri="{FF2B5EF4-FFF2-40B4-BE49-F238E27FC236}">
                <a16:creationId xmlns:a16="http://schemas.microsoft.com/office/drawing/2014/main" id="{8E8F5CAE-C4DA-48EA-AC5C-EE4470BE4CDC}"/>
              </a:ext>
            </a:extLst>
          </p:cNvPr>
          <p:cNvSpPr>
            <a:spLocks noGrp="1"/>
          </p:cNvSpPr>
          <p:nvPr>
            <p:ph idx="1"/>
          </p:nvPr>
        </p:nvSpPr>
        <p:spPr/>
        <p:txBody>
          <a:bodyPr>
            <a:normAutofit/>
          </a:bodyPr>
          <a:lstStyle/>
          <a:p>
            <a:pPr fontAlgn="base">
              <a:lnSpc>
                <a:spcPts val="1980"/>
              </a:lnSpc>
              <a:spcBef>
                <a:spcPts val="900"/>
              </a:spcBef>
              <a:spcAft>
                <a:spcPts val="1500"/>
              </a:spcAft>
            </a:pPr>
            <a:endParaRPr lang="en-IN" sz="2400" dirty="0">
              <a:solidFill>
                <a:schemeClr val="tx1"/>
              </a:solidFill>
              <a:effectLst/>
              <a:latin typeface="Times New Roman" panose="02020603050405020304" pitchFamily="18" charset="0"/>
              <a:ea typeface="Times New Roman" panose="02020603050405020304" pitchFamily="18" charset="0"/>
            </a:endParaRPr>
          </a:p>
          <a:p>
            <a:pPr fontAlgn="base">
              <a:lnSpc>
                <a:spcPts val="1980"/>
              </a:lnSpc>
              <a:spcBef>
                <a:spcPts val="900"/>
              </a:spcBef>
              <a:spcAft>
                <a:spcPts val="1500"/>
              </a:spcAft>
            </a:pPr>
            <a:r>
              <a:rPr lang="en-IN" sz="2400" dirty="0">
                <a:solidFill>
                  <a:schemeClr val="tx1"/>
                </a:solidFill>
                <a:effectLst/>
                <a:latin typeface="Calibri" panose="020F0502020204030204" pitchFamily="34" charset="0"/>
                <a:ea typeface="Times New Roman" panose="02020603050405020304" pitchFamily="18" charset="0"/>
              </a:rPr>
              <a:t>Frontend – Html, </a:t>
            </a:r>
            <a:r>
              <a:rPr lang="en-IN" sz="2400" dirty="0" err="1">
                <a:solidFill>
                  <a:schemeClr val="tx1"/>
                </a:solidFill>
                <a:effectLst/>
                <a:latin typeface="Calibri" panose="020F0502020204030204" pitchFamily="34" charset="0"/>
                <a:ea typeface="Times New Roman" panose="02020603050405020304" pitchFamily="18" charset="0"/>
              </a:rPr>
              <a:t>Css</a:t>
            </a:r>
            <a:r>
              <a:rPr lang="en-IN" sz="2400" dirty="0">
                <a:solidFill>
                  <a:schemeClr val="tx1"/>
                </a:solidFill>
                <a:effectLst/>
                <a:latin typeface="Calibri" panose="020F0502020204030204" pitchFamily="34" charset="0"/>
                <a:ea typeface="Times New Roman" panose="02020603050405020304" pitchFamily="18" charset="0"/>
              </a:rPr>
              <a:t>, </a:t>
            </a:r>
            <a:r>
              <a:rPr lang="en-IN" sz="2400" dirty="0" err="1">
                <a:solidFill>
                  <a:schemeClr val="tx1"/>
                </a:solidFill>
                <a:effectLst/>
                <a:latin typeface="Calibri" panose="020F0502020204030204" pitchFamily="34" charset="0"/>
                <a:ea typeface="Times New Roman" panose="02020603050405020304" pitchFamily="18" charset="0"/>
              </a:rPr>
              <a:t>Javascrpit</a:t>
            </a:r>
            <a:r>
              <a:rPr lang="en-IN" sz="2400" dirty="0">
                <a:solidFill>
                  <a:schemeClr val="tx1"/>
                </a:solidFill>
                <a:effectLst/>
                <a:latin typeface="Calibri" panose="020F0502020204030204" pitchFamily="34" charset="0"/>
                <a:ea typeface="Times New Roman" panose="02020603050405020304" pitchFamily="18" charset="0"/>
              </a:rPr>
              <a:t>.</a:t>
            </a:r>
            <a:endParaRPr lang="en-IN" sz="2400" dirty="0">
              <a:solidFill>
                <a:schemeClr val="tx1"/>
              </a:solidFill>
              <a:effectLst/>
              <a:latin typeface="Times New Roman" panose="02020603050405020304" pitchFamily="18" charset="0"/>
              <a:ea typeface="Times New Roman" panose="02020603050405020304" pitchFamily="18" charset="0"/>
            </a:endParaRPr>
          </a:p>
          <a:p>
            <a:pPr fontAlgn="base">
              <a:lnSpc>
                <a:spcPts val="1980"/>
              </a:lnSpc>
              <a:spcBef>
                <a:spcPts val="900"/>
              </a:spcBef>
              <a:spcAft>
                <a:spcPts val="1500"/>
              </a:spcAft>
            </a:pPr>
            <a:r>
              <a:rPr lang="en-IN" sz="2400" dirty="0">
                <a:solidFill>
                  <a:schemeClr val="tx1"/>
                </a:solidFill>
                <a:effectLst/>
                <a:latin typeface="Calibri" panose="020F0502020204030204" pitchFamily="34" charset="0"/>
                <a:ea typeface="Times New Roman" panose="02020603050405020304" pitchFamily="18" charset="0"/>
              </a:rPr>
              <a:t>Backend – Node JS, Express (JS Framework) , React (JS </a:t>
            </a:r>
            <a:r>
              <a:rPr lang="en-IN" sz="2400" dirty="0" err="1">
                <a:solidFill>
                  <a:schemeClr val="tx1"/>
                </a:solidFill>
                <a:effectLst/>
                <a:latin typeface="Calibri" panose="020F0502020204030204" pitchFamily="34" charset="0"/>
                <a:ea typeface="Times New Roman" panose="02020603050405020304" pitchFamily="18" charset="0"/>
              </a:rPr>
              <a:t>Framwork</a:t>
            </a:r>
            <a:r>
              <a:rPr lang="en-IN" sz="2400" dirty="0">
                <a:solidFill>
                  <a:schemeClr val="tx1"/>
                </a:solidFill>
                <a:effectLst/>
                <a:latin typeface="Calibri" panose="020F0502020204030204" pitchFamily="34" charset="0"/>
                <a:ea typeface="Times New Roman" panose="02020603050405020304" pitchFamily="18" charset="0"/>
              </a:rPr>
              <a:t> and Lib)</a:t>
            </a:r>
            <a:endParaRPr lang="en-US" sz="2400" dirty="0">
              <a:solidFill>
                <a:schemeClr val="tx1"/>
              </a:solidFill>
              <a:effectLst/>
              <a:latin typeface="Times New Roman"/>
              <a:ea typeface="Times New Roman" panose="02020603050405020304" pitchFamily="18" charset="0"/>
              <a:cs typeface="Times New Roman"/>
              <a:sym typeface="Times New Roman"/>
            </a:endParaRPr>
          </a:p>
          <a:p>
            <a:pPr fontAlgn="base">
              <a:lnSpc>
                <a:spcPts val="1980"/>
              </a:lnSpc>
              <a:spcBef>
                <a:spcPts val="900"/>
              </a:spcBef>
              <a:spcAft>
                <a:spcPts val="1500"/>
              </a:spcAft>
            </a:pPr>
            <a:r>
              <a:rPr lang="en-US" sz="2400" dirty="0">
                <a:solidFill>
                  <a:schemeClr val="tx1"/>
                </a:solidFill>
                <a:effectLst/>
                <a:latin typeface="Times New Roman"/>
                <a:ea typeface="Times New Roman" panose="02020603050405020304" pitchFamily="18" charset="0"/>
                <a:cs typeface="Times New Roman"/>
                <a:sym typeface="Times New Roman"/>
              </a:rPr>
              <a:t>Database – MongoDB.</a:t>
            </a:r>
            <a:endParaRPr lang="en-IN" sz="24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506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D848-BAF4-3BDF-18AC-CD3D7A6985A6}"/>
              </a:ext>
            </a:extLst>
          </p:cNvPr>
          <p:cNvSpPr>
            <a:spLocks noGrp="1"/>
          </p:cNvSpPr>
          <p:nvPr>
            <p:ph type="title"/>
          </p:nvPr>
        </p:nvSpPr>
        <p:spPr/>
        <p:txBody>
          <a:bodyPr>
            <a:normAutofit/>
          </a:bodyPr>
          <a:lstStyle/>
          <a:p>
            <a:r>
              <a:rPr lang="en-IN" sz="4800" b="1" dirty="0">
                <a:solidFill>
                  <a:schemeClr val="tx1"/>
                </a:solidFill>
                <a:effectLst/>
                <a:latin typeface="Calibri" panose="020F0502020204030204" pitchFamily="34" charset="0"/>
                <a:ea typeface="Times New Roman" panose="02020603050405020304" pitchFamily="18" charset="0"/>
              </a:rPr>
              <a:t>Conclusion </a:t>
            </a:r>
            <a:endParaRPr lang="en-IN" dirty="0">
              <a:solidFill>
                <a:schemeClr val="tx1"/>
              </a:solidFill>
            </a:endParaRPr>
          </a:p>
        </p:txBody>
      </p:sp>
      <p:sp>
        <p:nvSpPr>
          <p:cNvPr id="3" name="Content Placeholder 2">
            <a:extLst>
              <a:ext uri="{FF2B5EF4-FFF2-40B4-BE49-F238E27FC236}">
                <a16:creationId xmlns:a16="http://schemas.microsoft.com/office/drawing/2014/main" id="{DE64AECB-E9CC-F3AC-4AC9-75219FC3016F}"/>
              </a:ext>
            </a:extLst>
          </p:cNvPr>
          <p:cNvSpPr>
            <a:spLocks noGrp="1"/>
          </p:cNvSpPr>
          <p:nvPr>
            <p:ph idx="1"/>
          </p:nvPr>
        </p:nvSpPr>
        <p:spPr/>
        <p:txBody>
          <a:bodyPr/>
          <a:lstStyle/>
          <a:p>
            <a:r>
              <a:rPr lang="en-US" b="0" i="0" dirty="0">
                <a:solidFill>
                  <a:srgbClr val="D1D5DB"/>
                </a:solidFill>
                <a:effectLst/>
                <a:latin typeface="Söhne"/>
              </a:rPr>
              <a:t>In conclusion, </a:t>
            </a:r>
            <a:r>
              <a:rPr lang="en-US" b="0" i="0" dirty="0" err="1">
                <a:solidFill>
                  <a:srgbClr val="D1D5DB"/>
                </a:solidFill>
                <a:effectLst/>
                <a:latin typeface="Söhne"/>
              </a:rPr>
              <a:t>Finsave</a:t>
            </a:r>
            <a:r>
              <a:rPr lang="en-US" b="0" i="0" dirty="0">
                <a:solidFill>
                  <a:srgbClr val="D1D5DB"/>
                </a:solidFill>
                <a:effectLst/>
                <a:latin typeface="Söhne"/>
              </a:rPr>
              <a:t> play’s a crucial role in simplifying and optimizing the process of expense tracking, categorization, and analysis. These systems automate manual tasks, improve accuracy, provide real-time insights, and enhance overall financial control. By leveraging AI and automation, expense tracker management systems offer benefits such as efficiency, accuracy, policy compliance, intelligent analytics, and integration with other financial tools.</a:t>
            </a:r>
            <a:endParaRPr lang="en-IN" dirty="0"/>
          </a:p>
        </p:txBody>
      </p:sp>
    </p:spTree>
    <p:extLst>
      <p:ext uri="{BB962C8B-B14F-4D97-AF65-F5344CB8AC3E}">
        <p14:creationId xmlns:p14="http://schemas.microsoft.com/office/powerpoint/2010/main" val="6206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D664-0587-428C-9976-2D2AAC57AA15}"/>
              </a:ext>
            </a:extLst>
          </p:cNvPr>
          <p:cNvSpPr>
            <a:spLocks noGrp="1"/>
          </p:cNvSpPr>
          <p:nvPr>
            <p:ph type="title"/>
          </p:nvPr>
        </p:nvSpPr>
        <p:spPr>
          <a:xfrm>
            <a:off x="913794" y="1511749"/>
            <a:ext cx="10353762" cy="3534344"/>
          </a:xfrm>
        </p:spPr>
        <p:txBody>
          <a:bodyPr/>
          <a:lstStyle/>
          <a:p>
            <a:r>
              <a:rPr lang="en-IN" dirty="0"/>
              <a:t>Thank You.</a:t>
            </a:r>
          </a:p>
        </p:txBody>
      </p:sp>
    </p:spTree>
    <p:extLst>
      <p:ext uri="{BB962C8B-B14F-4D97-AF65-F5344CB8AC3E}">
        <p14:creationId xmlns:p14="http://schemas.microsoft.com/office/powerpoint/2010/main" val="398768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4DC1C-633A-4F79-BFBB-A3B837388C66}"/>
              </a:ext>
            </a:extLst>
          </p:cNvPr>
          <p:cNvSpPr>
            <a:spLocks noGrp="1"/>
          </p:cNvSpPr>
          <p:nvPr>
            <p:ph type="ctrTitle"/>
          </p:nvPr>
        </p:nvSpPr>
        <p:spPr>
          <a:xfrm>
            <a:off x="1083822" y="388976"/>
            <a:ext cx="9440034" cy="1828801"/>
          </a:xfrm>
        </p:spPr>
        <p:txBody>
          <a:bodyPr/>
          <a:lstStyle/>
          <a:p>
            <a:r>
              <a:rPr lang="en-IN" dirty="0">
                <a:latin typeface="Rockwell" panose="02060603020205020403" pitchFamily="18" charset="0"/>
                <a:cs typeface="Arial" panose="020B0604020202020204" pitchFamily="34" charset="0"/>
              </a:rPr>
              <a:t>Project By -</a:t>
            </a:r>
          </a:p>
        </p:txBody>
      </p:sp>
      <p:sp>
        <p:nvSpPr>
          <p:cNvPr id="10" name="Subtitle 9">
            <a:extLst>
              <a:ext uri="{FF2B5EF4-FFF2-40B4-BE49-F238E27FC236}">
                <a16:creationId xmlns:a16="http://schemas.microsoft.com/office/drawing/2014/main" id="{D680F4D4-CADF-4E31-81E5-D4DFD39366A3}"/>
              </a:ext>
            </a:extLst>
          </p:cNvPr>
          <p:cNvSpPr>
            <a:spLocks noGrp="1"/>
          </p:cNvSpPr>
          <p:nvPr>
            <p:ph type="subTitle" idx="1"/>
          </p:nvPr>
        </p:nvSpPr>
        <p:spPr>
          <a:xfrm>
            <a:off x="770057" y="3211514"/>
            <a:ext cx="9440034" cy="2417761"/>
          </a:xfrm>
        </p:spPr>
        <p:txBody>
          <a:bodyPr>
            <a:noAutofit/>
          </a:bodyPr>
          <a:lstStyle/>
          <a:p>
            <a:pPr algn="l"/>
            <a:r>
              <a:rPr lang="en-IN" sz="3200" dirty="0">
                <a:latin typeface="Times New Roman" panose="02020603050405020304" pitchFamily="18" charset="0"/>
                <a:cs typeface="Times New Roman" panose="02020603050405020304" pitchFamily="18" charset="0"/>
              </a:rPr>
              <a:t>Name - Anurag Jadhav </a:t>
            </a:r>
          </a:p>
          <a:p>
            <a:pPr algn="l"/>
            <a:endParaRPr lang="en-IN" sz="3200" dirty="0">
              <a:latin typeface="Rockwell" panose="02060603020205020403" pitchFamily="18" charset="0"/>
              <a:cs typeface="Arial" panose="020B0604020202020204" pitchFamily="34" charset="0"/>
            </a:endParaRPr>
          </a:p>
        </p:txBody>
      </p:sp>
    </p:spTree>
    <p:extLst>
      <p:ext uri="{BB962C8B-B14F-4D97-AF65-F5344CB8AC3E}">
        <p14:creationId xmlns:p14="http://schemas.microsoft.com/office/powerpoint/2010/main" val="17874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DF05-ADDD-468A-BDB0-2FC2FA288836}"/>
              </a:ext>
            </a:extLst>
          </p:cNvPr>
          <p:cNvSpPr>
            <a:spLocks noGrp="1"/>
          </p:cNvSpPr>
          <p:nvPr>
            <p:ph type="title"/>
          </p:nvPr>
        </p:nvSpPr>
        <p:spPr>
          <a:xfrm>
            <a:off x="666145" y="0"/>
            <a:ext cx="10353762" cy="1257300"/>
          </a:xfrm>
        </p:spPr>
        <p:txBody>
          <a:bodyPr/>
          <a:lstStyle/>
          <a:p>
            <a:r>
              <a:rPr lang="en-IN" dirty="0"/>
              <a:t>Introduction</a:t>
            </a:r>
          </a:p>
        </p:txBody>
      </p:sp>
      <p:sp>
        <p:nvSpPr>
          <p:cNvPr id="3" name="Content Placeholder 2">
            <a:extLst>
              <a:ext uri="{FF2B5EF4-FFF2-40B4-BE49-F238E27FC236}">
                <a16:creationId xmlns:a16="http://schemas.microsoft.com/office/drawing/2014/main" id="{27B91910-EB1F-4EE3-AB55-6DD9595562E2}"/>
              </a:ext>
            </a:extLst>
          </p:cNvPr>
          <p:cNvSpPr>
            <a:spLocks noGrp="1"/>
          </p:cNvSpPr>
          <p:nvPr>
            <p:ph idx="1"/>
          </p:nvPr>
        </p:nvSpPr>
        <p:spPr>
          <a:xfrm>
            <a:off x="913795" y="1524000"/>
            <a:ext cx="11135330" cy="4829175"/>
          </a:xfrm>
        </p:spPr>
        <p:txBody>
          <a:bodyPr>
            <a:normAutofit/>
          </a:bodyPr>
          <a:lstStyle/>
          <a:p>
            <a:pPr marL="12065" marR="5080" indent="0">
              <a:lnSpc>
                <a:spcPct val="106800"/>
              </a:lnSpc>
              <a:spcBef>
                <a:spcPts val="95"/>
              </a:spcBef>
              <a:buNone/>
            </a:pPr>
            <a:endParaRPr lang="en-US" sz="2400" spc="-10" dirty="0">
              <a:solidFill>
                <a:schemeClr val="tx1"/>
              </a:solidFill>
              <a:latin typeface="Times New Roman" panose="02020603050405020304" pitchFamily="18" charset="0"/>
              <a:cs typeface="Times New Roman" panose="02020603050405020304" pitchFamily="18" charset="0"/>
            </a:endParaRPr>
          </a:p>
          <a:p>
            <a:pPr marL="12700" marR="5080" indent="-635">
              <a:lnSpc>
                <a:spcPct val="106800"/>
              </a:lnSpc>
              <a:spcBef>
                <a:spcPts val="95"/>
              </a:spcBef>
            </a:pPr>
            <a:r>
              <a:rPr lang="en-US" sz="2400" spc="-20" dirty="0">
                <a:solidFill>
                  <a:schemeClr val="tx1"/>
                </a:solidFill>
                <a:latin typeface="Times New Roman" panose="02020603050405020304" pitchFamily="18" charset="0"/>
                <a:cs typeface="Times New Roman" panose="02020603050405020304" pitchFamily="18" charset="0"/>
              </a:rPr>
              <a:t>An </a:t>
            </a:r>
            <a:r>
              <a:rPr lang="en-US" sz="2400" spc="-20" dirty="0" err="1">
                <a:solidFill>
                  <a:schemeClr val="tx1"/>
                </a:solidFill>
                <a:latin typeface="Times New Roman" panose="02020603050405020304" pitchFamily="18" charset="0"/>
                <a:cs typeface="Times New Roman" panose="02020603050405020304" pitchFamily="18" charset="0"/>
              </a:rPr>
              <a:t>Finsave</a:t>
            </a:r>
            <a:r>
              <a:rPr lang="en-US" sz="2400" spc="-20" dirty="0">
                <a:solidFill>
                  <a:schemeClr val="tx1"/>
                </a:solidFill>
                <a:latin typeface="Times New Roman" panose="02020603050405020304" pitchFamily="18" charset="0"/>
                <a:cs typeface="Times New Roman" panose="02020603050405020304" pitchFamily="18" charset="0"/>
              </a:rPr>
              <a:t> using artificial intelligence (AI) is a powerful tool that combines the benefits of automated data processing and intelligent algorithms to help individuals or businesses efficiently manage their expenses. By leveraging AI techniques, such as machine learning and natural language processing, an AI-powered expense tracker can analyze and categorize expenses, provide insights and recommendations, and streamline the overall expense management process.</a:t>
            </a:r>
          </a:p>
        </p:txBody>
      </p:sp>
    </p:spTree>
    <p:extLst>
      <p:ext uri="{BB962C8B-B14F-4D97-AF65-F5344CB8AC3E}">
        <p14:creationId xmlns:p14="http://schemas.microsoft.com/office/powerpoint/2010/main" val="98423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C5F2-E3EF-04DA-6F2A-3B5FF9E9634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7623A19-762F-FB73-5EF2-327E2D75F39E}"/>
              </a:ext>
            </a:extLst>
          </p:cNvPr>
          <p:cNvSpPr>
            <a:spLocks noGrp="1"/>
          </p:cNvSpPr>
          <p:nvPr>
            <p:ph idx="1"/>
          </p:nvPr>
        </p:nvSpPr>
        <p:spPr>
          <a:xfrm>
            <a:off x="818545" y="1800225"/>
            <a:ext cx="10353762" cy="3714749"/>
          </a:xfrm>
        </p:spPr>
        <p:txBody>
          <a:bodyPr>
            <a:normAutofit fontScale="92500"/>
          </a:bodyPr>
          <a:lstStyle/>
          <a:p>
            <a:r>
              <a:rPr lang="en-US" sz="2400" spc="-20" dirty="0">
                <a:solidFill>
                  <a:schemeClr val="tx1"/>
                </a:solidFill>
                <a:latin typeface="Times New Roman" panose="02020603050405020304" pitchFamily="18" charset="0"/>
                <a:cs typeface="Times New Roman" panose="02020603050405020304" pitchFamily="18" charset="0"/>
              </a:rPr>
              <a:t>Traditionally, expense tracking involves manually recording and categorizing expenses, which can be time-consuming and prone to errors. However, with an AI-based solution, users can automate much of the process and gain valuable insights from their financial data. The system can intelligently capture expense information from various sources, such as receipts, invoices, or bank statements, and automatically classify and organize them into appropriate categories.</a:t>
            </a:r>
          </a:p>
          <a:p>
            <a:endParaRPr lang="en-US" sz="2400" spc="-20" dirty="0">
              <a:solidFill>
                <a:schemeClr val="tx1"/>
              </a:solidFill>
              <a:latin typeface="Times New Roman" panose="02020603050405020304" pitchFamily="18" charset="0"/>
              <a:cs typeface="Times New Roman" panose="02020603050405020304" pitchFamily="18" charset="0"/>
            </a:endParaRPr>
          </a:p>
          <a:p>
            <a:r>
              <a:rPr lang="en-US" sz="2400" spc="-20" dirty="0">
                <a:solidFill>
                  <a:schemeClr val="tx1"/>
                </a:solidFill>
                <a:latin typeface="Times New Roman" panose="02020603050405020304" pitchFamily="18" charset="0"/>
                <a:cs typeface="Times New Roman" panose="02020603050405020304" pitchFamily="18" charset="0"/>
              </a:rPr>
              <a:t> Discover how </a:t>
            </a:r>
            <a:r>
              <a:rPr lang="en-US" sz="2400" spc="-20" dirty="0" err="1">
                <a:solidFill>
                  <a:schemeClr val="tx1"/>
                </a:solidFill>
                <a:latin typeface="Times New Roman" panose="02020603050405020304" pitchFamily="18" charset="0"/>
                <a:cs typeface="Times New Roman" panose="02020603050405020304" pitchFamily="18" charset="0"/>
              </a:rPr>
              <a:t>Finsave’s</a:t>
            </a:r>
            <a:r>
              <a:rPr lang="en-US" sz="2400" spc="-20" dirty="0">
                <a:solidFill>
                  <a:schemeClr val="tx1"/>
                </a:solidFill>
                <a:latin typeface="Times New Roman" panose="02020603050405020304" pitchFamily="18" charset="0"/>
                <a:cs typeface="Times New Roman" panose="02020603050405020304" pitchFamily="18" charset="0"/>
              </a:rPr>
              <a:t> AI technology changes the game and simplifies your life. </a:t>
            </a:r>
          </a:p>
          <a:p>
            <a:endParaRPr lang="en-US" sz="2400" spc="-2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629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6FC7-4CDF-60C5-5111-7D8923AA806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D56600A-1868-425E-A7B2-7B5C3AE9DD9B}"/>
              </a:ext>
            </a:extLst>
          </p:cNvPr>
          <p:cNvSpPr>
            <a:spLocks noGrp="1"/>
          </p:cNvSpPr>
          <p:nvPr>
            <p:ph idx="1"/>
          </p:nvPr>
        </p:nvSpPr>
        <p:spPr>
          <a:xfrm>
            <a:off x="913794" y="2076450"/>
            <a:ext cx="10497155" cy="4010025"/>
          </a:xfrm>
        </p:spPr>
        <p:txBody>
          <a:bodyPr>
            <a:normAutofit fontScale="92500" lnSpcReduction="10000"/>
          </a:bodyPr>
          <a:lstStyle/>
          <a:p>
            <a:r>
              <a:rPr lang="en-US" dirty="0"/>
              <a:t>The traditional process of expense tracking and management can be time-consuming, leading to inefficiencies and errors. Manual data entry, categorization, and analysis are prone to human mistakes and may result in inaccurate financial reports and inefficient budget management. Additionally, without intelligent insights and recommendations, users may struggle to identify spending patterns, detect anomalies, or make informed financial decisions.</a:t>
            </a:r>
          </a:p>
          <a:p>
            <a:r>
              <a:rPr lang="en-US" dirty="0"/>
              <a:t>The existing expense tracking process lacks automation, intelligent analysis, and personalized insights, leading to inefficiencies, errors, and limited financial awareness. There is a need for an AI-powered expense tracker that automates data capture, leverages machine learning algorithms for categorization and analysis, and provides personalized recommendations to enable users to effectively manage their expenses, optimize budget allocation, and make informed financial decisions</a:t>
            </a:r>
            <a:endParaRPr lang="en-IN" dirty="0"/>
          </a:p>
        </p:txBody>
      </p:sp>
    </p:spTree>
    <p:extLst>
      <p:ext uri="{BB962C8B-B14F-4D97-AF65-F5344CB8AC3E}">
        <p14:creationId xmlns:p14="http://schemas.microsoft.com/office/powerpoint/2010/main" val="188196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8B01-7060-D527-E3F3-1BFC9E110EC9}"/>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21D9F54B-5EE2-BA6E-F8E3-D2E6A431859C}"/>
              </a:ext>
            </a:extLst>
          </p:cNvPr>
          <p:cNvSpPr>
            <a:spLocks noGrp="1"/>
          </p:cNvSpPr>
          <p:nvPr>
            <p:ph idx="1"/>
          </p:nvPr>
        </p:nvSpPr>
        <p:spPr/>
        <p:txBody>
          <a:bodyPr>
            <a:normAutofit fontScale="92500" lnSpcReduction="10000"/>
          </a:bodyPr>
          <a:lstStyle/>
          <a:p>
            <a:r>
              <a:rPr lang="en-US" dirty="0">
                <a:solidFill>
                  <a:srgbClr val="D1D5DB"/>
                </a:solidFill>
                <a:effectLst/>
                <a:latin typeface="Söhne"/>
              </a:rPr>
              <a:t>I</a:t>
            </a:r>
            <a:r>
              <a:rPr lang="en-US" b="0" i="0" dirty="0">
                <a:solidFill>
                  <a:srgbClr val="D1D5DB"/>
                </a:solidFill>
                <a:effectLst/>
                <a:latin typeface="Söhne"/>
              </a:rPr>
              <a:t>ndividuals or businesses typically rely on traditional methods without the use of specialized software or AI technologies. The process involves manually recording, organizing, and managing expenses using physical documents, spreadsheets, or basic accounting tools.</a:t>
            </a:r>
          </a:p>
          <a:p>
            <a:r>
              <a:rPr lang="en-US" b="0" i="0" dirty="0">
                <a:solidFill>
                  <a:srgbClr val="D1D5DB"/>
                </a:solidFill>
                <a:effectLst/>
                <a:latin typeface="Söhne"/>
              </a:rPr>
              <a:t>The manual concept of expense tracking and management relies heavily on human effort and can be time-consuming and error-prone. It may lack automation, intelligent categorization, real-time insights, and advanced analytics provided by AI-powered systems. While this approach is suitable for individuals or small-scale operations with minimal expense volumes, it becomes less efficient and challenging to manage as the complexity and volume of expenses increase.</a:t>
            </a:r>
            <a:endParaRPr lang="en-IN" dirty="0"/>
          </a:p>
        </p:txBody>
      </p:sp>
    </p:spTree>
    <p:extLst>
      <p:ext uri="{BB962C8B-B14F-4D97-AF65-F5344CB8AC3E}">
        <p14:creationId xmlns:p14="http://schemas.microsoft.com/office/powerpoint/2010/main" val="276345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7491-7C2C-DC02-18E1-FD5F1BAAFEBE}"/>
              </a:ext>
            </a:extLst>
          </p:cNvPr>
          <p:cNvSpPr>
            <a:spLocks noGrp="1"/>
          </p:cNvSpPr>
          <p:nvPr>
            <p:ph type="title"/>
          </p:nvPr>
        </p:nvSpPr>
        <p:spPr/>
        <p:txBody>
          <a:bodyPr/>
          <a:lstStyle/>
          <a:p>
            <a:r>
              <a:rPr lang="en-IN" dirty="0"/>
              <a:t>Need Of System</a:t>
            </a:r>
          </a:p>
        </p:txBody>
      </p:sp>
      <p:sp>
        <p:nvSpPr>
          <p:cNvPr id="3" name="Content Placeholder 2">
            <a:extLst>
              <a:ext uri="{FF2B5EF4-FFF2-40B4-BE49-F238E27FC236}">
                <a16:creationId xmlns:a16="http://schemas.microsoft.com/office/drawing/2014/main" id="{7C8E41D5-0AB1-F892-7BD2-A53259202942}"/>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D1D5DB"/>
                </a:solidFill>
                <a:effectLst/>
                <a:latin typeface="Söhne"/>
              </a:rPr>
              <a:t>Efficiency and Time Savings: Managing expenses manually can be time-consuming and tedious. An automated expense tracker system streamlines the entire process, eliminating the need for manual data entry, categorization, and calculations. This saves time and allows users to focus on more strategic and value-added tasks.</a:t>
            </a:r>
          </a:p>
          <a:p>
            <a:pPr algn="l">
              <a:buFont typeface="+mj-lt"/>
              <a:buAutoNum type="arabicPeriod"/>
            </a:pPr>
            <a:r>
              <a:rPr lang="en-US" b="0" i="0" dirty="0">
                <a:solidFill>
                  <a:srgbClr val="D1D5DB"/>
                </a:solidFill>
                <a:effectLst/>
                <a:latin typeface="Söhne"/>
              </a:rPr>
              <a:t>Accuracy and Reduced Errors: Manual expense tracking is prone to human errors, such as incorrect data entry, miscalculations, or misplacement of receipts. An automated system reduces the chances of errors by automating data capture, categorization, and calculations, ensuring more accurate expense records and reports.</a:t>
            </a:r>
          </a:p>
          <a:p>
            <a:r>
              <a:rPr lang="en-US" b="0" i="0" dirty="0">
                <a:solidFill>
                  <a:srgbClr val="D1D5DB"/>
                </a:solidFill>
                <a:effectLst/>
                <a:latin typeface="Söhne"/>
              </a:rPr>
              <a:t>Reporting and Analytics: An expense tracker system generates comprehensive reports and analytics that provide valuable insights into spending patterns, expense categories, and budget trends. These reports help users analyze their financial status, identify patterns, and make data-driven decisions for budgeting, forecasting, and financial planning.</a:t>
            </a:r>
          </a:p>
          <a:p>
            <a:endParaRPr lang="en-IN" dirty="0"/>
          </a:p>
        </p:txBody>
      </p:sp>
    </p:spTree>
    <p:extLst>
      <p:ext uri="{BB962C8B-B14F-4D97-AF65-F5344CB8AC3E}">
        <p14:creationId xmlns:p14="http://schemas.microsoft.com/office/powerpoint/2010/main" val="268323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8693-1F35-F747-C928-C1FC964C7AB8}"/>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A587CB0F-8CA6-4270-43B4-ACEBD1922A2F}"/>
              </a:ext>
            </a:extLst>
          </p:cNvPr>
          <p:cNvSpPr>
            <a:spLocks noGrp="1"/>
          </p:cNvSpPr>
          <p:nvPr>
            <p:ph idx="1"/>
          </p:nvPr>
        </p:nvSpPr>
        <p:spPr/>
        <p:txBody>
          <a:bodyPr>
            <a:normAutofit/>
          </a:bodyPr>
          <a:lstStyle/>
          <a:p>
            <a:pPr lvl="1">
              <a:buFont typeface="+mj-lt"/>
              <a:buAutoNum type="arabicPeriod"/>
            </a:pPr>
            <a:r>
              <a:rPr lang="en-US" b="0" i="0" dirty="0">
                <a:solidFill>
                  <a:srgbClr val="D1D5DB"/>
                </a:solidFill>
                <a:effectLst/>
                <a:latin typeface="Söhne"/>
              </a:rPr>
              <a:t>Automated Expense Data Capture: The system incorporates technologies such as OCR (Optical Character Recognition) and receipt scanning to automate the capture of expense data from various sources, including receipts, invoices, and digital transactions. This eliminates the need for manual data entry and ensures accurate and efficient expense recording.</a:t>
            </a:r>
          </a:p>
          <a:p>
            <a:pPr algn="l">
              <a:buFont typeface="+mj-lt"/>
              <a:buAutoNum type="arabicPeriod"/>
            </a:pPr>
            <a:r>
              <a:rPr lang="en-US" b="0" i="0" dirty="0">
                <a:solidFill>
                  <a:srgbClr val="D1D5DB"/>
                </a:solidFill>
                <a:effectLst/>
                <a:latin typeface="Söhne"/>
              </a:rPr>
              <a:t>Intelligent Expense Categorization: The system utilizes AI and machine learning algorithms to automatically categorize expenses based on predefined rules, historical data, and user preferences. This reduces the manual effort required for categorization and ensures consistent and accurate expense classification.</a:t>
            </a:r>
          </a:p>
          <a:p>
            <a:endParaRPr lang="en-IN" dirty="0"/>
          </a:p>
        </p:txBody>
      </p:sp>
    </p:spTree>
    <p:extLst>
      <p:ext uri="{BB962C8B-B14F-4D97-AF65-F5344CB8AC3E}">
        <p14:creationId xmlns:p14="http://schemas.microsoft.com/office/powerpoint/2010/main" val="108926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670C-DABB-98A9-EAB7-B9356EE97D1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B77071F-B322-9EEA-3200-584787903D2D}"/>
              </a:ext>
            </a:extLst>
          </p:cNvPr>
          <p:cNvSpPr>
            <a:spLocks noGrp="1"/>
          </p:cNvSpPr>
          <p:nvPr>
            <p:ph idx="1"/>
          </p:nvPr>
        </p:nvSpPr>
        <p:spPr/>
        <p:txBody>
          <a:bodyPr>
            <a:normAutofit fontScale="92500" lnSpcReduction="20000"/>
          </a:bodyPr>
          <a:lstStyle/>
          <a:p>
            <a:r>
              <a:rPr lang="en-US" b="0" i="0" dirty="0">
                <a:solidFill>
                  <a:srgbClr val="D1D5DB"/>
                </a:solidFill>
                <a:effectLst/>
                <a:latin typeface="Söhne"/>
              </a:rPr>
              <a:t>Real-time Expense Tracking: The proposed system provides real-time tracking of expenses, allowing users to monitor their spending as it happens. It updates expense records instantly, ensuring up-to-date and accurate financial information.</a:t>
            </a:r>
          </a:p>
          <a:p>
            <a:r>
              <a:rPr lang="en-US" b="0" i="0" dirty="0">
                <a:solidFill>
                  <a:srgbClr val="D1D5DB"/>
                </a:solidFill>
                <a:effectLst/>
                <a:latin typeface="Söhne"/>
              </a:rPr>
              <a:t>Smart Analytics and Insights: The system analyzes expense data using AI algorithms to provide intelligent insights and actionable recommendations. It identifies spending patterns, highlights anomalies or irregularities, and offers personalized suggestions for optimizing expenses and budget allocation.</a:t>
            </a:r>
          </a:p>
          <a:p>
            <a:r>
              <a:rPr lang="en-US" b="0" i="0" dirty="0">
                <a:solidFill>
                  <a:srgbClr val="D1D5DB"/>
                </a:solidFill>
                <a:effectLst/>
                <a:latin typeface="Söhne"/>
              </a:rPr>
              <a:t>Customized Reporting and Visualization: The proposed system generates customized reports and visualizations to provide users with a clear overview of their expenses. Users can access detailed expense breakdowns, expense summaries by category or time period, and graphical representations for easy interpretation and analysis.</a:t>
            </a:r>
          </a:p>
          <a:p>
            <a:endParaRPr lang="en-IN" dirty="0"/>
          </a:p>
        </p:txBody>
      </p:sp>
    </p:spTree>
    <p:extLst>
      <p:ext uri="{BB962C8B-B14F-4D97-AF65-F5344CB8AC3E}">
        <p14:creationId xmlns:p14="http://schemas.microsoft.com/office/powerpoint/2010/main" val="1518458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{511AAA47-FC25-4302-A5B7-F0D020954225}tf55705232_win32</Template>
  <TotalTime>11689</TotalTime>
  <Words>1603</Words>
  <Application>Microsoft Office PowerPoint</Application>
  <PresentationFormat>Widescreen</PresentationFormat>
  <Paragraphs>65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Goudy Old Style</vt:lpstr>
      <vt:lpstr>Rockwell</vt:lpstr>
      <vt:lpstr>Söhne</vt:lpstr>
      <vt:lpstr>Times New Roman</vt:lpstr>
      <vt:lpstr>Wingdings 2</vt:lpstr>
      <vt:lpstr>SlateVTI</vt:lpstr>
      <vt:lpstr>Major Project </vt:lpstr>
      <vt:lpstr>Project By -</vt:lpstr>
      <vt:lpstr>Introduction</vt:lpstr>
      <vt:lpstr> </vt:lpstr>
      <vt:lpstr>Problem Statement</vt:lpstr>
      <vt:lpstr>Existing System</vt:lpstr>
      <vt:lpstr>Need Of System</vt:lpstr>
      <vt:lpstr>Proposed System</vt:lpstr>
      <vt:lpstr> </vt:lpstr>
      <vt:lpstr>Objective</vt:lpstr>
      <vt:lpstr> </vt:lpstr>
      <vt:lpstr>Scope</vt:lpstr>
      <vt:lpstr> </vt:lpstr>
      <vt:lpstr>Modules</vt:lpstr>
      <vt:lpstr> </vt:lpstr>
      <vt:lpstr>Technologoy Used.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By -</dc:title>
  <dc:creator>anurag jadhav</dc:creator>
  <cp:lastModifiedBy>Anurag Jadhav</cp:lastModifiedBy>
  <cp:revision>72</cp:revision>
  <dcterms:created xsi:type="dcterms:W3CDTF">2022-01-26T14:56:05Z</dcterms:created>
  <dcterms:modified xsi:type="dcterms:W3CDTF">2023-11-22T14:23:41Z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