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719"/>
  </p:normalViewPr>
  <p:slideViewPr>
    <p:cSldViewPr snapToGrid="0">
      <p:cViewPr varScale="1">
        <p:scale>
          <a:sx n="152" d="100"/>
          <a:sy n="152" d="100"/>
        </p:scale>
        <p:origin x="8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43F8-0188-0243-9300-ECE3219E9757}"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4FA1C-3AD2-F743-9512-58C18DD9F7DD}" type="slidenum">
              <a:rPr lang="en-US" smtClean="0"/>
              <a:t>‹#›</a:t>
            </a:fld>
            <a:endParaRPr lang="en-US"/>
          </a:p>
        </p:txBody>
      </p:sp>
    </p:spTree>
    <p:extLst>
      <p:ext uri="{BB962C8B-B14F-4D97-AF65-F5344CB8AC3E}">
        <p14:creationId xmlns:p14="http://schemas.microsoft.com/office/powerpoint/2010/main" val="133251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4FA1C-3AD2-F743-9512-58C18DD9F7DD}" type="slidenum">
              <a:rPr lang="en-US" smtClean="0"/>
              <a:t>2</a:t>
            </a:fld>
            <a:endParaRPr lang="en-US"/>
          </a:p>
        </p:txBody>
      </p:sp>
    </p:spTree>
    <p:extLst>
      <p:ext uri="{BB962C8B-B14F-4D97-AF65-F5344CB8AC3E}">
        <p14:creationId xmlns:p14="http://schemas.microsoft.com/office/powerpoint/2010/main" val="3496826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4FA1C-3AD2-F743-9512-58C18DD9F7DD}" type="slidenum">
              <a:rPr lang="en-US" smtClean="0"/>
              <a:t>3</a:t>
            </a:fld>
            <a:endParaRPr lang="en-US"/>
          </a:p>
        </p:txBody>
      </p:sp>
    </p:spTree>
    <p:extLst>
      <p:ext uri="{BB962C8B-B14F-4D97-AF65-F5344CB8AC3E}">
        <p14:creationId xmlns:p14="http://schemas.microsoft.com/office/powerpoint/2010/main" val="3100206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CNN’s? </a:t>
            </a:r>
          </a:p>
          <a:p>
            <a:r>
              <a:rPr lang="en-US" dirty="0"/>
              <a:t>Computer </a:t>
            </a:r>
            <a:r>
              <a:rPr lang="en-US" dirty="0" err="1"/>
              <a:t>doent</a:t>
            </a:r>
            <a:r>
              <a:rPr lang="en-US" dirty="0"/>
              <a:t> interpret things like humans. It can only take in numbers and output numbers. </a:t>
            </a:r>
          </a:p>
        </p:txBody>
      </p:sp>
      <p:sp>
        <p:nvSpPr>
          <p:cNvPr id="4" name="Slide Number Placeholder 3"/>
          <p:cNvSpPr>
            <a:spLocks noGrp="1"/>
          </p:cNvSpPr>
          <p:nvPr>
            <p:ph type="sldNum" sz="quarter" idx="5"/>
          </p:nvPr>
        </p:nvSpPr>
        <p:spPr/>
        <p:txBody>
          <a:bodyPr/>
          <a:lstStyle/>
          <a:p>
            <a:fld id="{9A44FA1C-3AD2-F743-9512-58C18DD9F7DD}" type="slidenum">
              <a:rPr lang="en-US" smtClean="0"/>
              <a:t>7</a:t>
            </a:fld>
            <a:endParaRPr lang="en-US"/>
          </a:p>
        </p:txBody>
      </p:sp>
    </p:spTree>
    <p:extLst>
      <p:ext uri="{BB962C8B-B14F-4D97-AF65-F5344CB8AC3E}">
        <p14:creationId xmlns:p14="http://schemas.microsoft.com/office/powerpoint/2010/main" val="2527345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other data preprocessing steps include checking for null values, outliers, data inconsistencies, encoding issues and so on.</a:t>
            </a:r>
          </a:p>
        </p:txBody>
      </p:sp>
      <p:sp>
        <p:nvSpPr>
          <p:cNvPr id="4" name="Slide Number Placeholder 3"/>
          <p:cNvSpPr>
            <a:spLocks noGrp="1"/>
          </p:cNvSpPr>
          <p:nvPr>
            <p:ph type="sldNum" sz="quarter" idx="5"/>
          </p:nvPr>
        </p:nvSpPr>
        <p:spPr/>
        <p:txBody>
          <a:bodyPr/>
          <a:lstStyle/>
          <a:p>
            <a:fld id="{9A44FA1C-3AD2-F743-9512-58C18DD9F7DD}" type="slidenum">
              <a:rPr lang="en-US" smtClean="0"/>
              <a:t>8</a:t>
            </a:fld>
            <a:endParaRPr lang="en-US"/>
          </a:p>
        </p:txBody>
      </p:sp>
    </p:spTree>
    <p:extLst>
      <p:ext uri="{BB962C8B-B14F-4D97-AF65-F5344CB8AC3E}">
        <p14:creationId xmlns:p14="http://schemas.microsoft.com/office/powerpoint/2010/main" val="78108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building a CNN model there are 3 things to keep in mind, they are kernel, stride and pooling. Here we are dealing with a greyscale image so we would have only one filter if we were dealing with color, they would have required 3 different filters.</a:t>
            </a:r>
          </a:p>
        </p:txBody>
      </p:sp>
      <p:sp>
        <p:nvSpPr>
          <p:cNvPr id="4" name="Slide Number Placeholder 3"/>
          <p:cNvSpPr>
            <a:spLocks noGrp="1"/>
          </p:cNvSpPr>
          <p:nvPr>
            <p:ph type="sldNum" sz="quarter" idx="5"/>
          </p:nvPr>
        </p:nvSpPr>
        <p:spPr/>
        <p:txBody>
          <a:bodyPr/>
          <a:lstStyle/>
          <a:p>
            <a:fld id="{9A44FA1C-3AD2-F743-9512-58C18DD9F7DD}" type="slidenum">
              <a:rPr lang="en-US" smtClean="0"/>
              <a:t>9</a:t>
            </a:fld>
            <a:endParaRPr lang="en-US"/>
          </a:p>
        </p:txBody>
      </p:sp>
    </p:spTree>
    <p:extLst>
      <p:ext uri="{BB962C8B-B14F-4D97-AF65-F5344CB8AC3E}">
        <p14:creationId xmlns:p14="http://schemas.microsoft.com/office/powerpoint/2010/main" val="618956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talking about stride its important that we talk about padding as well.  Padding is nothing but adding zeros to the border of the images so that the information in the edges would. Not be lost. There are two popular options for padding they are valid and same. We use same in this project.</a:t>
            </a:r>
          </a:p>
        </p:txBody>
      </p:sp>
      <p:sp>
        <p:nvSpPr>
          <p:cNvPr id="4" name="Slide Number Placeholder 3"/>
          <p:cNvSpPr>
            <a:spLocks noGrp="1"/>
          </p:cNvSpPr>
          <p:nvPr>
            <p:ph type="sldNum" sz="quarter" idx="5"/>
          </p:nvPr>
        </p:nvSpPr>
        <p:spPr/>
        <p:txBody>
          <a:bodyPr/>
          <a:lstStyle/>
          <a:p>
            <a:fld id="{9A44FA1C-3AD2-F743-9512-58C18DD9F7DD}" type="slidenum">
              <a:rPr lang="en-US" smtClean="0"/>
              <a:t>10</a:t>
            </a:fld>
            <a:endParaRPr lang="en-US"/>
          </a:p>
        </p:txBody>
      </p:sp>
    </p:spTree>
    <p:extLst>
      <p:ext uri="{BB962C8B-B14F-4D97-AF65-F5344CB8AC3E}">
        <p14:creationId xmlns:p14="http://schemas.microsoft.com/office/powerpoint/2010/main" val="377626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2937-18FB-FE45-BA6B-134576FC40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EBCBD8C-EC3E-BE44-AB03-8EDFCECDC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842D9ED-9C46-004E-B229-2DA0FB3E3EAC}"/>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5" name="Footer Placeholder 4">
            <a:extLst>
              <a:ext uri="{FF2B5EF4-FFF2-40B4-BE49-F238E27FC236}">
                <a16:creationId xmlns:a16="http://schemas.microsoft.com/office/drawing/2014/main" id="{7ED9A856-DBB8-B44D-B2B6-52A96B9CA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6771D-E2BD-CB42-AC42-B9F4CB6B3D02}"/>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31871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F5AD-EDF1-FE40-85D5-4E0C25DF40B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DF6DA2-5C09-3A41-B0DB-3F16863608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80513C-C7CC-E947-B175-C076E7AD4943}"/>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5" name="Footer Placeholder 4">
            <a:extLst>
              <a:ext uri="{FF2B5EF4-FFF2-40B4-BE49-F238E27FC236}">
                <a16:creationId xmlns:a16="http://schemas.microsoft.com/office/drawing/2014/main" id="{13BCBBE8-A340-F049-A64B-5DC4DB171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C2671-CB64-EF4F-AA0E-B13C24408FED}"/>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50463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90B699-7CC6-8A4E-A024-E25B29DBDA3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088621E-B8E7-FB43-A315-38DA22A72DC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CDCC22-8D1D-9947-AE9C-34BE9DB401EB}"/>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5" name="Footer Placeholder 4">
            <a:extLst>
              <a:ext uri="{FF2B5EF4-FFF2-40B4-BE49-F238E27FC236}">
                <a16:creationId xmlns:a16="http://schemas.microsoft.com/office/drawing/2014/main" id="{5135825C-8A2B-BF41-9086-F481BCFD07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4789B-CC2D-1148-BD5A-04595BD05275}"/>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118031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9721-65A3-6346-A24A-092FFE28D3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1295C7B-F8C9-2B48-9B76-10F3E4F0F7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451807-0FBD-2040-AC80-BBB4470F33BF}"/>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5" name="Footer Placeholder 4">
            <a:extLst>
              <a:ext uri="{FF2B5EF4-FFF2-40B4-BE49-F238E27FC236}">
                <a16:creationId xmlns:a16="http://schemas.microsoft.com/office/drawing/2014/main" id="{B1B38622-D8F1-AA49-AE54-607ACC453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21011-439F-2945-B8CC-5A167FD30020}"/>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2776997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9CA-B220-DF4D-BBD8-42C62CBA46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431006-F76A-7B44-8A6E-C1540F558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A41CABA-2D35-7840-9A51-24160E511713}"/>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5" name="Footer Placeholder 4">
            <a:extLst>
              <a:ext uri="{FF2B5EF4-FFF2-40B4-BE49-F238E27FC236}">
                <a16:creationId xmlns:a16="http://schemas.microsoft.com/office/drawing/2014/main" id="{A05CC514-56BF-9842-B558-E95119EDF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63857-24ED-9144-9C2F-5A3D9C4B4C0B}"/>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23824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9156-ED68-644A-895A-64EA8FEB70B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94FE74-17C2-1544-8A39-4A44EF3C20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E854D0E-460D-3247-AA20-0CCEED1137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368CE6-5823-D442-876E-FC9359E61760}"/>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6" name="Footer Placeholder 5">
            <a:extLst>
              <a:ext uri="{FF2B5EF4-FFF2-40B4-BE49-F238E27FC236}">
                <a16:creationId xmlns:a16="http://schemas.microsoft.com/office/drawing/2014/main" id="{94E618B5-ADD0-6E46-99FB-3759BC30D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29247-B618-724B-A4B6-F4E76467B525}"/>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106005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9F4F-1709-6743-AE3F-A0EB7A00A97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D6AA61-F4F9-9F41-B47D-2EAA5ECFD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9FB06E-EB35-C04B-A9F5-1EA39FA7D8E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9DE65B8-344F-3A42-B02E-DD7613EEC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010F697-B1BC-FE4E-BBB5-593ECD959F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57F94B-A587-6546-A0E2-CF678C0D5077}"/>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8" name="Footer Placeholder 7">
            <a:extLst>
              <a:ext uri="{FF2B5EF4-FFF2-40B4-BE49-F238E27FC236}">
                <a16:creationId xmlns:a16="http://schemas.microsoft.com/office/drawing/2014/main" id="{84DF1F29-AC7F-714B-8068-D691F10D5C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3D61CA-1586-E440-80CA-C60F10AD8570}"/>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198028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49FF-BD8C-8B40-A72B-616BC01AF16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6D21B70-3ED7-5542-AA92-F626E9CFE5B2}"/>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4" name="Footer Placeholder 3">
            <a:extLst>
              <a:ext uri="{FF2B5EF4-FFF2-40B4-BE49-F238E27FC236}">
                <a16:creationId xmlns:a16="http://schemas.microsoft.com/office/drawing/2014/main" id="{EDCBD28A-A82C-5247-8179-882FB91F61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EDE2A8-C851-EE49-9E68-7F75B407E90A}"/>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205956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AEDEED-BD7F-AA44-9526-08D41F34E450}"/>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3" name="Footer Placeholder 2">
            <a:extLst>
              <a:ext uri="{FF2B5EF4-FFF2-40B4-BE49-F238E27FC236}">
                <a16:creationId xmlns:a16="http://schemas.microsoft.com/office/drawing/2014/main" id="{0EE86A87-781A-194E-BB84-2826EAA99E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A09B02-7270-2C43-AFEB-99B523DAEFAD}"/>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316769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F98F-EFD7-7847-A79E-AC01A4EB97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386EE91-4E46-3243-8695-2E5F2A22C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8600912-45E0-D04C-8F5E-8296086D7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8258C10-18DD-EC47-B0CB-7DED9DE3FD14}"/>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6" name="Footer Placeholder 5">
            <a:extLst>
              <a:ext uri="{FF2B5EF4-FFF2-40B4-BE49-F238E27FC236}">
                <a16:creationId xmlns:a16="http://schemas.microsoft.com/office/drawing/2014/main" id="{E01640A9-7E7C-3345-B800-C92FB583F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DFB294-99AB-3C4E-88AE-AE71A7C2DA8F}"/>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360065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979A-9E53-B24A-AF89-3BC58E5F63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EF752D9-C455-8A47-A2F7-DC7264EDE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4B52F3-06CA-A34E-905F-1C86A8B64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D1AEAD-84D1-2C4F-8730-004E101FC9F1}"/>
              </a:ext>
            </a:extLst>
          </p:cNvPr>
          <p:cNvSpPr>
            <a:spLocks noGrp="1"/>
          </p:cNvSpPr>
          <p:nvPr>
            <p:ph type="dt" sz="half" idx="10"/>
          </p:nvPr>
        </p:nvSpPr>
        <p:spPr/>
        <p:txBody>
          <a:bodyPr/>
          <a:lstStyle/>
          <a:p>
            <a:fld id="{8C952988-5613-2341-83B8-5AF8EB4B106C}" type="datetimeFigureOut">
              <a:rPr lang="en-US" smtClean="0"/>
              <a:t>12/7/20</a:t>
            </a:fld>
            <a:endParaRPr lang="en-US"/>
          </a:p>
        </p:txBody>
      </p:sp>
      <p:sp>
        <p:nvSpPr>
          <p:cNvPr id="6" name="Footer Placeholder 5">
            <a:extLst>
              <a:ext uri="{FF2B5EF4-FFF2-40B4-BE49-F238E27FC236}">
                <a16:creationId xmlns:a16="http://schemas.microsoft.com/office/drawing/2014/main" id="{CCCE92FA-1977-7346-ABDC-7EDA763085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A29B0-A013-D048-8B92-CC2B6B8452B3}"/>
              </a:ext>
            </a:extLst>
          </p:cNvPr>
          <p:cNvSpPr>
            <a:spLocks noGrp="1"/>
          </p:cNvSpPr>
          <p:nvPr>
            <p:ph type="sldNum" sz="quarter" idx="12"/>
          </p:nvPr>
        </p:nvSpPr>
        <p:spPr/>
        <p:txBody>
          <a:bodyPr/>
          <a:lstStyle/>
          <a:p>
            <a:fld id="{D131A3A2-0428-7540-8CC5-4F812A0F473F}" type="slidenum">
              <a:rPr lang="en-US" smtClean="0"/>
              <a:t>‹#›</a:t>
            </a:fld>
            <a:endParaRPr lang="en-US"/>
          </a:p>
        </p:txBody>
      </p:sp>
    </p:spTree>
    <p:extLst>
      <p:ext uri="{BB962C8B-B14F-4D97-AF65-F5344CB8AC3E}">
        <p14:creationId xmlns:p14="http://schemas.microsoft.com/office/powerpoint/2010/main" val="165757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2BB99E-DF87-9442-9FFE-0B5370FDA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6583B8-EBA9-F64B-B3EF-0E92F70AD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2F663D-402E-E247-ACD7-EEBA4B5CA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52988-5613-2341-83B8-5AF8EB4B106C}" type="datetimeFigureOut">
              <a:rPr lang="en-US" smtClean="0"/>
              <a:t>12/7/20</a:t>
            </a:fld>
            <a:endParaRPr lang="en-US"/>
          </a:p>
        </p:txBody>
      </p:sp>
      <p:sp>
        <p:nvSpPr>
          <p:cNvPr id="5" name="Footer Placeholder 4">
            <a:extLst>
              <a:ext uri="{FF2B5EF4-FFF2-40B4-BE49-F238E27FC236}">
                <a16:creationId xmlns:a16="http://schemas.microsoft.com/office/drawing/2014/main" id="{D6843F64-2150-4C4B-9ADD-865A371C3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23C41-5FE3-BE4D-9710-5885EC2498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1A3A2-0428-7540-8CC5-4F812A0F473F}" type="slidenum">
              <a:rPr lang="en-US" smtClean="0"/>
              <a:t>‹#›</a:t>
            </a:fld>
            <a:endParaRPr lang="en-US"/>
          </a:p>
        </p:txBody>
      </p:sp>
    </p:spTree>
    <p:extLst>
      <p:ext uri="{BB962C8B-B14F-4D97-AF65-F5344CB8AC3E}">
        <p14:creationId xmlns:p14="http://schemas.microsoft.com/office/powerpoint/2010/main" val="79232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B9D8D-ED45-7049-B0D3-767283BEE3A2}"/>
              </a:ext>
            </a:extLst>
          </p:cNvPr>
          <p:cNvSpPr>
            <a:spLocks noGrp="1"/>
          </p:cNvSpPr>
          <p:nvPr>
            <p:ph type="title"/>
          </p:nvPr>
        </p:nvSpPr>
        <p:spPr>
          <a:xfrm>
            <a:off x="195209" y="1396289"/>
            <a:ext cx="5612226" cy="1325563"/>
          </a:xfrm>
        </p:spPr>
        <p:txBody>
          <a:bodyPr>
            <a:normAutofit/>
          </a:bodyPr>
          <a:lstStyle/>
          <a:p>
            <a:r>
              <a:rPr lang="en-US" sz="3200" b="1" dirty="0">
                <a:latin typeface="Times New Roman" panose="02020603050405020304" pitchFamily="18" charset="0"/>
                <a:cs typeface="Times New Roman" panose="02020603050405020304" pitchFamily="18" charset="0"/>
              </a:rPr>
              <a:t>IMAGE CLASSIFICATION</a:t>
            </a:r>
          </a:p>
        </p:txBody>
      </p:sp>
      <p:sp>
        <p:nvSpPr>
          <p:cNvPr id="3" name="Content Placeholder 2">
            <a:extLst>
              <a:ext uri="{FF2B5EF4-FFF2-40B4-BE49-F238E27FC236}">
                <a16:creationId xmlns:a16="http://schemas.microsoft.com/office/drawing/2014/main" id="{BCB7AAF6-9EE8-384B-ACAB-FEABBB6965D9}"/>
              </a:ext>
            </a:extLst>
          </p:cNvPr>
          <p:cNvSpPr>
            <a:spLocks noGrp="1"/>
          </p:cNvSpPr>
          <p:nvPr>
            <p:ph idx="1"/>
          </p:nvPr>
        </p:nvSpPr>
        <p:spPr>
          <a:xfrm>
            <a:off x="261169" y="3834969"/>
            <a:ext cx="6406759" cy="2739859"/>
          </a:xfrm>
        </p:spPr>
        <p:txBody>
          <a:bodyPr anchor="t">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Presented by Anurag Kuche and Aarthika Reddy Karumudi </a:t>
            </a:r>
          </a:p>
          <a:p>
            <a:pPr marL="0" indent="0" algn="ctr">
              <a:buNone/>
            </a:pPr>
            <a:r>
              <a:rPr lang="en-US" sz="2000" b="1" dirty="0">
                <a:latin typeface="Times New Roman" panose="02020603050405020304" pitchFamily="18" charset="0"/>
                <a:cs typeface="Times New Roman" panose="02020603050405020304" pitchFamily="18" charset="0"/>
              </a:rPr>
              <a:t>Group 6</a:t>
            </a:r>
          </a:p>
          <a:p>
            <a:pPr marL="0" indent="0">
              <a:buNone/>
            </a:pPr>
            <a:endParaRPr lang="en-US" sz="1800" dirty="0"/>
          </a:p>
        </p:txBody>
      </p:sp>
      <p:sp>
        <p:nvSpPr>
          <p:cNvPr id="31" name="Freeform: Shape 30">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C396D849-7D32-AC49-8F1C-0B4D685319F9}"/>
              </a:ext>
            </a:extLst>
          </p:cNvPr>
          <p:cNvPicPr>
            <a:picLocks noChangeAspect="1"/>
          </p:cNvPicPr>
          <p:nvPr/>
        </p:nvPicPr>
        <p:blipFill rotWithShape="1">
          <a:blip r:embed="rId2"/>
          <a:srcRect l="1581" r="3198"/>
          <a:stretch/>
        </p:blipFill>
        <p:spPr>
          <a:xfrm>
            <a:off x="6167846" y="10"/>
            <a:ext cx="6024154" cy="6857990"/>
          </a:xfrm>
          <a:custGeom>
            <a:avLst/>
            <a:gdLst/>
            <a:ahLst/>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
        <p:nvSpPr>
          <p:cNvPr id="7" name="TextBox 6">
            <a:extLst>
              <a:ext uri="{FF2B5EF4-FFF2-40B4-BE49-F238E27FC236}">
                <a16:creationId xmlns:a16="http://schemas.microsoft.com/office/drawing/2014/main" id="{8CF8DB78-96BD-6942-89E4-D79A842F06B5}"/>
              </a:ext>
            </a:extLst>
          </p:cNvPr>
          <p:cNvSpPr txBox="1"/>
          <p:nvPr/>
        </p:nvSpPr>
        <p:spPr>
          <a:xfrm>
            <a:off x="1171115" y="3023031"/>
            <a:ext cx="474221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Instructor: Sharad Shandilya </a:t>
            </a:r>
          </a:p>
        </p:txBody>
      </p:sp>
    </p:spTree>
    <p:extLst>
      <p:ext uri="{BB962C8B-B14F-4D97-AF65-F5344CB8AC3E}">
        <p14:creationId xmlns:p14="http://schemas.microsoft.com/office/powerpoint/2010/main" val="13255769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9D53-F45F-D044-AE50-B83FD4D581A4}"/>
              </a:ext>
            </a:extLst>
          </p:cNvPr>
          <p:cNvSpPr>
            <a:spLocks noGrp="1"/>
          </p:cNvSpPr>
          <p:nvPr>
            <p:ph type="title"/>
          </p:nvPr>
        </p:nvSpPr>
        <p:spPr>
          <a:xfrm>
            <a:off x="707011" y="4502330"/>
            <a:ext cx="10765410" cy="1207269"/>
          </a:xfrm>
        </p:spPr>
        <p:txBody>
          <a:bodyPr vert="horz" lIns="91440" tIns="45720" rIns="91440" bIns="45720" rtlCol="0" anchor="b">
            <a:normAutofit/>
          </a:bodyPr>
          <a:lstStyle/>
          <a:p>
            <a:pPr algn="ctr"/>
            <a:r>
              <a:rPr lang="en-US" sz="4000" dirty="0">
                <a:latin typeface="Times New Roman" panose="02020603050405020304" pitchFamily="18" charset="0"/>
                <a:cs typeface="Times New Roman" panose="02020603050405020304" pitchFamily="18" charset="0"/>
              </a:rPr>
              <a:t>STRIDE</a:t>
            </a:r>
            <a:r>
              <a:rPr lang="en-US" sz="6000" dirty="0"/>
              <a:t> </a:t>
            </a:r>
          </a:p>
        </p:txBody>
      </p:sp>
      <p:sp>
        <p:nvSpPr>
          <p:cNvPr id="11" name="Content Placeholder 10">
            <a:extLst>
              <a:ext uri="{FF2B5EF4-FFF2-40B4-BE49-F238E27FC236}">
                <a16:creationId xmlns:a16="http://schemas.microsoft.com/office/drawing/2014/main" id="{17D46EEB-9334-40C6-814C-2F830C4551C2}"/>
              </a:ext>
            </a:extLst>
          </p:cNvPr>
          <p:cNvSpPr>
            <a:spLocks noGrp="1"/>
          </p:cNvSpPr>
          <p:nvPr>
            <p:ph idx="1"/>
          </p:nvPr>
        </p:nvSpPr>
        <p:spPr>
          <a:xfrm>
            <a:off x="1376313" y="5665510"/>
            <a:ext cx="9426806" cy="719122"/>
          </a:xfrm>
        </p:spPr>
        <p:txBody>
          <a:bodyPr vert="horz" lIns="91440" tIns="45720" rIns="91440" bIns="45720" rtlCol="0">
            <a:normAutofit/>
          </a:bodyPr>
          <a:lstStyle/>
          <a:p>
            <a:pPr marL="0" indent="0" algn="ctr">
              <a:buNone/>
            </a:pPr>
            <a:r>
              <a:rPr lang="en-US" sz="2400" dirty="0">
                <a:latin typeface="Times New Roman" panose="02020603050405020304" pitchFamily="18" charset="0"/>
                <a:cs typeface="Times New Roman" panose="02020603050405020304" pitchFamily="18" charset="0"/>
              </a:rPr>
              <a:t>The number of pixels the kernel moves to the right in each step.</a:t>
            </a:r>
          </a:p>
        </p:txBody>
      </p:sp>
      <p:pic>
        <p:nvPicPr>
          <p:cNvPr id="8" name="Picture 7">
            <a:extLst>
              <a:ext uri="{FF2B5EF4-FFF2-40B4-BE49-F238E27FC236}">
                <a16:creationId xmlns:a16="http://schemas.microsoft.com/office/drawing/2014/main" id="{5BD53DCE-E0DC-4B48-A9D7-D321A3FE5AE3}"/>
              </a:ext>
            </a:extLst>
          </p:cNvPr>
          <p:cNvPicPr>
            <a:picLocks noChangeAspect="1"/>
          </p:cNvPicPr>
          <p:nvPr/>
        </p:nvPicPr>
        <p:blipFill>
          <a:blip r:embed="rId3"/>
          <a:stretch>
            <a:fillRect/>
          </a:stretch>
        </p:blipFill>
        <p:spPr>
          <a:xfrm>
            <a:off x="7341756" y="745760"/>
            <a:ext cx="4130665" cy="3984262"/>
          </a:xfrm>
          <a:prstGeom prst="rect">
            <a:avLst/>
          </a:prstGeom>
        </p:spPr>
      </p:pic>
      <p:cxnSp>
        <p:nvCxnSpPr>
          <p:cNvPr id="32" name="Straight Connector 27">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253414"/>
            <a:ext cx="0" cy="212090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9D645DC1-C8E7-454E-9199-A1B5C5CF4115}"/>
              </a:ext>
            </a:extLst>
          </p:cNvPr>
          <p:cNvPicPr>
            <a:picLocks noChangeAspect="1"/>
          </p:cNvPicPr>
          <p:nvPr/>
        </p:nvPicPr>
        <p:blipFill>
          <a:blip r:embed="rId4"/>
          <a:stretch>
            <a:fillRect/>
          </a:stretch>
        </p:blipFill>
        <p:spPr>
          <a:xfrm>
            <a:off x="735890" y="745760"/>
            <a:ext cx="3505083" cy="3984259"/>
          </a:xfrm>
          <a:prstGeom prst="rect">
            <a:avLst/>
          </a:prstGeom>
        </p:spPr>
      </p:pic>
    </p:spTree>
    <p:extLst>
      <p:ext uri="{BB962C8B-B14F-4D97-AF65-F5344CB8AC3E}">
        <p14:creationId xmlns:p14="http://schemas.microsoft.com/office/powerpoint/2010/main" val="164484282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FF41-B71C-5849-A52A-AE310A18A43A}"/>
              </a:ext>
            </a:extLst>
          </p:cNvPr>
          <p:cNvSpPr>
            <a:spLocks noGrp="1"/>
          </p:cNvSpPr>
          <p:nvPr>
            <p:ph type="title"/>
          </p:nvPr>
        </p:nvSpPr>
        <p:spPr>
          <a:xfrm>
            <a:off x="779868" y="468227"/>
            <a:ext cx="4801860" cy="1325563"/>
          </a:xfrm>
        </p:spPr>
        <p:txBody>
          <a:bodyPr>
            <a:normAutofit/>
          </a:bodyPr>
          <a:lstStyle/>
          <a:p>
            <a:r>
              <a:rPr lang="en-US" sz="3200" dirty="0">
                <a:latin typeface="Times New Roman" panose="02020603050405020304" pitchFamily="18" charset="0"/>
                <a:cs typeface="Times New Roman" panose="02020603050405020304" pitchFamily="18" charset="0"/>
              </a:rPr>
              <a:t>POOLING</a:t>
            </a:r>
          </a:p>
        </p:txBody>
      </p:sp>
      <p:sp>
        <p:nvSpPr>
          <p:cNvPr id="12" name="Content Placeholder 11">
            <a:extLst>
              <a:ext uri="{FF2B5EF4-FFF2-40B4-BE49-F238E27FC236}">
                <a16:creationId xmlns:a16="http://schemas.microsoft.com/office/drawing/2014/main" id="{B188FB3E-B86D-45C9-907D-E00F086B6F06}"/>
              </a:ext>
            </a:extLst>
          </p:cNvPr>
          <p:cNvSpPr>
            <a:spLocks noGrp="1"/>
          </p:cNvSpPr>
          <p:nvPr>
            <p:ph idx="1"/>
          </p:nvPr>
        </p:nvSpPr>
        <p:spPr>
          <a:xfrm>
            <a:off x="602090" y="1882527"/>
            <a:ext cx="4893508" cy="3181684"/>
          </a:xfrm>
        </p:spPr>
        <p:txBody>
          <a:bodyPr anchor="t">
            <a:noAutofit/>
          </a:bodyPr>
          <a:lstStyle/>
          <a:p>
            <a:pPr algn="just"/>
            <a:r>
              <a:rPr lang="en-US" sz="2400" dirty="0">
                <a:latin typeface="Times New Roman" panose="02020603050405020304" pitchFamily="18" charset="0"/>
                <a:cs typeface="Times New Roman" panose="02020603050405020304" pitchFamily="18" charset="0"/>
              </a:rPr>
              <a:t>Pooling is a technique which is used to shrink the image with out loosing much information. This is usually done with the help of  boosting the highlights  </a:t>
            </a:r>
          </a:p>
          <a:p>
            <a:pPr algn="just"/>
            <a:r>
              <a:rPr lang="en-US" sz="2400" dirty="0">
                <a:latin typeface="Times New Roman" panose="02020603050405020304" pitchFamily="18" charset="0"/>
                <a:cs typeface="Times New Roman" panose="02020603050405020304" pitchFamily="18" charset="0"/>
              </a:rPr>
              <a:t>There are 2 types of pooling . They are max pooling and average pooling.</a:t>
            </a:r>
          </a:p>
          <a:p>
            <a:pPr algn="just"/>
            <a:r>
              <a:rPr lang="en-US" sz="2400" dirty="0">
                <a:latin typeface="Times New Roman" panose="02020603050405020304" pitchFamily="18" charset="0"/>
                <a:cs typeface="Times New Roman" panose="02020603050405020304" pitchFamily="18" charset="0"/>
              </a:rPr>
              <a:t>In this project we have used max pooling to boost the details.</a:t>
            </a:r>
          </a:p>
        </p:txBody>
      </p:sp>
      <p:sp>
        <p:nvSpPr>
          <p:cNvPr id="22" name="Freeform: Shape 21">
            <a:extLst>
              <a:ext uri="{FF2B5EF4-FFF2-40B4-BE49-F238E27FC236}">
                <a16:creationId xmlns:a16="http://schemas.microsoft.com/office/drawing/2014/main" id="{E1063ACC-684C-4227-9D75-430593BAD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8067F801-9719-4550-AFFF-C7C36842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47A84B9C-5DC8-CF42-BC8E-E32A5EF87C14}"/>
              </a:ext>
            </a:extLst>
          </p:cNvPr>
          <p:cNvPicPr>
            <a:picLocks noChangeAspect="1"/>
          </p:cNvPicPr>
          <p:nvPr/>
        </p:nvPicPr>
        <p:blipFill>
          <a:blip r:embed="rId2"/>
          <a:stretch>
            <a:fillRect/>
          </a:stretch>
        </p:blipFill>
        <p:spPr>
          <a:xfrm>
            <a:off x="7042826" y="291830"/>
            <a:ext cx="4757362" cy="3137170"/>
          </a:xfrm>
          <a:prstGeom prst="rect">
            <a:avLst/>
          </a:prstGeom>
        </p:spPr>
      </p:pic>
      <p:pic>
        <p:nvPicPr>
          <p:cNvPr id="8" name="Picture 7">
            <a:extLst>
              <a:ext uri="{FF2B5EF4-FFF2-40B4-BE49-F238E27FC236}">
                <a16:creationId xmlns:a16="http://schemas.microsoft.com/office/drawing/2014/main" id="{CDC67F87-D91C-6841-9B10-91FBDCD63B8D}"/>
              </a:ext>
            </a:extLst>
          </p:cNvPr>
          <p:cNvPicPr>
            <a:picLocks noChangeAspect="1"/>
          </p:cNvPicPr>
          <p:nvPr/>
        </p:nvPicPr>
        <p:blipFill>
          <a:blip r:embed="rId3"/>
          <a:stretch>
            <a:fillRect/>
          </a:stretch>
        </p:blipFill>
        <p:spPr>
          <a:xfrm>
            <a:off x="8841877" y="3429000"/>
            <a:ext cx="2958311" cy="2174359"/>
          </a:xfrm>
          <a:prstGeom prst="rect">
            <a:avLst/>
          </a:prstGeom>
        </p:spPr>
      </p:pic>
    </p:spTree>
    <p:extLst>
      <p:ext uri="{BB962C8B-B14F-4D97-AF65-F5344CB8AC3E}">
        <p14:creationId xmlns:p14="http://schemas.microsoft.com/office/powerpoint/2010/main" val="371504688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7D7B8D-EF99-4CA1-AB1E-4C0C04740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917370"/>
            <a:ext cx="12191999" cy="3940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A9DC5-D0AF-8446-919A-EC0AA9DD4FC0}"/>
              </a:ext>
            </a:extLst>
          </p:cNvPr>
          <p:cNvSpPr>
            <a:spLocks noGrp="1"/>
          </p:cNvSpPr>
          <p:nvPr>
            <p:ph type="title"/>
          </p:nvPr>
        </p:nvSpPr>
        <p:spPr>
          <a:xfrm>
            <a:off x="645263" y="5462587"/>
            <a:ext cx="10901471" cy="1109663"/>
          </a:xfrm>
          <a:noFill/>
        </p:spPr>
        <p:txBody>
          <a:bodyPr vert="horz" lIns="91440" tIns="45720" rIns="91440" bIns="45720" rtlCol="0" anchor="b">
            <a:normAutofit/>
          </a:bodyPr>
          <a:lstStyle/>
          <a:p>
            <a:pPr algn="ctr"/>
            <a:r>
              <a:rPr lang="en-US" sz="6000" dirty="0">
                <a:solidFill>
                  <a:schemeClr val="bg1"/>
                </a:solidFill>
                <a:latin typeface="Times New Roman" panose="02020603050405020304" pitchFamily="18" charset="0"/>
                <a:cs typeface="Times New Roman" panose="02020603050405020304" pitchFamily="18" charset="0"/>
              </a:rPr>
              <a:t>Putting Everything Together</a:t>
            </a:r>
          </a:p>
        </p:txBody>
      </p:sp>
      <p:pic>
        <p:nvPicPr>
          <p:cNvPr id="10" name="Content Placeholder 7" descr="Graphical user interface, text&#10;&#10;Description automatically generated">
            <a:extLst>
              <a:ext uri="{FF2B5EF4-FFF2-40B4-BE49-F238E27FC236}">
                <a16:creationId xmlns:a16="http://schemas.microsoft.com/office/drawing/2014/main" id="{6C1030C6-C64E-2E4E-9FF0-D7F2BD430DAD}"/>
              </a:ext>
            </a:extLst>
          </p:cNvPr>
          <p:cNvPicPr>
            <a:picLocks noGrp="1" noChangeAspect="1"/>
          </p:cNvPicPr>
          <p:nvPr>
            <p:ph idx="1"/>
          </p:nvPr>
        </p:nvPicPr>
        <p:blipFill rotWithShape="1">
          <a:blip r:embed="rId2"/>
          <a:srcRect r="1" b="3114"/>
          <a:stretch/>
        </p:blipFill>
        <p:spPr>
          <a:xfrm>
            <a:off x="1" y="0"/>
            <a:ext cx="12192000" cy="5476875"/>
          </a:xfrm>
          <a:prstGeom prst="rect">
            <a:avLst/>
          </a:prstGeom>
          <a:ln w="19050">
            <a:solidFill>
              <a:schemeClr val="tx1"/>
            </a:solidFill>
            <a:miter lim="800000"/>
          </a:ln>
        </p:spPr>
      </p:pic>
    </p:spTree>
    <p:extLst>
      <p:ext uri="{BB962C8B-B14F-4D97-AF65-F5344CB8AC3E}">
        <p14:creationId xmlns:p14="http://schemas.microsoft.com/office/powerpoint/2010/main" val="150758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alpha val="0"/>
          </a:schemeClr>
        </a:solidFill>
        <a:effectLst/>
      </p:bgPr>
    </p:bg>
    <p:spTree>
      <p:nvGrpSpPr>
        <p:cNvPr id="1" name=""/>
        <p:cNvGrpSpPr/>
        <p:nvPr/>
      </p:nvGrpSpPr>
      <p:grpSpPr>
        <a:xfrm>
          <a:off x="0" y="0"/>
          <a:ext cx="0" cy="0"/>
          <a:chOff x="0" y="0"/>
          <a:chExt cx="0" cy="0"/>
        </a:xfrm>
      </p:grpSpPr>
      <p:sp useBgFill="1">
        <p:nvSpPr>
          <p:cNvPr id="36" name="Rectangle 2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ECFF41-B71C-5849-A52A-AE310A18A43A}"/>
              </a:ext>
            </a:extLst>
          </p:cNvPr>
          <p:cNvSpPr>
            <a:spLocks noGrp="1"/>
          </p:cNvSpPr>
          <p:nvPr>
            <p:ph type="title"/>
          </p:nvPr>
        </p:nvSpPr>
        <p:spPr>
          <a:xfrm>
            <a:off x="694333" y="760580"/>
            <a:ext cx="4220967" cy="1907840"/>
          </a:xfrm>
          <a:noFill/>
        </p:spPr>
        <p:txBody>
          <a:bodyPr anchor="b">
            <a:normAutofit/>
          </a:bodyPr>
          <a:lstStyle/>
          <a:p>
            <a:r>
              <a:rPr lang="en-US" sz="3200" dirty="0">
                <a:solidFill>
                  <a:schemeClr val="bg1"/>
                </a:solidFill>
                <a:latin typeface="Times New Roman" panose="02020603050405020304" pitchFamily="18" charset="0"/>
                <a:cs typeface="Times New Roman" panose="02020603050405020304" pitchFamily="18" charset="0"/>
              </a:rPr>
              <a:t>MODEL METRICS</a:t>
            </a:r>
          </a:p>
        </p:txBody>
      </p:sp>
      <p:grpSp>
        <p:nvGrpSpPr>
          <p:cNvPr id="33" name="Group 32">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34"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5"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10" name="Picture 9" descr="Graphical user interface, application&#10;&#10;Description automatically generated">
            <a:extLst>
              <a:ext uri="{FF2B5EF4-FFF2-40B4-BE49-F238E27FC236}">
                <a16:creationId xmlns:a16="http://schemas.microsoft.com/office/drawing/2014/main" id="{2BE196ED-FF41-4F4B-989A-C8B5F16BDBA4}"/>
              </a:ext>
            </a:extLst>
          </p:cNvPr>
          <p:cNvPicPr>
            <a:picLocks noChangeAspect="1"/>
          </p:cNvPicPr>
          <p:nvPr/>
        </p:nvPicPr>
        <p:blipFill>
          <a:blip r:embed="rId2"/>
          <a:stretch>
            <a:fillRect/>
          </a:stretch>
        </p:blipFill>
        <p:spPr>
          <a:xfrm>
            <a:off x="6575222" y="1152912"/>
            <a:ext cx="4350281" cy="1663343"/>
          </a:xfrm>
          <a:prstGeom prst="rect">
            <a:avLst/>
          </a:prstGeom>
        </p:spPr>
      </p:pic>
      <p:sp>
        <p:nvSpPr>
          <p:cNvPr id="12" name="Content Placeholder 11">
            <a:extLst>
              <a:ext uri="{FF2B5EF4-FFF2-40B4-BE49-F238E27FC236}">
                <a16:creationId xmlns:a16="http://schemas.microsoft.com/office/drawing/2014/main" id="{B188FB3E-B86D-45C9-907D-E00F086B6F06}"/>
              </a:ext>
            </a:extLst>
          </p:cNvPr>
          <p:cNvSpPr>
            <a:spLocks noGrp="1"/>
          </p:cNvSpPr>
          <p:nvPr>
            <p:ph idx="1"/>
          </p:nvPr>
        </p:nvSpPr>
        <p:spPr>
          <a:xfrm>
            <a:off x="767290" y="3428999"/>
            <a:ext cx="4075054" cy="2741213"/>
          </a:xfrm>
        </p:spPr>
        <p:txBody>
          <a:bodyPr anchor="t">
            <a:norm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We obtained a test accuracy of over 90%.</a:t>
            </a:r>
          </a:p>
          <a:p>
            <a:pPr algn="just"/>
            <a:r>
              <a:rPr lang="en-US" sz="2000" dirty="0">
                <a:solidFill>
                  <a:schemeClr val="bg1"/>
                </a:solidFill>
                <a:latin typeface="Times New Roman" panose="02020603050405020304" pitchFamily="18" charset="0"/>
                <a:cs typeface="Times New Roman" panose="02020603050405020304" pitchFamily="18" charset="0"/>
              </a:rPr>
              <a:t>The model has falsely classified 10 pneumonia images as normal. And misclassified  50 normal images as pneumonia images.  </a:t>
            </a:r>
          </a:p>
          <a:p>
            <a:endParaRPr lang="en-US" sz="2000" dirty="0">
              <a:solidFill>
                <a:schemeClr val="bg1"/>
              </a:solidFill>
            </a:endParaRPr>
          </a:p>
        </p:txBody>
      </p:sp>
      <p:pic>
        <p:nvPicPr>
          <p:cNvPr id="9" name="Content Placeholder 4" descr="Graphical user interface, text&#10;&#10;Description automatically generated">
            <a:extLst>
              <a:ext uri="{FF2B5EF4-FFF2-40B4-BE49-F238E27FC236}">
                <a16:creationId xmlns:a16="http://schemas.microsoft.com/office/drawing/2014/main" id="{127ABB59-4A2D-C148-9D98-B74E9377FB24}"/>
              </a:ext>
            </a:extLst>
          </p:cNvPr>
          <p:cNvPicPr>
            <a:picLocks noChangeAspect="1"/>
          </p:cNvPicPr>
          <p:nvPr/>
        </p:nvPicPr>
        <p:blipFill>
          <a:blip r:embed="rId3"/>
          <a:stretch>
            <a:fillRect/>
          </a:stretch>
        </p:blipFill>
        <p:spPr>
          <a:xfrm>
            <a:off x="5892801" y="4072405"/>
            <a:ext cx="6115551" cy="2093976"/>
          </a:xfrm>
          <a:prstGeom prst="rect">
            <a:avLst/>
          </a:prstGeom>
        </p:spPr>
      </p:pic>
    </p:spTree>
    <p:extLst>
      <p:ext uri="{BB962C8B-B14F-4D97-AF65-F5344CB8AC3E}">
        <p14:creationId xmlns:p14="http://schemas.microsoft.com/office/powerpoint/2010/main" val="235306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3E0EF19-154B-406F-AD53-50AB606415D9}"/>
              </a:ext>
            </a:extLst>
          </p:cNvPr>
          <p:cNvSpPr>
            <a:spLocks noGrp="1"/>
          </p:cNvSpPr>
          <p:nvPr>
            <p:ph type="title"/>
          </p:nvPr>
        </p:nvSpPr>
        <p:spPr>
          <a:xfrm>
            <a:off x="804671" y="640263"/>
            <a:ext cx="3284331" cy="5254510"/>
          </a:xfrm>
        </p:spPr>
        <p:txBody>
          <a:bodyPr>
            <a:normAutofit/>
          </a:bodyPr>
          <a:lstStyle/>
          <a:p>
            <a:r>
              <a:rPr lang="en-US"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70105E4-8292-4E8D-ABF5-16DABD04A234}"/>
              </a:ext>
            </a:extLst>
          </p:cNvPr>
          <p:cNvSpPr>
            <a:spLocks noGrp="1"/>
          </p:cNvSpPr>
          <p:nvPr>
            <p:ph idx="1"/>
          </p:nvPr>
        </p:nvSpPr>
        <p:spPr>
          <a:xfrm>
            <a:off x="5358384" y="640263"/>
            <a:ext cx="6028944" cy="5254510"/>
          </a:xfrm>
        </p:spPr>
        <p:txBody>
          <a:bodyPr anchor="ctr">
            <a:norm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Convolutional neural networks are the best fit for image classification models. By using CNN, we could obtain 90% accuracy our image classification model.</a:t>
            </a:r>
          </a:p>
          <a:p>
            <a:pPr algn="just"/>
            <a:r>
              <a:rPr lang="en-US" sz="2400" dirty="0">
                <a:solidFill>
                  <a:schemeClr val="bg1"/>
                </a:solidFill>
                <a:latin typeface="Times New Roman" panose="02020603050405020304" pitchFamily="18" charset="0"/>
                <a:cs typeface="Times New Roman" panose="02020603050405020304" pitchFamily="18" charset="0"/>
              </a:rPr>
              <a:t>By changing the value of various hyper- parameters, we were able to increase the accuracy from 75% to 90%.</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3418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090E-BCC7-413A-89CA-EBAAC9444F0D}"/>
              </a:ext>
            </a:extLst>
          </p:cNvPr>
          <p:cNvSpPr>
            <a:spLocks noGrp="1"/>
          </p:cNvSpPr>
          <p:nvPr>
            <p:ph type="title"/>
          </p:nvPr>
        </p:nvSpPr>
        <p:spPr>
          <a:xfrm>
            <a:off x="986319" y="1588969"/>
            <a:ext cx="8815227" cy="2849467"/>
          </a:xfrm>
        </p:spPr>
        <p:txBody>
          <a:bodyPr vert="horz" lIns="91440" tIns="45720" rIns="91440" bIns="45720" rtlCol="0" anchor="b">
            <a:normAutofit/>
          </a:bodyPr>
          <a:lstStyle/>
          <a:p>
            <a:r>
              <a:rPr lang="en-US" sz="5400" b="1" kern="1200" dirty="0">
                <a:solidFill>
                  <a:schemeClr val="tx1"/>
                </a:solidFill>
                <a:latin typeface="+mj-lt"/>
                <a:ea typeface="+mj-ea"/>
                <a:cs typeface="+mj-cs"/>
              </a:rPr>
              <a:t>THANK YOU</a:t>
            </a:r>
          </a:p>
        </p:txBody>
      </p:sp>
    </p:spTree>
    <p:extLst>
      <p:ext uri="{BB962C8B-B14F-4D97-AF65-F5344CB8AC3E}">
        <p14:creationId xmlns:p14="http://schemas.microsoft.com/office/powerpoint/2010/main" val="9028483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AF19-8CE0-5B4D-8BDC-0B1764284160}"/>
              </a:ext>
            </a:extLst>
          </p:cNvPr>
          <p:cNvSpPr>
            <a:spLocks noGrp="1"/>
          </p:cNvSpPr>
          <p:nvPr>
            <p:ph type="title"/>
          </p:nvPr>
        </p:nvSpPr>
        <p:spPr>
          <a:xfrm>
            <a:off x="804673" y="1445494"/>
            <a:ext cx="3616856" cy="4376572"/>
          </a:xfrm>
        </p:spPr>
        <p:txBody>
          <a:bodyPr anchor="ctr">
            <a:normAutofit/>
          </a:bodyPr>
          <a:lstStyle/>
          <a:p>
            <a:r>
              <a:rPr lang="en-US" sz="3200" dirty="0">
                <a:latin typeface="Times New Roman" panose="02020603050405020304" pitchFamily="18" charset="0"/>
                <a:cs typeface="Times New Roman" panose="02020603050405020304" pitchFamily="18" charset="0"/>
              </a:rPr>
              <a:t>INTRODUCTION</a:t>
            </a:r>
            <a:r>
              <a:rPr lang="en-US" sz="4000" dirty="0"/>
              <a:t> </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4C959C-52E6-1A48-9535-9D65E7A6BEC5}"/>
              </a:ext>
            </a:extLst>
          </p:cNvPr>
          <p:cNvSpPr>
            <a:spLocks noGrp="1"/>
          </p:cNvSpPr>
          <p:nvPr>
            <p:ph idx="1"/>
          </p:nvPr>
        </p:nvSpPr>
        <p:spPr>
          <a:xfrm>
            <a:off x="6096000" y="1193292"/>
            <a:ext cx="5501834" cy="4471416"/>
          </a:xfrm>
        </p:spPr>
        <p:txBody>
          <a:bodyPr anchor="ctr">
            <a:noAutofit/>
          </a:bodyPr>
          <a:lstStyle/>
          <a:p>
            <a:pPr marL="0" indent="0" algn="just">
              <a:buNone/>
            </a:pPr>
            <a:r>
              <a:rPr lang="en-US" sz="2400" dirty="0">
                <a:solidFill>
                  <a:schemeClr val="bg1"/>
                </a:solidFill>
                <a:latin typeface="Times New Roman" panose="02020603050405020304" pitchFamily="18" charset="0"/>
                <a:cs typeface="Times New Roman" panose="02020603050405020304" pitchFamily="18" charset="0"/>
              </a:rPr>
              <a:t>Given the current state, there is immense pressure on the healthcare industry as there are millions of Covid-19 cases every week. So, we would like to automate the process and relieve some pressure on the current healthcare industry.</a:t>
            </a:r>
          </a:p>
          <a:p>
            <a:pPr algn="just"/>
            <a:r>
              <a:rPr lang="en-US" sz="2400" dirty="0">
                <a:solidFill>
                  <a:schemeClr val="bg1"/>
                </a:solidFill>
                <a:latin typeface="Times New Roman" panose="02020603050405020304" pitchFamily="18" charset="0"/>
                <a:cs typeface="Times New Roman" panose="02020603050405020304" pitchFamily="18" charset="0"/>
              </a:rPr>
              <a:t>We predict if a person has pneumonia given his x-ray image of their chest.</a:t>
            </a:r>
          </a:p>
          <a:p>
            <a:pPr algn="just"/>
            <a:r>
              <a:rPr lang="en-US" sz="2400" dirty="0">
                <a:solidFill>
                  <a:schemeClr val="bg1"/>
                </a:solidFill>
                <a:latin typeface="Times New Roman" panose="02020603050405020304" pitchFamily="18" charset="0"/>
                <a:cs typeface="Times New Roman" panose="02020603050405020304" pitchFamily="18" charset="0"/>
              </a:rPr>
              <a:t>This is a classic image classification problem which could be solved in number of ways like SVM, decision trees and Neural Networks.</a:t>
            </a:r>
          </a:p>
          <a:p>
            <a:pPr algn="just"/>
            <a:r>
              <a:rPr lang="en-US" sz="2400" dirty="0">
                <a:solidFill>
                  <a:schemeClr val="bg1"/>
                </a:solidFill>
                <a:latin typeface="Times New Roman" panose="02020603050405020304" pitchFamily="18" charset="0"/>
                <a:cs typeface="Times New Roman" panose="02020603050405020304" pitchFamily="18" charset="0"/>
              </a:rPr>
              <a:t>We would be using TensorFlow to build Neural Networks more specifically CNN architecture.   </a:t>
            </a:r>
          </a:p>
        </p:txBody>
      </p:sp>
    </p:spTree>
    <p:extLst>
      <p:ext uri="{BB962C8B-B14F-4D97-AF65-F5344CB8AC3E}">
        <p14:creationId xmlns:p14="http://schemas.microsoft.com/office/powerpoint/2010/main" val="33579102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B492C-0B65-AD47-A15A-91CE4CB63A3A}"/>
              </a:ext>
            </a:extLst>
          </p:cNvPr>
          <p:cNvSpPr>
            <a:spLocks noGrp="1"/>
          </p:cNvSpPr>
          <p:nvPr>
            <p:ph type="title"/>
          </p:nvPr>
        </p:nvSpPr>
        <p:spPr>
          <a:xfrm>
            <a:off x="841248" y="713232"/>
            <a:ext cx="5154168" cy="1197864"/>
          </a:xfrm>
        </p:spPr>
        <p:txBody>
          <a:bodyPr>
            <a:normAutofit/>
          </a:bodyPr>
          <a:lstStyle/>
          <a:p>
            <a:r>
              <a:rPr lang="en-US" sz="3200" dirty="0">
                <a:latin typeface="Times New Roman" panose="02020603050405020304" pitchFamily="18" charset="0"/>
                <a:cs typeface="Times New Roman" panose="02020603050405020304" pitchFamily="18" charset="0"/>
              </a:rPr>
              <a:t>DATA DESCRIPTION</a:t>
            </a:r>
          </a:p>
        </p:txBody>
      </p:sp>
      <p:cxnSp>
        <p:nvCxnSpPr>
          <p:cNvPr id="33" name="Straight Connector 32">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6AD8E0-DF96-4942-BB16-C02E2F100068}"/>
              </a:ext>
            </a:extLst>
          </p:cNvPr>
          <p:cNvSpPr>
            <a:spLocks noGrp="1"/>
          </p:cNvSpPr>
          <p:nvPr>
            <p:ph idx="1"/>
          </p:nvPr>
        </p:nvSpPr>
        <p:spPr>
          <a:xfrm>
            <a:off x="841248" y="2048256"/>
            <a:ext cx="5154168" cy="4123944"/>
          </a:xfrm>
        </p:spPr>
        <p:txBody>
          <a:bodyPr anchor="t">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We are given over 6000 X-ray images. Out of which 1350 are normal and 3850 have Pneumonia and the remaining the test data. </a:t>
            </a:r>
          </a:p>
          <a:p>
            <a:pPr algn="just"/>
            <a:r>
              <a:rPr lang="en-US" sz="2400" dirty="0">
                <a:latin typeface="Times New Roman" panose="02020603050405020304" pitchFamily="18" charset="0"/>
                <a:cs typeface="Times New Roman" panose="02020603050405020304" pitchFamily="18" charset="0"/>
              </a:rPr>
              <a:t> We would be using Neural networks to solve this classification problem. </a:t>
            </a:r>
          </a:p>
          <a:p>
            <a:pPr algn="just"/>
            <a:r>
              <a:rPr lang="en-US" sz="2400" dirty="0">
                <a:latin typeface="Times New Roman" panose="02020603050405020304" pitchFamily="18" charset="0"/>
                <a:cs typeface="Times New Roman" panose="02020603050405020304" pitchFamily="18" charset="0"/>
              </a:rPr>
              <a:t>We would be using the convoluted neural networks as they are wildly used in image classification.</a:t>
            </a:r>
          </a:p>
          <a:p>
            <a:pPr algn="just"/>
            <a:r>
              <a:rPr lang="en-US" sz="2400" dirty="0">
                <a:latin typeface="Times New Roman" panose="02020603050405020304" pitchFamily="18" charset="0"/>
                <a:cs typeface="Times New Roman" panose="02020603050405020304" pitchFamily="18" charset="0"/>
              </a:rPr>
              <a:t>In addition to the above-mentioned techniques, we would be using batch normalization, optimizing strides, padding, pooling, and also dropouts.</a:t>
            </a:r>
          </a:p>
          <a:p>
            <a:endParaRPr lang="en-US" sz="2200" dirty="0"/>
          </a:p>
          <a:p>
            <a:pPr marL="0" indent="0">
              <a:buNone/>
            </a:pPr>
            <a:endParaRPr lang="en-US" sz="2200" dirty="0"/>
          </a:p>
          <a:p>
            <a:endParaRPr lang="en-US" sz="2200" dirty="0"/>
          </a:p>
        </p:txBody>
      </p:sp>
      <p:pic>
        <p:nvPicPr>
          <p:cNvPr id="7" name="Picture 6" descr="Chart, bar chart&#10;&#10;Description automatically generated">
            <a:extLst>
              <a:ext uri="{FF2B5EF4-FFF2-40B4-BE49-F238E27FC236}">
                <a16:creationId xmlns:a16="http://schemas.microsoft.com/office/drawing/2014/main" id="{EA232C5A-4002-0540-A250-D72FC4C5C983}"/>
              </a:ext>
            </a:extLst>
          </p:cNvPr>
          <p:cNvPicPr>
            <a:picLocks noChangeAspect="1"/>
          </p:cNvPicPr>
          <p:nvPr/>
        </p:nvPicPr>
        <p:blipFill>
          <a:blip r:embed="rId3"/>
          <a:stretch>
            <a:fillRect/>
          </a:stretch>
        </p:blipFill>
        <p:spPr>
          <a:xfrm>
            <a:off x="6499772" y="1739900"/>
            <a:ext cx="5435600" cy="4432300"/>
          </a:xfrm>
          <a:prstGeom prst="rect">
            <a:avLst/>
          </a:prstGeom>
        </p:spPr>
      </p:pic>
    </p:spTree>
    <p:extLst>
      <p:ext uri="{BB962C8B-B14F-4D97-AF65-F5344CB8AC3E}">
        <p14:creationId xmlns:p14="http://schemas.microsoft.com/office/powerpoint/2010/main" val="22623305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Rectangle 13">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75BBE-E020-C547-B37F-9C02A8122CEF}"/>
              </a:ext>
            </a:extLst>
          </p:cNvPr>
          <p:cNvSpPr>
            <a:spLocks noGrp="1"/>
          </p:cNvSpPr>
          <p:nvPr>
            <p:ph type="title"/>
          </p:nvPr>
        </p:nvSpPr>
        <p:spPr>
          <a:xfrm>
            <a:off x="841248" y="713232"/>
            <a:ext cx="5154168" cy="1197864"/>
          </a:xfrm>
        </p:spPr>
        <p:txBody>
          <a:bodyPr vert="horz" lIns="91440" tIns="45720" rIns="91440" bIns="45720" rtlCol="0" anchor="ctr">
            <a:normAutofit/>
          </a:bodyPr>
          <a:lstStyle/>
          <a:p>
            <a:r>
              <a:rPr lang="en-US" sz="3200" dirty="0">
                <a:latin typeface="Times New Roman" panose="02020603050405020304" pitchFamily="18" charset="0"/>
                <a:cs typeface="Times New Roman" panose="02020603050405020304" pitchFamily="18" charset="0"/>
              </a:rPr>
              <a:t>DATA DESCRIPTION</a:t>
            </a:r>
          </a:p>
        </p:txBody>
      </p:sp>
      <p:cxnSp>
        <p:nvCxnSpPr>
          <p:cNvPr id="25" name="Straight Connector 15">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11CFFB5-F7C4-A542-B857-9D0D19C82407}"/>
              </a:ext>
            </a:extLst>
          </p:cNvPr>
          <p:cNvSpPr txBox="1"/>
          <p:nvPr/>
        </p:nvSpPr>
        <p:spPr>
          <a:xfrm>
            <a:off x="841248" y="2048256"/>
            <a:ext cx="5154168" cy="4123944"/>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right we can see x-ray images of each classes that is normal and pneumonia. In general doctors examine images like these to know if a person is affected or not.   </a:t>
            </a:r>
          </a:p>
          <a:p>
            <a:pPr marL="285750" indent="-228600" algn="just">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There could be many factors that could cause some errors in this process and so we would like to automate this process. Which would only be beneficial to the healthcare industry. This should only be used as an additional decision-making step but not to replace the doctor's decision in this process. </a:t>
            </a:r>
          </a:p>
        </p:txBody>
      </p:sp>
      <p:pic>
        <p:nvPicPr>
          <p:cNvPr id="21" name="Content Placeholder 4" descr="A picture containing looking, photo, box, cat&#10;&#10;Description automatically generated">
            <a:extLst>
              <a:ext uri="{FF2B5EF4-FFF2-40B4-BE49-F238E27FC236}">
                <a16:creationId xmlns:a16="http://schemas.microsoft.com/office/drawing/2014/main" id="{5DE76202-8966-0E4F-9070-B752C5284CB1}"/>
              </a:ext>
            </a:extLst>
          </p:cNvPr>
          <p:cNvPicPr>
            <a:picLocks noChangeAspect="1"/>
          </p:cNvPicPr>
          <p:nvPr/>
        </p:nvPicPr>
        <p:blipFill>
          <a:blip r:embed="rId2"/>
          <a:stretch>
            <a:fillRect/>
          </a:stretch>
        </p:blipFill>
        <p:spPr>
          <a:xfrm>
            <a:off x="7996136" y="0"/>
            <a:ext cx="4195863" cy="6858000"/>
          </a:xfrm>
          <a:prstGeom prst="rect">
            <a:avLst/>
          </a:prstGeom>
        </p:spPr>
      </p:pic>
    </p:spTree>
    <p:extLst>
      <p:ext uri="{BB962C8B-B14F-4D97-AF65-F5344CB8AC3E}">
        <p14:creationId xmlns:p14="http://schemas.microsoft.com/office/powerpoint/2010/main" val="37701460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DB6F2-342F-0447-AB37-11E45869D264}"/>
              </a:ext>
            </a:extLst>
          </p:cNvPr>
          <p:cNvSpPr>
            <a:spLocks noGrp="1"/>
          </p:cNvSpPr>
          <p:nvPr>
            <p:ph type="title"/>
          </p:nvPr>
        </p:nvSpPr>
        <p:spPr>
          <a:xfrm>
            <a:off x="841248" y="713232"/>
            <a:ext cx="5154168" cy="1197864"/>
          </a:xfrm>
        </p:spPr>
        <p:txBody>
          <a:bodyPr>
            <a:normAutofit/>
          </a:bodyPr>
          <a:lstStyle/>
          <a:p>
            <a:r>
              <a:rPr lang="en-US" sz="3200" dirty="0">
                <a:latin typeface="Times New Roman" panose="02020603050405020304" pitchFamily="18" charset="0"/>
                <a:cs typeface="Times New Roman" panose="02020603050405020304" pitchFamily="18" charset="0"/>
              </a:rPr>
              <a:t>NEURAL NETWORKS</a:t>
            </a:r>
          </a:p>
        </p:txBody>
      </p:sp>
      <p:cxnSp>
        <p:nvCxnSpPr>
          <p:cNvPr id="57" name="Straight Connector 56">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1475499-BEF0-674E-B0A9-0AF93871518C}"/>
              </a:ext>
            </a:extLst>
          </p:cNvPr>
          <p:cNvSpPr>
            <a:spLocks noGrp="1"/>
          </p:cNvSpPr>
          <p:nvPr>
            <p:ph idx="1"/>
          </p:nvPr>
        </p:nvSpPr>
        <p:spPr>
          <a:xfrm>
            <a:off x="841248" y="2048256"/>
            <a:ext cx="5154168" cy="4123944"/>
          </a:xfrm>
        </p:spPr>
        <p:txBody>
          <a:bodyPr anchor="t">
            <a:normAutofit/>
          </a:bodyPr>
          <a:lstStyle/>
          <a:p>
            <a:pPr algn="just"/>
            <a:r>
              <a:rPr lang="en-US" sz="2200" dirty="0">
                <a:latin typeface="Times New Roman" panose="02020603050405020304" pitchFamily="18" charset="0"/>
                <a:cs typeface="Times New Roman" panose="02020603050405020304" pitchFamily="18" charset="0"/>
              </a:rPr>
              <a:t>Neural network is nothing but a combination of neurons, which basically outputs a number between 0 and 1. just list like a logistic regression or logit function(sigmoid). </a:t>
            </a:r>
          </a:p>
          <a:p>
            <a:pPr algn="just"/>
            <a:r>
              <a:rPr lang="en-US" sz="2200" dirty="0">
                <a:latin typeface="Times New Roman" panose="02020603050405020304" pitchFamily="18" charset="0"/>
                <a:cs typeface="Times New Roman" panose="02020603050405020304" pitchFamily="18" charset="0"/>
              </a:rPr>
              <a:t>If a Neural Network has many more of neurons with more than one hidden layer, then it’s called a Deep Neural Network.</a:t>
            </a:r>
          </a:p>
          <a:p>
            <a:pPr marL="0" indent="0">
              <a:buNone/>
            </a:pPr>
            <a:endParaRPr lang="en-US" sz="2200" dirty="0"/>
          </a:p>
        </p:txBody>
      </p:sp>
      <p:pic>
        <p:nvPicPr>
          <p:cNvPr id="22" name="Picture 21">
            <a:extLst>
              <a:ext uri="{FF2B5EF4-FFF2-40B4-BE49-F238E27FC236}">
                <a16:creationId xmlns:a16="http://schemas.microsoft.com/office/drawing/2014/main" id="{84856EF0-C093-414D-A359-5C1DAC52FB26}"/>
              </a:ext>
            </a:extLst>
          </p:cNvPr>
          <p:cNvPicPr>
            <a:picLocks noChangeAspect="1"/>
          </p:cNvPicPr>
          <p:nvPr/>
        </p:nvPicPr>
        <p:blipFill rotWithShape="1">
          <a:blip r:embed="rId2"/>
          <a:srcRect l="15102" r="31214" b="2"/>
          <a:stretch/>
        </p:blipFill>
        <p:spPr>
          <a:xfrm>
            <a:off x="6696891" y="10"/>
            <a:ext cx="5495109" cy="6857990"/>
          </a:xfrm>
          <a:prstGeom prst="rect">
            <a:avLst/>
          </a:prstGeom>
        </p:spPr>
      </p:pic>
    </p:spTree>
    <p:extLst>
      <p:ext uri="{BB962C8B-B14F-4D97-AF65-F5344CB8AC3E}">
        <p14:creationId xmlns:p14="http://schemas.microsoft.com/office/powerpoint/2010/main" val="41823279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4A8EF-4F29-304B-9EA7-672AA78C9972}"/>
              </a:ext>
            </a:extLst>
          </p:cNvPr>
          <p:cNvSpPr>
            <a:spLocks noGrp="1"/>
          </p:cNvSpPr>
          <p:nvPr>
            <p:ph type="title"/>
          </p:nvPr>
        </p:nvSpPr>
        <p:spPr>
          <a:xfrm>
            <a:off x="675456" y="1065402"/>
            <a:ext cx="4887685" cy="1075202"/>
          </a:xfrm>
        </p:spPr>
        <p:txBody>
          <a:bodyPr anchor="b">
            <a:normAutofit/>
          </a:bodyPr>
          <a:lstStyle/>
          <a:p>
            <a:r>
              <a:rPr lang="en-US" sz="3200" dirty="0">
                <a:latin typeface="Times New Roman" panose="02020603050405020304" pitchFamily="18" charset="0"/>
                <a:cs typeface="Times New Roman" panose="02020603050405020304" pitchFamily="18" charset="0"/>
              </a:rPr>
              <a:t>Feed Forward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NEURAL NETWORK</a:t>
            </a:r>
          </a:p>
        </p:txBody>
      </p:sp>
      <p:sp>
        <p:nvSpPr>
          <p:cNvPr id="3" name="Content Placeholder 2">
            <a:extLst>
              <a:ext uri="{FF2B5EF4-FFF2-40B4-BE49-F238E27FC236}">
                <a16:creationId xmlns:a16="http://schemas.microsoft.com/office/drawing/2014/main" id="{334BC127-5DE9-9E4A-8AF5-2FEC305669B6}"/>
              </a:ext>
            </a:extLst>
          </p:cNvPr>
          <p:cNvSpPr>
            <a:spLocks noGrp="1"/>
          </p:cNvSpPr>
          <p:nvPr>
            <p:ph idx="1"/>
          </p:nvPr>
        </p:nvSpPr>
        <p:spPr>
          <a:xfrm>
            <a:off x="758352" y="2319176"/>
            <a:ext cx="4887685" cy="4023360"/>
          </a:xfrm>
        </p:spPr>
        <p:txBody>
          <a:bodyPr anchor="t">
            <a:normAutofit lnSpcReduction="10000"/>
          </a:bodyPr>
          <a:lstStyle/>
          <a:p>
            <a:pPr algn="just"/>
            <a:r>
              <a:rPr lang="en-US" sz="2000" dirty="0">
                <a:latin typeface="Times New Roman" panose="02020603050405020304" pitchFamily="18" charset="0"/>
                <a:cs typeface="Times New Roman" panose="02020603050405020304" pitchFamily="18" charset="0"/>
              </a:rPr>
              <a:t>Prior to CNN , A Feed forward neural network was used to work with images, where all the pixels in the input image would have to go through neural networks that would make the whole process slow. And this method would not preserve the special data of the image because it would take the pixel values sequentially.</a:t>
            </a:r>
          </a:p>
          <a:p>
            <a:pPr algn="just"/>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ConvNet</a:t>
            </a:r>
            <a:r>
              <a:rPr lang="en-US" sz="2000" dirty="0">
                <a:latin typeface="Times New Roman" panose="02020603050405020304" pitchFamily="18" charset="0"/>
                <a:cs typeface="Times New Roman" panose="02020603050405020304" pitchFamily="18" charset="0"/>
              </a:rPr>
              <a:t> can successfully capture the Spatial and Temporal dependencies in an image through the application of relevant filters. This causes due to the reduction in the number of parameters involved and reusability of weights. </a:t>
            </a:r>
          </a:p>
          <a:p>
            <a:endParaRPr lang="en-US" sz="1700" dirty="0"/>
          </a:p>
          <a:p>
            <a:pPr marL="0" indent="0">
              <a:buNone/>
            </a:pPr>
            <a:endParaRPr lang="en-US" sz="1700" dirty="0"/>
          </a:p>
        </p:txBody>
      </p:sp>
      <p:cxnSp>
        <p:nvCxnSpPr>
          <p:cNvPr id="23" name="Straight Connector 22">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C173A5E2-ED3C-0241-965F-74A5D24F1305}"/>
              </a:ext>
            </a:extLst>
          </p:cNvPr>
          <p:cNvPicPr>
            <a:picLocks noChangeAspect="1"/>
          </p:cNvPicPr>
          <p:nvPr/>
        </p:nvPicPr>
        <p:blipFill>
          <a:blip r:embed="rId2"/>
          <a:stretch>
            <a:fillRect/>
          </a:stretch>
        </p:blipFill>
        <p:spPr>
          <a:xfrm>
            <a:off x="6748260" y="1347163"/>
            <a:ext cx="5035334" cy="4379976"/>
          </a:xfrm>
          <a:prstGeom prst="rect">
            <a:avLst/>
          </a:prstGeom>
        </p:spPr>
      </p:pic>
    </p:spTree>
    <p:extLst>
      <p:ext uri="{BB962C8B-B14F-4D97-AF65-F5344CB8AC3E}">
        <p14:creationId xmlns:p14="http://schemas.microsoft.com/office/powerpoint/2010/main" val="77554754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5BBE6C09-1D77-B642-8B97-BB1CADBADD7C}"/>
              </a:ext>
            </a:extLst>
          </p:cNvPr>
          <p:cNvSpPr>
            <a:spLocks noGrp="1"/>
          </p:cNvSpPr>
          <p:nvPr>
            <p:ph type="title"/>
          </p:nvPr>
        </p:nvSpPr>
        <p:spPr>
          <a:xfrm>
            <a:off x="841248" y="713232"/>
            <a:ext cx="5157216" cy="1197864"/>
          </a:xfrm>
        </p:spPr>
        <p:txBody>
          <a:bodyPr>
            <a:normAutofit/>
          </a:bodyPr>
          <a:lstStyle/>
          <a:p>
            <a:r>
              <a:rPr lang="en-US" sz="3200" dirty="0">
                <a:latin typeface="Times New Roman" panose="02020603050405020304" pitchFamily="18" charset="0"/>
                <a:cs typeface="Times New Roman" panose="02020603050405020304" pitchFamily="18" charset="0"/>
              </a:rPr>
              <a:t>FUNCTIONALITY of CNN</a:t>
            </a:r>
          </a:p>
        </p:txBody>
      </p:sp>
      <p:cxnSp>
        <p:nvCxnSpPr>
          <p:cNvPr id="137" name="Straight Connector 13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87DC23-16DC-A54D-9680-ABE9F0B00481}"/>
              </a:ext>
            </a:extLst>
          </p:cNvPr>
          <p:cNvSpPr>
            <a:spLocks noGrp="1"/>
          </p:cNvSpPr>
          <p:nvPr>
            <p:ph idx="1"/>
          </p:nvPr>
        </p:nvSpPr>
        <p:spPr>
          <a:xfrm>
            <a:off x="841248" y="2048256"/>
            <a:ext cx="5157216" cy="4123944"/>
          </a:xfrm>
        </p:spPr>
        <p:txBody>
          <a:bodyPr anchor="t">
            <a:normAutofit/>
          </a:bodyPr>
          <a:lstStyle/>
          <a:p>
            <a:pPr algn="just"/>
            <a:r>
              <a:rPr lang="en-US" sz="2200" dirty="0">
                <a:latin typeface="Times New Roman" panose="02020603050405020304" pitchFamily="18" charset="0"/>
                <a:cs typeface="Times New Roman" panose="02020603050405020304" pitchFamily="18" charset="0"/>
              </a:rPr>
              <a:t>A Convolutional Neural Network (ConvNet/CNN) is a Deep Learning architecture which is commonly used for image classification and image segmentation.</a:t>
            </a:r>
          </a:p>
          <a:p>
            <a:pPr algn="just"/>
            <a:r>
              <a:rPr lang="en-US" sz="2200" dirty="0">
                <a:latin typeface="Times New Roman" panose="02020603050405020304" pitchFamily="18" charset="0"/>
                <a:cs typeface="Times New Roman" panose="02020603050405020304" pitchFamily="18" charset="0"/>
              </a:rPr>
              <a:t>They are by far more efficient than a feed forward method, can help us with the special data as well.  </a:t>
            </a:r>
            <a:endParaRPr lang="en-US" sz="2200" dirty="0"/>
          </a:p>
          <a:p>
            <a:endParaRPr lang="en-US" sz="2200" dirty="0"/>
          </a:p>
        </p:txBody>
      </p:sp>
      <p:pic>
        <p:nvPicPr>
          <p:cNvPr id="1026" name="Picture 2" descr="Image for post">
            <a:extLst>
              <a:ext uri="{FF2B5EF4-FFF2-40B4-BE49-F238E27FC236}">
                <a16:creationId xmlns:a16="http://schemas.microsoft.com/office/drawing/2014/main" id="{90CE0DA2-D1C2-124A-84EC-B66906224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977" y="713232"/>
            <a:ext cx="5347269" cy="533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6203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39EBD-747C-BE4C-BBC9-410B8563581E}"/>
              </a:ext>
            </a:extLst>
          </p:cNvPr>
          <p:cNvSpPr>
            <a:spLocks noGrp="1"/>
          </p:cNvSpPr>
          <p:nvPr>
            <p:ph type="title"/>
          </p:nvPr>
        </p:nvSpPr>
        <p:spPr>
          <a:xfrm>
            <a:off x="841248" y="713232"/>
            <a:ext cx="5154168" cy="1197864"/>
          </a:xfrm>
        </p:spPr>
        <p:txBody>
          <a:bodyPr vert="horz" lIns="91440" tIns="45720" rIns="91440" bIns="45720" rtlCol="0">
            <a:normAutofit/>
          </a:bodyPr>
          <a:lstStyle/>
          <a:p>
            <a:r>
              <a:rPr lang="en-US" sz="3200" dirty="0">
                <a:latin typeface="Times New Roman" panose="02020603050405020304" pitchFamily="18" charset="0"/>
                <a:cs typeface="Times New Roman" panose="02020603050405020304" pitchFamily="18" charset="0"/>
              </a:rPr>
              <a:t>DATA Pre-Processing</a:t>
            </a:r>
          </a:p>
        </p:txBody>
      </p:sp>
      <p:cxnSp>
        <p:nvCxnSpPr>
          <p:cNvPr id="22" name="Straight Connector 21">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31087"/>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7D6BF70-48AF-F940-8E16-C99A5FC43407}"/>
              </a:ext>
            </a:extLst>
          </p:cNvPr>
          <p:cNvSpPr>
            <a:spLocks noGrp="1"/>
          </p:cNvSpPr>
          <p:nvPr>
            <p:ph idx="1"/>
          </p:nvPr>
        </p:nvSpPr>
        <p:spPr>
          <a:xfrm>
            <a:off x="841248" y="2048256"/>
            <a:ext cx="5154168" cy="4123944"/>
          </a:xfrm>
        </p:spPr>
        <p:txBody>
          <a:bodyPr anchor="t">
            <a:normAutofit lnSpcReduction="10000"/>
          </a:bodyPr>
          <a:lstStyle/>
          <a:p>
            <a:pPr algn="just"/>
            <a:r>
              <a:rPr lang="en-US" sz="2000" dirty="0">
                <a:latin typeface="Times New Roman" panose="02020603050405020304" pitchFamily="18" charset="0"/>
                <a:cs typeface="Times New Roman" panose="02020603050405020304" pitchFamily="18" charset="0"/>
              </a:rPr>
              <a:t>Data pre-processing are a combination of various steps that should be followed so that we could use our data with the corresponding model in an effective way.</a:t>
            </a:r>
          </a:p>
          <a:p>
            <a:pPr algn="just"/>
            <a:r>
              <a:rPr lang="en-US" sz="2000" dirty="0">
                <a:latin typeface="Times New Roman" panose="02020603050405020304" pitchFamily="18" charset="0"/>
                <a:cs typeface="Times New Roman" panose="02020603050405020304" pitchFamily="18" charset="0"/>
              </a:rPr>
              <a:t>Luckily for CNN’s there isn’t much pre-processing required except for normalization and reshaping of input data.</a:t>
            </a:r>
          </a:p>
          <a:p>
            <a:pPr algn="just"/>
            <a:r>
              <a:rPr lang="en-US" sz="2000" dirty="0">
                <a:latin typeface="Times New Roman" panose="02020603050405020304" pitchFamily="18" charset="0"/>
                <a:cs typeface="Times New Roman" panose="02020603050405020304" pitchFamily="18" charset="0"/>
              </a:rPr>
              <a:t>Firstly, we would normalize the data that is shrink the greyscale values in the range of 0-1. for better accuracy as well as faster computation</a:t>
            </a:r>
          </a:p>
          <a:p>
            <a:pPr algn="just"/>
            <a:r>
              <a:rPr lang="en-US" sz="2000" dirty="0">
                <a:latin typeface="Times New Roman" panose="02020603050405020304" pitchFamily="18" charset="0"/>
                <a:cs typeface="Times New Roman" panose="02020603050405020304" pitchFamily="18" charset="0"/>
              </a:rPr>
              <a:t>Then we would we would reshape the data so that we could successfully input the data to CNN’s</a:t>
            </a:r>
          </a:p>
          <a:p>
            <a:endParaRPr lang="en-US" sz="2000" dirty="0"/>
          </a:p>
          <a:p>
            <a:pPr marL="0" indent="0">
              <a:buNone/>
            </a:pPr>
            <a:endParaRPr lang="en-US" sz="2000" dirty="0"/>
          </a:p>
          <a:p>
            <a:endParaRPr lang="en-US" sz="2000" dirty="0"/>
          </a:p>
        </p:txBody>
      </p:sp>
      <p:pic>
        <p:nvPicPr>
          <p:cNvPr id="11" name="Picture 10">
            <a:extLst>
              <a:ext uri="{FF2B5EF4-FFF2-40B4-BE49-F238E27FC236}">
                <a16:creationId xmlns:a16="http://schemas.microsoft.com/office/drawing/2014/main" id="{C8CDFB50-DA71-4123-8089-CB82800FCA40}"/>
              </a:ext>
            </a:extLst>
          </p:cNvPr>
          <p:cNvPicPr>
            <a:picLocks noChangeAspect="1"/>
          </p:cNvPicPr>
          <p:nvPr/>
        </p:nvPicPr>
        <p:blipFill rotWithShape="1">
          <a:blip r:embed="rId3"/>
          <a:srcRect l="39039" r="7476" b="-1"/>
          <a:stretch/>
        </p:blipFill>
        <p:spPr>
          <a:xfrm>
            <a:off x="6696891" y="10"/>
            <a:ext cx="5495109" cy="6857990"/>
          </a:xfrm>
          <a:prstGeom prst="rect">
            <a:avLst/>
          </a:prstGeom>
        </p:spPr>
      </p:pic>
    </p:spTree>
    <p:extLst>
      <p:ext uri="{BB962C8B-B14F-4D97-AF65-F5344CB8AC3E}">
        <p14:creationId xmlns:p14="http://schemas.microsoft.com/office/powerpoint/2010/main" val="356638614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C41E938-43D1-AF41-9286-34A7A9FA57FB}"/>
              </a:ext>
            </a:extLst>
          </p:cNvPr>
          <p:cNvSpPr>
            <a:spLocks noGrp="1"/>
          </p:cNvSpPr>
          <p:nvPr>
            <p:ph type="title"/>
          </p:nvPr>
        </p:nvSpPr>
        <p:spPr>
          <a:xfrm>
            <a:off x="841248" y="713232"/>
            <a:ext cx="5157216" cy="1197864"/>
          </a:xfrm>
        </p:spPr>
        <p:txBody>
          <a:bodyPr>
            <a:normAutofit/>
          </a:bodyPr>
          <a:lstStyle/>
          <a:p>
            <a:r>
              <a:rPr lang="en-US" sz="3200" dirty="0">
                <a:latin typeface="Times New Roman" panose="02020603050405020304" pitchFamily="18" charset="0"/>
                <a:cs typeface="Times New Roman" panose="02020603050405020304" pitchFamily="18" charset="0"/>
              </a:rPr>
              <a:t>CNN Hyper-Parameters</a:t>
            </a:r>
          </a:p>
        </p:txBody>
      </p:sp>
      <p:cxnSp>
        <p:nvCxnSpPr>
          <p:cNvPr id="34" name="Straight Connector 33">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DD4E91A-78B3-E446-AFC8-6895E35D8B20}"/>
              </a:ext>
            </a:extLst>
          </p:cNvPr>
          <p:cNvSpPr>
            <a:spLocks noGrp="1"/>
          </p:cNvSpPr>
          <p:nvPr>
            <p:ph idx="1"/>
          </p:nvPr>
        </p:nvSpPr>
        <p:spPr>
          <a:xfrm>
            <a:off x="841248" y="2048256"/>
            <a:ext cx="5157216" cy="4123944"/>
          </a:xfrm>
        </p:spPr>
        <p:txBody>
          <a:bodyPr anchor="t">
            <a:normAutofit/>
          </a:bodyPr>
          <a:lstStyle/>
          <a:p>
            <a:pPr algn="just"/>
            <a:r>
              <a:rPr lang="en-US" sz="2200" dirty="0">
                <a:latin typeface="Times New Roman" panose="02020603050405020304" pitchFamily="18" charset="0"/>
                <a:cs typeface="Times New Roman" panose="02020603050405020304" pitchFamily="18" charset="0"/>
              </a:rPr>
              <a:t>Kernel or Filter</a:t>
            </a:r>
          </a:p>
          <a:p>
            <a:pPr algn="just"/>
            <a:r>
              <a:rPr lang="en-US" sz="2200" dirty="0">
                <a:latin typeface="Times New Roman" panose="02020603050405020304" pitchFamily="18" charset="0"/>
                <a:cs typeface="Times New Roman" panose="02020603050405020304" pitchFamily="18" charset="0"/>
              </a:rPr>
              <a:t>Stride </a:t>
            </a:r>
          </a:p>
          <a:p>
            <a:pPr algn="just"/>
            <a:r>
              <a:rPr lang="en-US" sz="2200" dirty="0">
                <a:latin typeface="Times New Roman" panose="02020603050405020304" pitchFamily="18" charset="0"/>
                <a:cs typeface="Times New Roman" panose="02020603050405020304" pitchFamily="18" charset="0"/>
              </a:rPr>
              <a:t>Pooling</a:t>
            </a:r>
          </a:p>
          <a:p>
            <a:pPr marL="0" indent="0">
              <a:buNone/>
            </a:pPr>
            <a:endParaRPr lang="en-US" sz="2200" dirty="0"/>
          </a:p>
        </p:txBody>
      </p:sp>
      <p:pic>
        <p:nvPicPr>
          <p:cNvPr id="13" name="Picture 2" descr="Image for post">
            <a:extLst>
              <a:ext uri="{FF2B5EF4-FFF2-40B4-BE49-F238E27FC236}">
                <a16:creationId xmlns:a16="http://schemas.microsoft.com/office/drawing/2014/main" id="{C6785518-D7E8-AA4A-8F55-8E1A3306A7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93408" y="1637345"/>
            <a:ext cx="4945964" cy="361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508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914</Words>
  <Application>Microsoft Macintosh PowerPoint</Application>
  <PresentationFormat>Widescreen</PresentationFormat>
  <Paragraphs>64</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Tw Cen MT</vt:lpstr>
      <vt:lpstr>Office Theme</vt:lpstr>
      <vt:lpstr>IMAGE CLASSIFICATION</vt:lpstr>
      <vt:lpstr>INTRODUCTION </vt:lpstr>
      <vt:lpstr>DATA DESCRIPTION</vt:lpstr>
      <vt:lpstr>DATA DESCRIPTION</vt:lpstr>
      <vt:lpstr>NEURAL NETWORKS</vt:lpstr>
      <vt:lpstr>Feed Forward  NEURAL NETWORK</vt:lpstr>
      <vt:lpstr>FUNCTIONALITY of CNN</vt:lpstr>
      <vt:lpstr>DATA Pre-Processing</vt:lpstr>
      <vt:lpstr>CNN Hyper-Parameters</vt:lpstr>
      <vt:lpstr>STRIDE </vt:lpstr>
      <vt:lpstr>POOLING</vt:lpstr>
      <vt:lpstr>Putting Everything Together</vt:lpstr>
      <vt:lpstr>MODEL METRICS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dc:title>
  <dc:creator>Aarthika Reddy Karumudi</dc:creator>
  <cp:lastModifiedBy>Anurag Kuche</cp:lastModifiedBy>
  <cp:revision>23</cp:revision>
  <dcterms:created xsi:type="dcterms:W3CDTF">2020-12-06T19:09:14Z</dcterms:created>
  <dcterms:modified xsi:type="dcterms:W3CDTF">2020-12-07T23:28:50Z</dcterms:modified>
</cp:coreProperties>
</file>