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5" r:id="rId8"/>
    <p:sldId id="266" r:id="rId9"/>
    <p:sldId id="267" r:id="rId10"/>
    <p:sldId id="263" r:id="rId11"/>
    <p:sldId id="264" r:id="rId12"/>
    <p:sldId id="26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90" d="100"/>
          <a:sy n="90" d="100"/>
        </p:scale>
        <p:origin x="35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GB"/>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CD160C71-5320-4925-8A78-3CDBC2C9DC40}" type="datetimeFigureOut">
              <a:rPr lang="en-IN" smtClean="0"/>
              <a:t>05-04-2024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827B624-E2E1-421A-B737-8A44D044337B}" type="slidenum">
              <a:rPr lang="en-IN" smtClean="0"/>
              <a:t>‹#›</a:t>
            </a:fld>
            <a:endParaRPr lang="en-IN"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3710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D160C71-5320-4925-8A78-3CDBC2C9DC40}" type="datetimeFigureOut">
              <a:rPr lang="en-IN" smtClean="0"/>
              <a:t>05-04-2024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827B624-E2E1-421A-B737-8A44D044337B}" type="slidenum">
              <a:rPr lang="en-IN" smtClean="0"/>
              <a:t>‹#›</a:t>
            </a:fld>
            <a:endParaRPr lang="en-IN" dirty="0"/>
          </a:p>
        </p:txBody>
      </p:sp>
    </p:spTree>
    <p:extLst>
      <p:ext uri="{BB962C8B-B14F-4D97-AF65-F5344CB8AC3E}">
        <p14:creationId xmlns:p14="http://schemas.microsoft.com/office/powerpoint/2010/main" val="819052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D160C71-5320-4925-8A78-3CDBC2C9DC40}" type="datetimeFigureOut">
              <a:rPr lang="en-IN" smtClean="0"/>
              <a:t>05-04-2024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827B624-E2E1-421A-B737-8A44D044337B}" type="slidenum">
              <a:rPr lang="en-IN" smtClean="0"/>
              <a:t>‹#›</a:t>
            </a:fld>
            <a:endParaRPr lang="en-IN" dirty="0"/>
          </a:p>
        </p:txBody>
      </p:sp>
    </p:spTree>
    <p:extLst>
      <p:ext uri="{BB962C8B-B14F-4D97-AF65-F5344CB8AC3E}">
        <p14:creationId xmlns:p14="http://schemas.microsoft.com/office/powerpoint/2010/main" val="1436515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D160C71-5320-4925-8A78-3CDBC2C9DC40}" type="datetimeFigureOut">
              <a:rPr lang="en-IN" smtClean="0"/>
              <a:t>05-04-2024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827B624-E2E1-421A-B737-8A44D044337B}" type="slidenum">
              <a:rPr lang="en-IN" smtClean="0"/>
              <a:t>‹#›</a:t>
            </a:fld>
            <a:endParaRPr lang="en-IN" dirty="0"/>
          </a:p>
        </p:txBody>
      </p:sp>
    </p:spTree>
    <p:extLst>
      <p:ext uri="{BB962C8B-B14F-4D97-AF65-F5344CB8AC3E}">
        <p14:creationId xmlns:p14="http://schemas.microsoft.com/office/powerpoint/2010/main" val="3776510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GB"/>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D160C71-5320-4925-8A78-3CDBC2C9DC40}" type="datetimeFigureOut">
              <a:rPr lang="en-IN" smtClean="0"/>
              <a:t>05-04-2024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827B624-E2E1-421A-B737-8A44D044337B}" type="slidenum">
              <a:rPr lang="en-IN" smtClean="0"/>
              <a:t>‹#›</a:t>
            </a:fld>
            <a:endParaRPr lang="en-IN"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1323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D160C71-5320-4925-8A78-3CDBC2C9DC40}" type="datetimeFigureOut">
              <a:rPr lang="en-IN" smtClean="0"/>
              <a:t>05-04-2024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827B624-E2E1-421A-B737-8A44D044337B}" type="slidenum">
              <a:rPr lang="en-IN" smtClean="0"/>
              <a:t>‹#›</a:t>
            </a:fld>
            <a:endParaRPr lang="en-IN" dirty="0"/>
          </a:p>
        </p:txBody>
      </p:sp>
    </p:spTree>
    <p:extLst>
      <p:ext uri="{BB962C8B-B14F-4D97-AF65-F5344CB8AC3E}">
        <p14:creationId xmlns:p14="http://schemas.microsoft.com/office/powerpoint/2010/main" val="1792766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GB"/>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CD160C71-5320-4925-8A78-3CDBC2C9DC40}" type="datetimeFigureOut">
              <a:rPr lang="en-IN" smtClean="0"/>
              <a:t>05-04-2024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7827B624-E2E1-421A-B737-8A44D044337B}" type="slidenum">
              <a:rPr lang="en-IN" smtClean="0"/>
              <a:t>‹#›</a:t>
            </a:fld>
            <a:endParaRPr lang="en-IN" dirty="0"/>
          </a:p>
        </p:txBody>
      </p:sp>
    </p:spTree>
    <p:extLst>
      <p:ext uri="{BB962C8B-B14F-4D97-AF65-F5344CB8AC3E}">
        <p14:creationId xmlns:p14="http://schemas.microsoft.com/office/powerpoint/2010/main" val="2863287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CD160C71-5320-4925-8A78-3CDBC2C9DC40}" type="datetimeFigureOut">
              <a:rPr lang="en-IN" smtClean="0"/>
              <a:t>05-04-2024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7827B624-E2E1-421A-B737-8A44D044337B}" type="slidenum">
              <a:rPr lang="en-IN" smtClean="0"/>
              <a:t>‹#›</a:t>
            </a:fld>
            <a:endParaRPr lang="en-IN" dirty="0"/>
          </a:p>
        </p:txBody>
      </p:sp>
    </p:spTree>
    <p:extLst>
      <p:ext uri="{BB962C8B-B14F-4D97-AF65-F5344CB8AC3E}">
        <p14:creationId xmlns:p14="http://schemas.microsoft.com/office/powerpoint/2010/main" val="3715454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D160C71-5320-4925-8A78-3CDBC2C9DC40}" type="datetimeFigureOut">
              <a:rPr lang="en-IN" smtClean="0"/>
              <a:t>05-04-2024</a:t>
            </a:fld>
            <a:endParaRPr lang="en-IN"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dirty="0"/>
          </a:p>
        </p:txBody>
      </p:sp>
      <p:sp>
        <p:nvSpPr>
          <p:cNvPr id="9" name="Slide Number Placeholder 8"/>
          <p:cNvSpPr>
            <a:spLocks noGrp="1"/>
          </p:cNvSpPr>
          <p:nvPr>
            <p:ph type="sldNum" sz="quarter" idx="12"/>
          </p:nvPr>
        </p:nvSpPr>
        <p:spPr/>
        <p:txBody>
          <a:bodyPr/>
          <a:lstStyle/>
          <a:p>
            <a:fld id="{7827B624-E2E1-421A-B737-8A44D044337B}" type="slidenum">
              <a:rPr lang="en-IN" smtClean="0"/>
              <a:t>‹#›</a:t>
            </a:fld>
            <a:endParaRPr lang="en-IN" dirty="0"/>
          </a:p>
        </p:txBody>
      </p:sp>
    </p:spTree>
    <p:extLst>
      <p:ext uri="{BB962C8B-B14F-4D97-AF65-F5344CB8AC3E}">
        <p14:creationId xmlns:p14="http://schemas.microsoft.com/office/powerpoint/2010/main" val="4200970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GB"/>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D160C71-5320-4925-8A78-3CDBC2C9DC40}" type="datetimeFigureOut">
              <a:rPr lang="en-IN" smtClean="0"/>
              <a:t>05-04-2024</a:t>
            </a:fld>
            <a:endParaRPr lang="en-IN"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827B624-E2E1-421A-B737-8A44D044337B}" type="slidenum">
              <a:rPr lang="en-IN" smtClean="0"/>
              <a:t>‹#›</a:t>
            </a:fld>
            <a:endParaRPr lang="en-IN" dirty="0"/>
          </a:p>
        </p:txBody>
      </p:sp>
    </p:spTree>
    <p:extLst>
      <p:ext uri="{BB962C8B-B14F-4D97-AF65-F5344CB8AC3E}">
        <p14:creationId xmlns:p14="http://schemas.microsoft.com/office/powerpoint/2010/main" val="1324693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CD160C71-5320-4925-8A78-3CDBC2C9DC40}" type="datetimeFigureOut">
              <a:rPr lang="en-IN" smtClean="0"/>
              <a:t>05-04-2024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827B624-E2E1-421A-B737-8A44D044337B}" type="slidenum">
              <a:rPr lang="en-IN" smtClean="0"/>
              <a:t>‹#›</a:t>
            </a:fld>
            <a:endParaRPr lang="en-IN" dirty="0"/>
          </a:p>
        </p:txBody>
      </p:sp>
    </p:spTree>
    <p:extLst>
      <p:ext uri="{BB962C8B-B14F-4D97-AF65-F5344CB8AC3E}">
        <p14:creationId xmlns:p14="http://schemas.microsoft.com/office/powerpoint/2010/main" val="1829158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GB"/>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D160C71-5320-4925-8A78-3CDBC2C9DC40}" type="datetimeFigureOut">
              <a:rPr lang="en-IN" smtClean="0"/>
              <a:t>05-04-2024</a:t>
            </a:fld>
            <a:endParaRPr lang="en-IN"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827B624-E2E1-421A-B737-8A44D044337B}" type="slidenum">
              <a:rPr lang="en-IN" smtClean="0"/>
              <a:t>‹#›</a:t>
            </a:fld>
            <a:endParaRPr lang="en-IN"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43986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62F14-0217-83CC-9BE9-FB2A8A3FCEC5}"/>
              </a:ext>
            </a:extLst>
          </p:cNvPr>
          <p:cNvSpPr>
            <a:spLocks noGrp="1"/>
          </p:cNvSpPr>
          <p:nvPr>
            <p:ph type="ctrTitle"/>
          </p:nvPr>
        </p:nvSpPr>
        <p:spPr>
          <a:xfrm>
            <a:off x="278784" y="792817"/>
            <a:ext cx="11700933" cy="2373715"/>
          </a:xfrm>
        </p:spPr>
        <p:txBody>
          <a:bodyPr>
            <a:normAutofit fontScale="90000"/>
          </a:bodyPr>
          <a:lstStyle/>
          <a:p>
            <a:pPr algn="ctr">
              <a:lnSpc>
                <a:spcPct val="150000"/>
              </a:lnSpc>
            </a:pPr>
            <a:r>
              <a:rPr lang="en-US" sz="7200" b="1" dirty="0">
                <a:ln>
                  <a:solidFill>
                    <a:schemeClr val="tx1"/>
                  </a:solidFill>
                </a:ln>
                <a:solidFill>
                  <a:schemeClr val="bg2">
                    <a:lumMod val="75000"/>
                  </a:schemeClr>
                </a:solidFill>
                <a:latin typeface="Bahnschrift Condensed" panose="020B0502040204020203" pitchFamily="34" charset="0"/>
              </a:rPr>
              <a:t>AES Encryption/Decryption</a:t>
            </a:r>
            <a:br>
              <a:rPr lang="en-US" dirty="0">
                <a:solidFill>
                  <a:schemeClr val="bg2">
                    <a:lumMod val="50000"/>
                  </a:schemeClr>
                </a:solidFill>
                <a:latin typeface="Bahnschrift Condensed" panose="020B0502040204020203" pitchFamily="34" charset="0"/>
              </a:rPr>
            </a:br>
            <a:r>
              <a:rPr lang="en-US" sz="3600" dirty="0">
                <a:ln>
                  <a:solidFill>
                    <a:schemeClr val="tx1"/>
                  </a:solidFill>
                </a:ln>
                <a:solidFill>
                  <a:schemeClr val="bg2">
                    <a:lumMod val="50000"/>
                  </a:schemeClr>
                </a:solidFill>
                <a:latin typeface="Bahnschrift Condensed" panose="020B0502040204020203" pitchFamily="34" charset="0"/>
              </a:rPr>
              <a:t>PDS Capstone Project</a:t>
            </a:r>
            <a:endParaRPr lang="en-IN" sz="3600" dirty="0">
              <a:ln>
                <a:solidFill>
                  <a:schemeClr val="tx1"/>
                </a:solidFill>
              </a:ln>
              <a:solidFill>
                <a:schemeClr val="bg2">
                  <a:lumMod val="50000"/>
                </a:schemeClr>
              </a:solidFill>
              <a:latin typeface="Bahnschrift Condensed" panose="020B0502040204020203" pitchFamily="34" charset="0"/>
            </a:endParaRPr>
          </a:p>
        </p:txBody>
      </p:sp>
      <p:sp>
        <p:nvSpPr>
          <p:cNvPr id="3" name="Subtitle 2">
            <a:extLst>
              <a:ext uri="{FF2B5EF4-FFF2-40B4-BE49-F238E27FC236}">
                <a16:creationId xmlns:a16="http://schemas.microsoft.com/office/drawing/2014/main" id="{26B69C4D-2E20-0AE8-ACF4-66FCEFF4EE17}"/>
              </a:ext>
            </a:extLst>
          </p:cNvPr>
          <p:cNvSpPr>
            <a:spLocks noGrp="1"/>
          </p:cNvSpPr>
          <p:nvPr>
            <p:ph type="subTitle" idx="1"/>
          </p:nvPr>
        </p:nvSpPr>
        <p:spPr>
          <a:xfrm>
            <a:off x="1159318" y="4649096"/>
            <a:ext cx="10058400" cy="1416087"/>
          </a:xfrm>
        </p:spPr>
        <p:txBody>
          <a:bodyPr>
            <a:normAutofit fontScale="70000" lnSpcReduction="20000"/>
          </a:bodyPr>
          <a:lstStyle/>
          <a:p>
            <a:r>
              <a:rPr lang="en-US" dirty="0"/>
              <a:t>Anurag Mishra 		(23CE01005)</a:t>
            </a:r>
          </a:p>
          <a:p>
            <a:r>
              <a:rPr lang="en-US" dirty="0"/>
              <a:t>Ayush Gautam 			(23CS01008)</a:t>
            </a:r>
          </a:p>
          <a:p>
            <a:r>
              <a:rPr lang="en-US" dirty="0"/>
              <a:t>Muralidhar Suddhapalli 	</a:t>
            </a:r>
            <a:r>
              <a:rPr lang="en-IN" dirty="0"/>
              <a:t>(23CE02022)</a:t>
            </a:r>
            <a:endParaRPr lang="en-US" dirty="0"/>
          </a:p>
          <a:p>
            <a:r>
              <a:rPr lang="en-US" dirty="0"/>
              <a:t>Tushar Jawane 		(</a:t>
            </a:r>
            <a:r>
              <a:rPr lang="en-IN" dirty="0"/>
              <a:t>23CE02010)</a:t>
            </a:r>
          </a:p>
        </p:txBody>
      </p:sp>
    </p:spTree>
    <p:extLst>
      <p:ext uri="{BB962C8B-B14F-4D97-AF65-F5344CB8AC3E}">
        <p14:creationId xmlns:p14="http://schemas.microsoft.com/office/powerpoint/2010/main" val="3067725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28857-0057-3A35-B1F4-171F82614DD1}"/>
              </a:ext>
            </a:extLst>
          </p:cNvPr>
          <p:cNvSpPr>
            <a:spLocks noGrp="1"/>
          </p:cNvSpPr>
          <p:nvPr>
            <p:ph type="title"/>
          </p:nvPr>
        </p:nvSpPr>
        <p:spPr>
          <a:xfrm>
            <a:off x="1066800" y="568959"/>
            <a:ext cx="10058400" cy="839894"/>
          </a:xfrm>
        </p:spPr>
        <p:txBody>
          <a:bodyPr>
            <a:normAutofit fontScale="90000"/>
          </a:bodyPr>
          <a:lstStyle/>
          <a:p>
            <a:pPr algn="ctr"/>
            <a:r>
              <a:rPr lang="en-US" sz="5900" b="1" dirty="0">
                <a:solidFill>
                  <a:schemeClr val="bg2">
                    <a:lumMod val="75000"/>
                  </a:schemeClr>
                </a:solidFill>
                <a:latin typeface="Bahnschrift Condensed" panose="020B0502040204020203" pitchFamily="34" charset="0"/>
              </a:rPr>
              <a:t>Issues encountered </a:t>
            </a:r>
            <a:endParaRPr lang="en-IN" sz="5900" b="1" dirty="0">
              <a:solidFill>
                <a:schemeClr val="bg2">
                  <a:lumMod val="75000"/>
                </a:schemeClr>
              </a:solidFill>
              <a:latin typeface="Bahnschrift Condensed" panose="020B0502040204020203" pitchFamily="34" charset="0"/>
            </a:endParaRPr>
          </a:p>
        </p:txBody>
      </p:sp>
      <p:sp>
        <p:nvSpPr>
          <p:cNvPr id="3" name="Content Placeholder 2">
            <a:extLst>
              <a:ext uri="{FF2B5EF4-FFF2-40B4-BE49-F238E27FC236}">
                <a16:creationId xmlns:a16="http://schemas.microsoft.com/office/drawing/2014/main" id="{600DD3B9-D3E8-CA7F-23BB-BC15A67A8AE8}"/>
              </a:ext>
            </a:extLst>
          </p:cNvPr>
          <p:cNvSpPr>
            <a:spLocks noGrp="1"/>
          </p:cNvSpPr>
          <p:nvPr>
            <p:ph idx="1"/>
          </p:nvPr>
        </p:nvSpPr>
        <p:spPr>
          <a:xfrm>
            <a:off x="1097280" y="1811867"/>
            <a:ext cx="10058400" cy="4546600"/>
          </a:xfrm>
        </p:spPr>
        <p:txBody>
          <a:bodyPr>
            <a:normAutofit fontScale="92500" lnSpcReduction="10000"/>
          </a:bodyPr>
          <a:lstStyle/>
          <a:p>
            <a:r>
              <a:rPr lang="en-US" dirty="0"/>
              <a:t>One critical issue with the encrypted text being shown in corresponding (ASCII) characters was the possibility of the existence of new line (ASCII value: 10) in the encrypted string show by a newline (enter). </a:t>
            </a:r>
          </a:p>
          <a:p>
            <a:r>
              <a:rPr lang="en-US" dirty="0"/>
              <a:t>This made issues with the capabilities of functions like </a:t>
            </a:r>
            <a:r>
              <a:rPr lang="en-US" b="1" dirty="0"/>
              <a:t>gets(), scanf()</a:t>
            </a:r>
            <a:r>
              <a:rPr lang="en-US" dirty="0"/>
              <a:t> ,</a:t>
            </a:r>
            <a:r>
              <a:rPr lang="en-US" b="1" dirty="0"/>
              <a:t> fgets()</a:t>
            </a:r>
            <a:r>
              <a:rPr lang="en-US" dirty="0"/>
              <a:t> ,</a:t>
            </a:r>
            <a:r>
              <a:rPr lang="en-US" b="1" dirty="0"/>
              <a:t> fscanf()</a:t>
            </a:r>
            <a:r>
              <a:rPr lang="en-US" dirty="0"/>
              <a:t> in receiving the encrypted text from user in decryption process, since any newline character would be considered as the end of the encrypted string to be decrypted by the program. </a:t>
            </a:r>
          </a:p>
          <a:p>
            <a:r>
              <a:rPr lang="en-US" sz="3000" b="1" dirty="0">
                <a:solidFill>
                  <a:schemeClr val="bg2">
                    <a:lumMod val="50000"/>
                  </a:schemeClr>
                </a:solidFill>
              </a:rPr>
              <a:t>Attempts to fix this issue:</a:t>
            </a:r>
          </a:p>
          <a:p>
            <a:pPr>
              <a:buFont typeface="Wingdings" panose="05000000000000000000" pitchFamily="2" charset="2"/>
              <a:buChar char="q"/>
            </a:pPr>
            <a:r>
              <a:rPr lang="en-US" dirty="0"/>
              <a:t>We could not implement the use of any placeholder</a:t>
            </a:r>
            <a:r>
              <a:rPr lang="en-US" b="1" dirty="0"/>
              <a:t>*</a:t>
            </a:r>
            <a:r>
              <a:rPr lang="en-US" dirty="0"/>
              <a:t> for this newline character (to replace newline for the time being) as all the valid characters for decryption process (which were ASCII from 0 to 255) were possible to be originally there in the encrypted string.  This would have made it impossible for our program to find which character is placeholder and which is the actual one.</a:t>
            </a:r>
          </a:p>
          <a:p>
            <a:pPr marL="0" indent="0">
              <a:buNone/>
            </a:pPr>
            <a:r>
              <a:rPr lang="en-US" sz="500" b="1" dirty="0"/>
              <a:t>	</a:t>
            </a:r>
          </a:p>
          <a:p>
            <a:pPr marL="0" indent="0">
              <a:buNone/>
            </a:pPr>
            <a:r>
              <a:rPr lang="en-US" b="1" dirty="0"/>
              <a:t>	*Placeholder </a:t>
            </a:r>
            <a:r>
              <a:rPr lang="en-US" dirty="0"/>
              <a:t>: Temporary replacement of a character (here, newline). The program could have recognized the placeholder in the program itself while decrypting and replaced it with new line.   Thus, overcoming the issue with the above stated functions.</a:t>
            </a:r>
          </a:p>
        </p:txBody>
      </p:sp>
    </p:spTree>
    <p:extLst>
      <p:ext uri="{BB962C8B-B14F-4D97-AF65-F5344CB8AC3E}">
        <p14:creationId xmlns:p14="http://schemas.microsoft.com/office/powerpoint/2010/main" val="312868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645091-A7BB-FD1F-DDA1-E275894F835A}"/>
              </a:ext>
            </a:extLst>
          </p:cNvPr>
          <p:cNvSpPr>
            <a:spLocks noGrp="1"/>
          </p:cNvSpPr>
          <p:nvPr>
            <p:ph idx="1"/>
          </p:nvPr>
        </p:nvSpPr>
        <p:spPr/>
        <p:txBody>
          <a:bodyPr/>
          <a:lstStyle/>
          <a:p>
            <a:pPr>
              <a:buFont typeface="Wingdings" panose="05000000000000000000" pitchFamily="2" charset="2"/>
              <a:buChar char="q"/>
            </a:pPr>
            <a:r>
              <a:rPr lang="en-US" dirty="0"/>
              <a:t>Initially, it was thought that to overcome this issue, Unicode could be the placeholder which we could implement perhaps through some library. However, the main issue with this approach was that Unicode symbols take more than 8 bits (1 byte)- more than the size of char. Thus, this idea was quickly discarded.</a:t>
            </a:r>
          </a:p>
          <a:p>
            <a:pPr>
              <a:buFont typeface="Wingdings" panose="05000000000000000000" pitchFamily="2" charset="2"/>
              <a:buChar char="q"/>
            </a:pPr>
            <a:r>
              <a:rPr lang="en-US" dirty="0"/>
              <a:t>Finally, this issue was fixed by showing the individual hexadecimal numbers in the form of a    string (like 0xAB, 0x12, 0x3E; as AB123E). This way ASCII 10 (0x0A or newline character) could be stored in the encrypted string, without any issue. </a:t>
            </a:r>
          </a:p>
          <a:p>
            <a:r>
              <a:rPr lang="en-US" dirty="0"/>
              <a:t>Finally a new function </a:t>
            </a:r>
            <a:r>
              <a:rPr lang="en-US" b="1" dirty="0"/>
              <a:t>stringToHex </a:t>
            </a:r>
            <a:r>
              <a:rPr lang="en-US" dirty="0"/>
              <a:t>was created to convert a string like </a:t>
            </a:r>
            <a:r>
              <a:rPr lang="en-US" b="1" dirty="0"/>
              <a:t>AB123E</a:t>
            </a:r>
            <a:r>
              <a:rPr lang="en-US" dirty="0"/>
              <a:t> into an unsigned character array with </a:t>
            </a:r>
            <a:r>
              <a:rPr lang="en-US" b="1" dirty="0"/>
              <a:t>0xAB</a:t>
            </a:r>
            <a:r>
              <a:rPr lang="en-US" dirty="0"/>
              <a:t>, </a:t>
            </a:r>
            <a:r>
              <a:rPr lang="en-US" b="1" dirty="0"/>
              <a:t>0x12</a:t>
            </a:r>
            <a:r>
              <a:rPr lang="en-US" dirty="0"/>
              <a:t> and </a:t>
            </a:r>
            <a:r>
              <a:rPr lang="en-US" b="1" dirty="0"/>
              <a:t>0x3E</a:t>
            </a:r>
            <a:r>
              <a:rPr lang="en-US" dirty="0"/>
              <a:t> as its elements.</a:t>
            </a:r>
            <a:endParaRPr lang="en-IN" dirty="0"/>
          </a:p>
          <a:p>
            <a:endParaRPr lang="en-IN" dirty="0"/>
          </a:p>
        </p:txBody>
      </p:sp>
    </p:spTree>
    <p:extLst>
      <p:ext uri="{BB962C8B-B14F-4D97-AF65-F5344CB8AC3E}">
        <p14:creationId xmlns:p14="http://schemas.microsoft.com/office/powerpoint/2010/main" val="247451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C2F87-8AA6-4387-0714-2C8A13143B88}"/>
              </a:ext>
            </a:extLst>
          </p:cNvPr>
          <p:cNvSpPr>
            <a:spLocks noGrp="1"/>
          </p:cNvSpPr>
          <p:nvPr>
            <p:ph type="title"/>
          </p:nvPr>
        </p:nvSpPr>
        <p:spPr/>
        <p:txBody>
          <a:bodyPr/>
          <a:lstStyle/>
          <a:p>
            <a:r>
              <a:rPr lang="en-US" dirty="0"/>
              <a:t>Contribution</a:t>
            </a:r>
            <a:endParaRPr lang="en-IN" dirty="0"/>
          </a:p>
        </p:txBody>
      </p:sp>
      <p:sp>
        <p:nvSpPr>
          <p:cNvPr id="3" name="Content Placeholder 2">
            <a:extLst>
              <a:ext uri="{FF2B5EF4-FFF2-40B4-BE49-F238E27FC236}">
                <a16:creationId xmlns:a16="http://schemas.microsoft.com/office/drawing/2014/main" id="{C437B7EB-2644-8C90-B660-D6AB8A7470EE}"/>
              </a:ext>
            </a:extLst>
          </p:cNvPr>
          <p:cNvSpPr>
            <a:spLocks noGrp="1"/>
          </p:cNvSpPr>
          <p:nvPr>
            <p:ph idx="1"/>
          </p:nvPr>
        </p:nvSpPr>
        <p:spPr/>
        <p:txBody>
          <a:bodyPr/>
          <a:lstStyle/>
          <a:p>
            <a:r>
              <a:rPr lang="en-US" dirty="0"/>
              <a:t>Following is the contribution for all members :</a:t>
            </a:r>
          </a:p>
          <a:p>
            <a:pPr>
              <a:buFont typeface="Arial" panose="020B0604020202020204" pitchFamily="34" charset="0"/>
              <a:buChar char="•"/>
            </a:pPr>
            <a:r>
              <a:rPr lang="en-US" dirty="0"/>
              <a:t>Anurag Mishra : Writing the encrypting functions, decrypting functions, keySchedule functions and their own functions, debugging the final code to resolve issues with ASCII 10 (newline) and ASCII 0 (null character or \0), improving interface of the final program in the terminal to make the program more user-friendly by fixing typos, the number of newlines, adding dashed lines at appropriate places, etc.</a:t>
            </a:r>
          </a:p>
          <a:p>
            <a:pPr>
              <a:buFont typeface="Arial" panose="020B0604020202020204" pitchFamily="34" charset="0"/>
              <a:buChar char="•"/>
            </a:pPr>
            <a:r>
              <a:rPr lang="en-US" dirty="0"/>
              <a:t>Ayush Gautam: Writing driver functions for calling all functions in order and according to AES encryption standard . Implementing file input/output and providing the user options for encrypting or decrypting the text.</a:t>
            </a:r>
          </a:p>
          <a:p>
            <a:pPr>
              <a:buFont typeface="Arial" panose="020B0604020202020204" pitchFamily="34" charset="0"/>
              <a:buChar char="•"/>
            </a:pPr>
            <a:r>
              <a:rPr lang="en-US" dirty="0"/>
              <a:t>Muralidhar Suddhapalli : GUI implementation </a:t>
            </a:r>
            <a:r>
              <a:rPr lang="en-US" dirty="0" err="1"/>
              <a:t>ie</a:t>
            </a:r>
            <a:r>
              <a:rPr lang="en-US" dirty="0"/>
              <a:t> creation of windows and buttons</a:t>
            </a:r>
          </a:p>
          <a:p>
            <a:pPr>
              <a:buFont typeface="Arial" panose="020B0604020202020204" pitchFamily="34" charset="0"/>
              <a:buChar char="•"/>
            </a:pPr>
            <a:r>
              <a:rPr lang="en-US" dirty="0"/>
              <a:t>Tushar Jawane : GUI implementation </a:t>
            </a:r>
            <a:r>
              <a:rPr lang="en-US" dirty="0" err="1"/>
              <a:t>ie</a:t>
            </a:r>
            <a:r>
              <a:rPr lang="en-US" dirty="0"/>
              <a:t> creation of windows and buttons</a:t>
            </a:r>
          </a:p>
        </p:txBody>
      </p:sp>
    </p:spTree>
    <p:extLst>
      <p:ext uri="{BB962C8B-B14F-4D97-AF65-F5344CB8AC3E}">
        <p14:creationId xmlns:p14="http://schemas.microsoft.com/office/powerpoint/2010/main" val="3500681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CCDE6-5722-9591-0CD8-F9BB703DB0EF}"/>
              </a:ext>
            </a:extLst>
          </p:cNvPr>
          <p:cNvSpPr>
            <a:spLocks noGrp="1"/>
          </p:cNvSpPr>
          <p:nvPr>
            <p:ph type="title"/>
          </p:nvPr>
        </p:nvSpPr>
        <p:spPr>
          <a:xfrm>
            <a:off x="3712633" y="298025"/>
            <a:ext cx="4766733" cy="1093893"/>
          </a:xfrm>
        </p:spPr>
        <p:txBody>
          <a:bodyPr/>
          <a:lstStyle/>
          <a:p>
            <a:pPr algn="ctr"/>
            <a:r>
              <a:rPr lang="en-US" sz="7200" b="1" dirty="0">
                <a:ln>
                  <a:solidFill>
                    <a:schemeClr val="tx1"/>
                  </a:solidFill>
                </a:ln>
                <a:solidFill>
                  <a:schemeClr val="bg2">
                    <a:lumMod val="50000"/>
                  </a:schemeClr>
                </a:solidFill>
                <a:latin typeface="Bahnschrift Condensed" panose="020B0502040204020203" pitchFamily="34" charset="0"/>
              </a:rPr>
              <a:t>Motivation</a:t>
            </a:r>
            <a:endParaRPr lang="en-IN" sz="7200" b="1" dirty="0">
              <a:ln>
                <a:solidFill>
                  <a:schemeClr val="tx1"/>
                </a:solidFill>
              </a:ln>
              <a:solidFill>
                <a:schemeClr val="bg2">
                  <a:lumMod val="50000"/>
                </a:schemeClr>
              </a:solidFill>
              <a:latin typeface="Bahnschrift Condensed" panose="020B0502040204020203" pitchFamily="34" charset="0"/>
            </a:endParaRPr>
          </a:p>
        </p:txBody>
      </p:sp>
      <p:sp>
        <p:nvSpPr>
          <p:cNvPr id="3" name="Content Placeholder 2">
            <a:extLst>
              <a:ext uri="{FF2B5EF4-FFF2-40B4-BE49-F238E27FC236}">
                <a16:creationId xmlns:a16="http://schemas.microsoft.com/office/drawing/2014/main" id="{3DBFB1F2-FD1F-7156-8C25-B398A37FDBC8}"/>
              </a:ext>
            </a:extLst>
          </p:cNvPr>
          <p:cNvSpPr>
            <a:spLocks noGrp="1"/>
          </p:cNvSpPr>
          <p:nvPr>
            <p:ph idx="1"/>
          </p:nvPr>
        </p:nvSpPr>
        <p:spPr/>
        <p:txBody>
          <a:bodyPr>
            <a:normAutofit fontScale="92500" lnSpcReduction="20000"/>
          </a:bodyPr>
          <a:lstStyle/>
          <a:p>
            <a:pPr>
              <a:buFont typeface="Wingdings" panose="05000000000000000000" pitchFamily="2" charset="2"/>
              <a:buChar char="Ø"/>
            </a:pPr>
            <a:r>
              <a:rPr lang="en-US" dirty="0"/>
              <a:t>Any kind of Encryption is crucially important in today's digital age where information is constantly used and is a key to huge amounts of data. We chose this as our project topic to dive into the vast world of cryptography, which will continuously gain its usage in upcoming years.</a:t>
            </a:r>
          </a:p>
          <a:p>
            <a:pPr>
              <a:buFont typeface="Wingdings" panose="05000000000000000000" pitchFamily="2" charset="2"/>
              <a:buChar char="Ø"/>
            </a:pPr>
            <a:r>
              <a:rPr lang="en-US" dirty="0"/>
              <a:t>AES is one of the encryption algorithms that is still used among others like SHA, RSA, ECC, etc. The data is safe from unintended usage unless accessed with the proper decryption key.</a:t>
            </a:r>
          </a:p>
          <a:p>
            <a:pPr>
              <a:buFont typeface="Wingdings" panose="05000000000000000000" pitchFamily="2" charset="2"/>
              <a:buChar char="Ø"/>
            </a:pPr>
            <a:r>
              <a:rPr lang="en-US" dirty="0"/>
              <a:t>Many industries, such as healthcare, finance, and government, have legal requirements and regulations that require the protection of sensitive data. It is rigorously used in places such as emails, messaging apps, and online transactions, ensuring that only the intended recipients can access the information. It is also used in the cloud storage, protecting the data from unauthorized access, even if the cloud service provider experiences a security breach.</a:t>
            </a:r>
          </a:p>
          <a:p>
            <a:pPr>
              <a:buFont typeface="Wingdings" panose="05000000000000000000" pitchFamily="2" charset="2"/>
              <a:buChar char="Ø"/>
            </a:pPr>
            <a:r>
              <a:rPr lang="en-US" dirty="0"/>
              <a:t>Some cryptocurrencies require miners solving cryptographic puzzles to add new blocks to the blockchain. Transactions are also secured using hashing and digital signatures.</a:t>
            </a:r>
          </a:p>
          <a:p>
            <a:pPr>
              <a:buFont typeface="Wingdings" panose="05000000000000000000" pitchFamily="2" charset="2"/>
              <a:buChar char="Ø"/>
            </a:pPr>
            <a:r>
              <a:rPr lang="en-US" dirty="0"/>
              <a:t>Overall, encryption plays a vital role in safeguarding sensitive information, preserving privacy, and maintaining trust in digital communications and transactions.</a:t>
            </a:r>
            <a:endParaRPr lang="en-IN" dirty="0"/>
          </a:p>
        </p:txBody>
      </p:sp>
    </p:spTree>
    <p:extLst>
      <p:ext uri="{BB962C8B-B14F-4D97-AF65-F5344CB8AC3E}">
        <p14:creationId xmlns:p14="http://schemas.microsoft.com/office/powerpoint/2010/main" val="3140415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4756E-3149-B9D4-1D04-F23A57A5B0F1}"/>
              </a:ext>
            </a:extLst>
          </p:cNvPr>
          <p:cNvSpPr>
            <a:spLocks noGrp="1"/>
          </p:cNvSpPr>
          <p:nvPr>
            <p:ph type="title"/>
          </p:nvPr>
        </p:nvSpPr>
        <p:spPr>
          <a:xfrm>
            <a:off x="1066800" y="318345"/>
            <a:ext cx="10058400" cy="909321"/>
          </a:xfrm>
        </p:spPr>
        <p:txBody>
          <a:bodyPr>
            <a:normAutofit fontScale="90000"/>
          </a:bodyPr>
          <a:lstStyle/>
          <a:p>
            <a:pPr algn="ctr"/>
            <a:r>
              <a:rPr lang="en-US" sz="6500" b="1" dirty="0">
                <a:ln>
                  <a:solidFill>
                    <a:schemeClr val="tx1"/>
                  </a:solidFill>
                </a:ln>
                <a:solidFill>
                  <a:schemeClr val="bg2">
                    <a:lumMod val="75000"/>
                  </a:schemeClr>
                </a:solidFill>
                <a:latin typeface="Bahnschrift Condensed" panose="020B0502040204020203" pitchFamily="34" charset="0"/>
              </a:rPr>
              <a:t>Important highlights</a:t>
            </a:r>
            <a:endParaRPr lang="en-IN" sz="6500" b="1" dirty="0">
              <a:ln>
                <a:solidFill>
                  <a:schemeClr val="tx1"/>
                </a:solidFill>
              </a:ln>
              <a:solidFill>
                <a:schemeClr val="bg2">
                  <a:lumMod val="75000"/>
                </a:schemeClr>
              </a:solidFill>
              <a:latin typeface="Bahnschrift Condensed" panose="020B0502040204020203" pitchFamily="34" charset="0"/>
            </a:endParaRPr>
          </a:p>
        </p:txBody>
      </p:sp>
      <p:sp>
        <p:nvSpPr>
          <p:cNvPr id="3" name="Content Placeholder 2">
            <a:extLst>
              <a:ext uri="{FF2B5EF4-FFF2-40B4-BE49-F238E27FC236}">
                <a16:creationId xmlns:a16="http://schemas.microsoft.com/office/drawing/2014/main" id="{5FD55BEC-D9C1-2EE9-6F44-C386616DDD99}"/>
              </a:ext>
            </a:extLst>
          </p:cNvPr>
          <p:cNvSpPr>
            <a:spLocks noGrp="1"/>
          </p:cNvSpPr>
          <p:nvPr>
            <p:ph idx="1"/>
          </p:nvPr>
        </p:nvSpPr>
        <p:spPr>
          <a:xfrm>
            <a:off x="1097280" y="1693334"/>
            <a:ext cx="10058400" cy="4301066"/>
          </a:xfrm>
        </p:spPr>
        <p:txBody>
          <a:bodyPr/>
          <a:lstStyle/>
          <a:p>
            <a:r>
              <a:rPr lang="en-US" dirty="0"/>
              <a:t>Our project runs on Graphical User Interface giving a window having two buttons and input boxes for encryption or decryption.</a:t>
            </a:r>
          </a:p>
          <a:p>
            <a:r>
              <a:rPr lang="en-US" dirty="0"/>
              <a:t>It asks the user whether to encrypt or decrypt a text. Further, choosing any option will give the user a choice to enter the string manually or import the text from a </a:t>
            </a:r>
            <a:r>
              <a:rPr lang="en-US" i="1" dirty="0">
                <a:solidFill>
                  <a:schemeClr val="tx1">
                    <a:lumMod val="50000"/>
                    <a:lumOff val="50000"/>
                  </a:schemeClr>
                </a:solidFill>
              </a:rPr>
              <a:t> .txt </a:t>
            </a:r>
            <a:r>
              <a:rPr lang="en-US" dirty="0"/>
              <a:t> file .</a:t>
            </a:r>
          </a:p>
          <a:p>
            <a:r>
              <a:rPr lang="en-US" dirty="0"/>
              <a:t>After entering the text, the program returns the encrypted/decrypted text.</a:t>
            </a:r>
          </a:p>
          <a:p>
            <a:r>
              <a:rPr lang="en-US" dirty="0"/>
              <a:t>It gives the text in two forms – “string” and “hex code” for ease of usage. One thing to note is that the ‘string’ form may have some characters that are not displayed due to running inside terminal or unavailable fonts. Hence , the hex code is preferred and is given when decrypting any text.</a:t>
            </a:r>
          </a:p>
          <a:p>
            <a:pPr marL="0" indent="0">
              <a:buNone/>
            </a:pPr>
            <a:r>
              <a:rPr lang="en-US" dirty="0"/>
              <a:t>Different functions are involved in carrying out the algorithm for implementing AES encryption which ensures smooth workflow and ease of readability , each function doing its specific job.</a:t>
            </a:r>
          </a:p>
          <a:p>
            <a:pPr marL="0" indent="0">
              <a:buNone/>
            </a:pPr>
            <a:endParaRPr lang="en-US" dirty="0"/>
          </a:p>
        </p:txBody>
      </p:sp>
    </p:spTree>
    <p:extLst>
      <p:ext uri="{BB962C8B-B14F-4D97-AF65-F5344CB8AC3E}">
        <p14:creationId xmlns:p14="http://schemas.microsoft.com/office/powerpoint/2010/main" val="2103190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39965-B033-3562-E8B1-DB9A5783A18D}"/>
              </a:ext>
            </a:extLst>
          </p:cNvPr>
          <p:cNvSpPr>
            <a:spLocks noGrp="1"/>
          </p:cNvSpPr>
          <p:nvPr>
            <p:ph type="title"/>
          </p:nvPr>
        </p:nvSpPr>
        <p:spPr/>
        <p:txBody>
          <a:bodyPr/>
          <a:lstStyle/>
          <a:p>
            <a:r>
              <a:rPr lang="en-US" sz="7200" b="1" dirty="0">
                <a:solidFill>
                  <a:schemeClr val="bg2">
                    <a:lumMod val="50000"/>
                  </a:schemeClr>
                </a:solidFill>
                <a:latin typeface="Bahnschrift Condensed" panose="020B0502040204020203" pitchFamily="34" charset="0"/>
              </a:rPr>
              <a:t>Concepts explored </a:t>
            </a:r>
            <a:endParaRPr lang="en-IN" sz="7200" b="1" dirty="0">
              <a:solidFill>
                <a:schemeClr val="bg2">
                  <a:lumMod val="50000"/>
                </a:schemeClr>
              </a:solidFill>
              <a:latin typeface="Bahnschrift Condensed" panose="020B0502040204020203" pitchFamily="34" charset="0"/>
            </a:endParaRPr>
          </a:p>
        </p:txBody>
      </p:sp>
      <p:sp>
        <p:nvSpPr>
          <p:cNvPr id="3" name="Content Placeholder 2">
            <a:extLst>
              <a:ext uri="{FF2B5EF4-FFF2-40B4-BE49-F238E27FC236}">
                <a16:creationId xmlns:a16="http://schemas.microsoft.com/office/drawing/2014/main" id="{21C84A41-0F5A-0513-8B4A-B24B9BE740E3}"/>
              </a:ext>
            </a:extLst>
          </p:cNvPr>
          <p:cNvSpPr>
            <a:spLocks noGrp="1"/>
          </p:cNvSpPr>
          <p:nvPr>
            <p:ph idx="1"/>
          </p:nvPr>
        </p:nvSpPr>
        <p:spPr>
          <a:xfrm>
            <a:off x="1097280" y="2201332"/>
            <a:ext cx="10058400" cy="3667761"/>
          </a:xfrm>
        </p:spPr>
        <p:txBody>
          <a:bodyPr/>
          <a:lstStyle/>
          <a:p>
            <a:pPr>
              <a:buFont typeface="Arial" panose="020B0604020202020204" pitchFamily="34" charset="0"/>
              <a:buChar char="•"/>
            </a:pPr>
            <a:r>
              <a:rPr lang="en-US" dirty="0"/>
              <a:t>Complete algorithm standard of AES encryption –</a:t>
            </a:r>
          </a:p>
          <a:p>
            <a:pPr lvl="1">
              <a:buFont typeface="Wingdings" panose="05000000000000000000" pitchFamily="2" charset="2"/>
              <a:buChar char="§"/>
            </a:pPr>
            <a:r>
              <a:rPr lang="en-US" dirty="0"/>
              <a:t>Encryption involving substitution of bytes, shifting rows, mixing of columns and round key addition.</a:t>
            </a:r>
          </a:p>
          <a:p>
            <a:pPr lvl="1">
              <a:buFont typeface="Wingdings" panose="05000000000000000000" pitchFamily="2" charset="2"/>
              <a:buChar char="§"/>
            </a:pPr>
            <a:r>
              <a:rPr lang="en-US" dirty="0"/>
              <a:t>Decryption involving reverse substitution calling of inverse functions.	 </a:t>
            </a:r>
          </a:p>
          <a:p>
            <a:pPr>
              <a:buFont typeface="Arial" panose="020B0604020202020204" pitchFamily="34" charset="0"/>
              <a:buChar char="•"/>
            </a:pPr>
            <a:r>
              <a:rPr lang="en-US" dirty="0"/>
              <a:t>Working with hexadecimal format inside C through unsigned char data type.</a:t>
            </a:r>
          </a:p>
          <a:p>
            <a:pPr>
              <a:buFont typeface="Arial" panose="020B0604020202020204" pitchFamily="34" charset="0"/>
              <a:buChar char="•"/>
            </a:pPr>
            <a:r>
              <a:rPr lang="en-US" dirty="0"/>
              <a:t>Generation of “blocks” of data in form of 2D arrays.</a:t>
            </a:r>
          </a:p>
          <a:p>
            <a:pPr>
              <a:buFont typeface="Arial" panose="020B0604020202020204" pitchFamily="34" charset="0"/>
              <a:buChar char="•"/>
            </a:pPr>
            <a:r>
              <a:rPr lang="en-US" dirty="0"/>
              <a:t>GUI implementation using windows and blocks by using the “windows.h” library.</a:t>
            </a:r>
          </a:p>
          <a:p>
            <a:pPr>
              <a:buFont typeface="Arial" panose="020B0604020202020204" pitchFamily="34" charset="0"/>
              <a:buChar char="•"/>
            </a:pPr>
            <a:r>
              <a:rPr lang="en-US" dirty="0"/>
              <a:t>Bit manipulation to appreciable extent for functions such as multiply().</a:t>
            </a:r>
          </a:p>
          <a:p>
            <a:pPr>
              <a:buFont typeface="Arial" panose="020B0604020202020204" pitchFamily="34" charset="0"/>
              <a:buChar char="•"/>
            </a:pPr>
            <a:r>
              <a:rPr lang="en-US" dirty="0"/>
              <a:t>File Input/Output.</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IN" dirty="0"/>
          </a:p>
        </p:txBody>
      </p:sp>
    </p:spTree>
    <p:extLst>
      <p:ext uri="{BB962C8B-B14F-4D97-AF65-F5344CB8AC3E}">
        <p14:creationId xmlns:p14="http://schemas.microsoft.com/office/powerpoint/2010/main" val="2555013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B9E71-8B7D-4AEA-607D-977EE35C0C35}"/>
              </a:ext>
            </a:extLst>
          </p:cNvPr>
          <p:cNvSpPr>
            <a:spLocks noGrp="1"/>
          </p:cNvSpPr>
          <p:nvPr>
            <p:ph type="title"/>
          </p:nvPr>
        </p:nvSpPr>
        <p:spPr>
          <a:xfrm>
            <a:off x="1066800" y="364066"/>
            <a:ext cx="10058400" cy="856827"/>
          </a:xfrm>
        </p:spPr>
        <p:txBody>
          <a:bodyPr/>
          <a:lstStyle/>
          <a:p>
            <a:pPr algn="ctr"/>
            <a:r>
              <a:rPr lang="en-US" sz="5900" b="1" dirty="0">
                <a:solidFill>
                  <a:schemeClr val="bg2">
                    <a:lumMod val="75000"/>
                  </a:schemeClr>
                </a:solidFill>
                <a:latin typeface="Bahnschrift Condensed" panose="020B0502040204020203" pitchFamily="34" charset="0"/>
              </a:rPr>
              <a:t>Areas of improvement</a:t>
            </a:r>
            <a:endParaRPr lang="en-IN" sz="5900" b="1" dirty="0">
              <a:solidFill>
                <a:schemeClr val="bg2">
                  <a:lumMod val="75000"/>
                </a:schemeClr>
              </a:solidFill>
              <a:latin typeface="Bahnschrift Condensed" panose="020B0502040204020203" pitchFamily="34" charset="0"/>
            </a:endParaRPr>
          </a:p>
        </p:txBody>
      </p:sp>
      <p:sp>
        <p:nvSpPr>
          <p:cNvPr id="3" name="Content Placeholder 2">
            <a:extLst>
              <a:ext uri="{FF2B5EF4-FFF2-40B4-BE49-F238E27FC236}">
                <a16:creationId xmlns:a16="http://schemas.microsoft.com/office/drawing/2014/main" id="{FD4898F9-E1C9-23AA-6094-B53BB9CF0FC1}"/>
              </a:ext>
            </a:extLst>
          </p:cNvPr>
          <p:cNvSpPr>
            <a:spLocks noGrp="1"/>
          </p:cNvSpPr>
          <p:nvPr>
            <p:ph idx="1"/>
          </p:nvPr>
        </p:nvSpPr>
        <p:spPr/>
        <p:txBody>
          <a:bodyPr/>
          <a:lstStyle/>
          <a:p>
            <a:pPr>
              <a:buFont typeface="Wingdings" panose="05000000000000000000" pitchFamily="2" charset="2"/>
              <a:buChar char="Ø"/>
            </a:pPr>
            <a:r>
              <a:rPr lang="en-US" dirty="0"/>
              <a:t>If more time would have been permitted, we could have added support for encryption with different sizes of key (192/256 byte key) . Currently it works on 128 byte key only. </a:t>
            </a:r>
          </a:p>
          <a:p>
            <a:pPr>
              <a:buFont typeface="Wingdings" panose="05000000000000000000" pitchFamily="2" charset="2"/>
              <a:buChar char="Ø"/>
            </a:pPr>
            <a:r>
              <a:rPr lang="en-US" dirty="0"/>
              <a:t>Complete software can formed using Graphical User Interface implementing open-source GUI libraries for C language.</a:t>
            </a:r>
            <a:endParaRPr lang="en-IN" dirty="0"/>
          </a:p>
          <a:p>
            <a:pPr>
              <a:buFont typeface="Wingdings" panose="05000000000000000000" pitchFamily="2" charset="2"/>
              <a:buChar char="Ø"/>
            </a:pPr>
            <a:r>
              <a:rPr lang="en-IN" dirty="0"/>
              <a:t>Instead of manually copying and pasting to clipboard, another feature could be provided to automatically copy and paste the data.</a:t>
            </a:r>
          </a:p>
          <a:p>
            <a:pPr>
              <a:buFont typeface="Wingdings" panose="05000000000000000000" pitchFamily="2" charset="2"/>
              <a:buChar char="Ø"/>
            </a:pPr>
            <a:r>
              <a:rPr lang="en-IN" dirty="0"/>
              <a:t>Support for encrypting not only text but other forms of data.</a:t>
            </a:r>
          </a:p>
          <a:p>
            <a:pPr>
              <a:buFont typeface="Wingdings" panose="05000000000000000000" pitchFamily="2" charset="2"/>
              <a:buChar char="Ø"/>
            </a:pPr>
            <a:r>
              <a:rPr lang="en-IN" dirty="0"/>
              <a:t>Finally , optimizing the algorithms to complete the processes much faster.</a:t>
            </a:r>
          </a:p>
          <a:p>
            <a:endParaRPr lang="en-US" dirty="0"/>
          </a:p>
        </p:txBody>
      </p:sp>
    </p:spTree>
    <p:extLst>
      <p:ext uri="{BB962C8B-B14F-4D97-AF65-F5344CB8AC3E}">
        <p14:creationId xmlns:p14="http://schemas.microsoft.com/office/powerpoint/2010/main" val="1856780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FF1FD-2D98-915C-5045-CC64CF70B07D}"/>
              </a:ext>
            </a:extLst>
          </p:cNvPr>
          <p:cNvSpPr>
            <a:spLocks noGrp="1"/>
          </p:cNvSpPr>
          <p:nvPr>
            <p:ph type="title"/>
          </p:nvPr>
        </p:nvSpPr>
        <p:spPr>
          <a:xfrm>
            <a:off x="1066800" y="397933"/>
            <a:ext cx="10058400" cy="899160"/>
          </a:xfrm>
        </p:spPr>
        <p:txBody>
          <a:bodyPr>
            <a:normAutofit fontScale="90000"/>
          </a:bodyPr>
          <a:lstStyle/>
          <a:p>
            <a:pPr algn="ctr"/>
            <a:r>
              <a:rPr lang="en-US" sz="7200" b="1" dirty="0">
                <a:solidFill>
                  <a:schemeClr val="bg2">
                    <a:lumMod val="50000"/>
                  </a:schemeClr>
                </a:solidFill>
                <a:latin typeface="Bahnschrift Condensed" panose="020B0502040204020203" pitchFamily="34" charset="0"/>
              </a:rPr>
              <a:t>Future scope</a:t>
            </a:r>
            <a:endParaRPr lang="en-IN" sz="7200" b="1" dirty="0">
              <a:solidFill>
                <a:schemeClr val="bg2">
                  <a:lumMod val="50000"/>
                </a:schemeClr>
              </a:solidFill>
              <a:latin typeface="Bahnschrift Condensed" panose="020B0502040204020203" pitchFamily="34" charset="0"/>
            </a:endParaRPr>
          </a:p>
        </p:txBody>
      </p:sp>
      <p:sp>
        <p:nvSpPr>
          <p:cNvPr id="3" name="Content Placeholder 2">
            <a:extLst>
              <a:ext uri="{FF2B5EF4-FFF2-40B4-BE49-F238E27FC236}">
                <a16:creationId xmlns:a16="http://schemas.microsoft.com/office/drawing/2014/main" id="{4EF61091-4A4C-9548-5E39-C21CBF4BE969}"/>
              </a:ext>
            </a:extLst>
          </p:cNvPr>
          <p:cNvSpPr>
            <a:spLocks noGrp="1"/>
          </p:cNvSpPr>
          <p:nvPr>
            <p:ph idx="1"/>
          </p:nvPr>
        </p:nvSpPr>
        <p:spPr/>
        <p:txBody>
          <a:bodyPr/>
          <a:lstStyle/>
          <a:p>
            <a:pPr>
              <a:buFont typeface="Arial" panose="020B0604020202020204" pitchFamily="34" charset="0"/>
              <a:buChar char="•"/>
            </a:pPr>
            <a:r>
              <a:rPr lang="en-US" dirty="0"/>
              <a:t>This concept of encryption/decryption can be merged with OCR so that text books/publications/research papers/sensitive documents can be stored safely in digital format. This data would only be accessed when using the correct key.</a:t>
            </a:r>
          </a:p>
          <a:p>
            <a:pPr>
              <a:buFont typeface="Arial" panose="020B0604020202020204" pitchFamily="34" charset="0"/>
              <a:buChar char="•"/>
            </a:pPr>
            <a:r>
              <a:rPr lang="en-IN" dirty="0"/>
              <a:t>Some government sites are less secure and have glitches which lead to leak of data. This could be implemented on both front-end and back-end so that data sent and received from both sides is secured before transferring.</a:t>
            </a:r>
          </a:p>
          <a:p>
            <a:pPr>
              <a:buFont typeface="Arial" panose="020B0604020202020204" pitchFamily="34" charset="0"/>
              <a:buChar char="•"/>
            </a:pPr>
            <a:r>
              <a:rPr lang="en-US" dirty="0"/>
              <a:t>AES has been standardized by the National Institute of Standards and Technology (NIST) and is widely adopted across various industries and applications. It is expected to be used in the future also.</a:t>
            </a:r>
          </a:p>
          <a:p>
            <a:pPr marL="0" indent="0">
              <a:buNone/>
            </a:pPr>
            <a:r>
              <a:rPr lang="en-IN" dirty="0"/>
              <a:t> </a:t>
            </a:r>
            <a:endParaRPr lang="en-US" dirty="0"/>
          </a:p>
        </p:txBody>
      </p:sp>
    </p:spTree>
    <p:extLst>
      <p:ext uri="{BB962C8B-B14F-4D97-AF65-F5344CB8AC3E}">
        <p14:creationId xmlns:p14="http://schemas.microsoft.com/office/powerpoint/2010/main" val="3646798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57411-C187-1DE6-AD11-41C8987E6355}"/>
              </a:ext>
            </a:extLst>
          </p:cNvPr>
          <p:cNvSpPr>
            <a:spLocks noGrp="1"/>
          </p:cNvSpPr>
          <p:nvPr>
            <p:ph type="title"/>
          </p:nvPr>
        </p:nvSpPr>
        <p:spPr/>
        <p:txBody>
          <a:bodyPr/>
          <a:lstStyle/>
          <a:p>
            <a:r>
              <a:rPr lang="en-US" sz="5900" b="1" dirty="0">
                <a:solidFill>
                  <a:schemeClr val="bg2">
                    <a:lumMod val="75000"/>
                  </a:schemeClr>
                </a:solidFill>
                <a:latin typeface="Bahnschrift Condensed" panose="020B0502040204020203" pitchFamily="34" charset="0"/>
              </a:rPr>
              <a:t>Functions used :</a:t>
            </a:r>
            <a:endParaRPr lang="en-IN" sz="5900" b="1" dirty="0">
              <a:solidFill>
                <a:schemeClr val="bg2">
                  <a:lumMod val="75000"/>
                </a:schemeClr>
              </a:solidFill>
              <a:latin typeface="Bahnschrift Condensed" panose="020B0502040204020203" pitchFamily="34" charset="0"/>
            </a:endParaRPr>
          </a:p>
        </p:txBody>
      </p:sp>
      <p:sp>
        <p:nvSpPr>
          <p:cNvPr id="3" name="Content Placeholder 2">
            <a:extLst>
              <a:ext uri="{FF2B5EF4-FFF2-40B4-BE49-F238E27FC236}">
                <a16:creationId xmlns:a16="http://schemas.microsoft.com/office/drawing/2014/main" id="{ACFD81BF-D4A8-21E0-30E4-B698B46672FE}"/>
              </a:ext>
            </a:extLst>
          </p:cNvPr>
          <p:cNvSpPr>
            <a:spLocks noGrp="1"/>
          </p:cNvSpPr>
          <p:nvPr>
            <p:ph idx="1"/>
          </p:nvPr>
        </p:nvSpPr>
        <p:spPr/>
        <p:txBody>
          <a:bodyPr>
            <a:normAutofit/>
          </a:bodyPr>
          <a:lstStyle/>
          <a:p>
            <a:pPr marL="0" indent="0">
              <a:buNone/>
            </a:pPr>
            <a:r>
              <a:rPr lang="en-US" sz="2400" dirty="0">
                <a:solidFill>
                  <a:schemeClr val="bg2">
                    <a:lumMod val="25000"/>
                  </a:schemeClr>
                </a:solidFill>
              </a:rPr>
              <a:t>Functions for Key Schedule:</a:t>
            </a:r>
          </a:p>
          <a:p>
            <a:pPr>
              <a:buFont typeface="Arial" panose="020B0604020202020204" pitchFamily="34" charset="0"/>
              <a:buChar char="•"/>
            </a:pPr>
            <a:r>
              <a:rPr lang="en-US" b="1" dirty="0"/>
              <a:t>subWord</a:t>
            </a:r>
            <a:r>
              <a:rPr lang="en-US" dirty="0"/>
              <a:t> : substitutes the bytes of the word with sbox for KeyShedule function</a:t>
            </a:r>
          </a:p>
          <a:p>
            <a:pPr>
              <a:buFont typeface="Arial" panose="020B0604020202020204" pitchFamily="34" charset="0"/>
              <a:buChar char="•"/>
            </a:pPr>
            <a:r>
              <a:rPr lang="en-US" b="1" dirty="0"/>
              <a:t>roundConst</a:t>
            </a:r>
            <a:r>
              <a:rPr lang="en-US" dirty="0"/>
              <a:t> : XORing of the received word with the round constants for KeySchedule</a:t>
            </a:r>
          </a:p>
          <a:p>
            <a:pPr>
              <a:buFont typeface="Arial" panose="020B0604020202020204" pitchFamily="34" charset="0"/>
              <a:buChar char="•"/>
            </a:pPr>
            <a:r>
              <a:rPr lang="en-US" b="1" dirty="0"/>
              <a:t>keySchedule</a:t>
            </a:r>
            <a:r>
              <a:rPr lang="en-US" dirty="0"/>
              <a:t> : all the 11 round keys are generated by this function</a:t>
            </a:r>
          </a:p>
          <a:p>
            <a:pPr>
              <a:buFont typeface="Arial" panose="020B0604020202020204" pitchFamily="34" charset="0"/>
              <a:buChar char="•"/>
            </a:pPr>
            <a:r>
              <a:rPr lang="en-US" sz="2000" b="1" dirty="0">
                <a:solidFill>
                  <a:schemeClr val="tx1">
                    <a:lumMod val="75000"/>
                    <a:lumOff val="25000"/>
                  </a:schemeClr>
                </a:solidFill>
              </a:rPr>
              <a:t>finalRoundKey</a:t>
            </a:r>
            <a:r>
              <a:rPr lang="en-US" sz="2000" dirty="0">
                <a:solidFill>
                  <a:schemeClr val="tx1">
                    <a:lumMod val="75000"/>
                    <a:lumOff val="25000"/>
                  </a:schemeClr>
                </a:solidFill>
              </a:rPr>
              <a:t> :completely create a round key for a specific index</a:t>
            </a:r>
            <a:endParaRPr lang="en-US" dirty="0"/>
          </a:p>
          <a:p>
            <a:pPr>
              <a:buFont typeface="Arial" panose="020B0604020202020204" pitchFamily="34" charset="0"/>
              <a:buChar char="•"/>
            </a:pPr>
            <a:endParaRPr lang="en-US" dirty="0"/>
          </a:p>
          <a:p>
            <a:pPr>
              <a:buFont typeface="Arial" panose="020B0604020202020204" pitchFamily="34" charset="0"/>
              <a:buChar char="•"/>
            </a:pPr>
            <a:endParaRPr lang="en-IN" dirty="0"/>
          </a:p>
        </p:txBody>
      </p:sp>
    </p:spTree>
    <p:extLst>
      <p:ext uri="{BB962C8B-B14F-4D97-AF65-F5344CB8AC3E}">
        <p14:creationId xmlns:p14="http://schemas.microsoft.com/office/powerpoint/2010/main" val="1768647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D29461-E189-77C7-18C4-56B923253B47}"/>
              </a:ext>
            </a:extLst>
          </p:cNvPr>
          <p:cNvSpPr txBox="1"/>
          <p:nvPr/>
        </p:nvSpPr>
        <p:spPr>
          <a:xfrm>
            <a:off x="351367" y="251063"/>
            <a:ext cx="11235266" cy="6606937"/>
          </a:xfrm>
          <a:prstGeom prst="rect">
            <a:avLst/>
          </a:prstGeom>
          <a:noFill/>
        </p:spPr>
        <p:txBody>
          <a:bodyPr wrap="square" rtlCol="0">
            <a:spAutoFit/>
          </a:bodyPr>
          <a:lstStyle/>
          <a:p>
            <a:pPr defTabSz="914400">
              <a:lnSpc>
                <a:spcPct val="90000"/>
              </a:lnSpc>
              <a:spcBef>
                <a:spcPts val="1200"/>
              </a:spcBef>
              <a:spcAft>
                <a:spcPts val="200"/>
              </a:spcAft>
              <a:buClr>
                <a:schemeClr val="accent1"/>
              </a:buClr>
              <a:buSzPct val="100000"/>
            </a:pPr>
            <a:r>
              <a:rPr lang="en-US" sz="2400" b="1" dirty="0">
                <a:solidFill>
                  <a:schemeClr val="bg2">
                    <a:lumMod val="25000"/>
                  </a:schemeClr>
                </a:solidFill>
              </a:rPr>
              <a:t>Functions for Encryption :</a:t>
            </a: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en-US" sz="2000" b="1" dirty="0">
                <a:solidFill>
                  <a:schemeClr val="tx1">
                    <a:lumMod val="75000"/>
                    <a:lumOff val="25000"/>
                  </a:schemeClr>
                </a:solidFill>
              </a:rPr>
              <a:t>shiftRows</a:t>
            </a:r>
            <a:r>
              <a:rPr lang="en-US" sz="2000" dirty="0">
                <a:solidFill>
                  <a:schemeClr val="tx1">
                    <a:lumMod val="75000"/>
                    <a:lumOff val="25000"/>
                  </a:schemeClr>
                </a:solidFill>
              </a:rPr>
              <a:t> : this function shifts the i'th indexed row i times to the left</a:t>
            </a: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en-US" sz="2000" b="1" dirty="0">
                <a:solidFill>
                  <a:schemeClr val="tx1">
                    <a:lumMod val="75000"/>
                    <a:lumOff val="25000"/>
                  </a:schemeClr>
                </a:solidFill>
              </a:rPr>
              <a:t>rotWord</a:t>
            </a:r>
            <a:r>
              <a:rPr lang="en-US" sz="2000" dirty="0">
                <a:solidFill>
                  <a:schemeClr val="tx1">
                    <a:lumMod val="75000"/>
                    <a:lumOff val="25000"/>
                  </a:schemeClr>
                </a:solidFill>
              </a:rPr>
              <a:t> : rotates the bytes of the Word to upward once cyclically</a:t>
            </a: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en-US" sz="2000" b="1" dirty="0">
                <a:solidFill>
                  <a:schemeClr val="tx1">
                    <a:lumMod val="75000"/>
                    <a:lumOff val="25000"/>
                  </a:schemeClr>
                </a:solidFill>
              </a:rPr>
              <a:t>subBytes </a:t>
            </a:r>
            <a:r>
              <a:rPr lang="en-US" sz="2000" dirty="0">
                <a:solidFill>
                  <a:schemeClr val="tx1">
                    <a:lumMod val="75000"/>
                    <a:lumOff val="25000"/>
                  </a:schemeClr>
                </a:solidFill>
              </a:rPr>
              <a:t>: substitutes the bytes of the word with sbox for encryption function</a:t>
            </a: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en-US" sz="2000" b="1" dirty="0">
                <a:solidFill>
                  <a:schemeClr val="tx1">
                    <a:lumMod val="75000"/>
                    <a:lumOff val="25000"/>
                  </a:schemeClr>
                </a:solidFill>
              </a:rPr>
              <a:t>multiply</a:t>
            </a:r>
            <a:r>
              <a:rPr lang="en-US" sz="2000" dirty="0">
                <a:solidFill>
                  <a:schemeClr val="tx1">
                    <a:lumMod val="75000"/>
                    <a:lumOff val="25000"/>
                  </a:schemeClr>
                </a:solidFill>
              </a:rPr>
              <a:t> :Used for multiplying two hexadecimal numbers of 1 byte in mixColumns and inv_MixColumns</a:t>
            </a: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en-US" sz="2000" b="1" dirty="0">
                <a:solidFill>
                  <a:schemeClr val="tx1">
                    <a:lumMod val="75000"/>
                    <a:lumOff val="25000"/>
                  </a:schemeClr>
                </a:solidFill>
              </a:rPr>
              <a:t>mixColumns</a:t>
            </a:r>
            <a:r>
              <a:rPr lang="en-US" sz="2000" dirty="0">
                <a:solidFill>
                  <a:schemeClr val="tx1">
                    <a:lumMod val="75000"/>
                    <a:lumOff val="25000"/>
                  </a:schemeClr>
                </a:solidFill>
              </a:rPr>
              <a:t> : Multiplies the state (temporary stage of a block being encrypted) with a fixed matrix</a:t>
            </a: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en-US" sz="2000" b="1" dirty="0">
                <a:solidFill>
                  <a:schemeClr val="tx1">
                    <a:lumMod val="75000"/>
                    <a:lumOff val="25000"/>
                  </a:schemeClr>
                </a:solidFill>
              </a:rPr>
              <a:t>addRoundKey</a:t>
            </a:r>
            <a:r>
              <a:rPr lang="en-US" sz="2000" dirty="0">
                <a:solidFill>
                  <a:schemeClr val="tx1">
                    <a:lumMod val="75000"/>
                    <a:lumOff val="25000"/>
                  </a:schemeClr>
                </a:solidFill>
              </a:rPr>
              <a:t> : XORing the state with roundkeys</a:t>
            </a: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en-US" sz="2000" b="1" dirty="0">
                <a:solidFill>
                  <a:schemeClr val="tx1">
                    <a:lumMod val="75000"/>
                    <a:lumOff val="25000"/>
                  </a:schemeClr>
                </a:solidFill>
              </a:rPr>
              <a:t>blockGenerate</a:t>
            </a:r>
            <a:r>
              <a:rPr lang="en-US" sz="2000" dirty="0">
                <a:solidFill>
                  <a:schemeClr val="tx1">
                    <a:lumMod val="75000"/>
                    <a:lumOff val="25000"/>
                  </a:schemeClr>
                </a:solidFill>
              </a:rPr>
              <a:t> : Generates the required number of 4x4 blocks from input string</a:t>
            </a: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en-US" sz="2000" b="1" dirty="0">
                <a:solidFill>
                  <a:schemeClr val="tx1">
                    <a:lumMod val="75000"/>
                    <a:lumOff val="25000"/>
                  </a:schemeClr>
                </a:solidFill>
              </a:rPr>
              <a:t>single_line</a:t>
            </a:r>
            <a:r>
              <a:rPr lang="en-US" sz="2000" dirty="0">
                <a:solidFill>
                  <a:schemeClr val="tx1">
                    <a:lumMod val="75000"/>
                    <a:lumOff val="25000"/>
                  </a:schemeClr>
                </a:solidFill>
              </a:rPr>
              <a:t> : generates encrypted string from individual blocks</a:t>
            </a: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en-US" sz="2000" b="1" dirty="0">
                <a:solidFill>
                  <a:schemeClr val="tx1">
                    <a:lumMod val="75000"/>
                    <a:lumOff val="25000"/>
                  </a:schemeClr>
                </a:solidFill>
              </a:rPr>
              <a:t>encrypt_cypher</a:t>
            </a:r>
            <a:r>
              <a:rPr lang="en-US" sz="2000" dirty="0">
                <a:solidFill>
                  <a:schemeClr val="tx1">
                    <a:lumMod val="75000"/>
                    <a:lumOff val="25000"/>
                  </a:schemeClr>
                </a:solidFill>
              </a:rPr>
              <a:t> : function receives the simple text and applies all encryption functions in right order</a:t>
            </a: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en-US" sz="2000" dirty="0">
                <a:solidFill>
                  <a:schemeClr val="tx1">
                    <a:lumMod val="75000"/>
                    <a:lumOff val="25000"/>
                  </a:schemeClr>
                </a:solidFill>
              </a:rPr>
              <a:t> </a:t>
            </a:r>
            <a:r>
              <a:rPr lang="en-US" sz="2000" b="1" dirty="0">
                <a:solidFill>
                  <a:schemeClr val="tx1">
                    <a:lumMod val="75000"/>
                    <a:lumOff val="25000"/>
                  </a:schemeClr>
                </a:solidFill>
              </a:rPr>
              <a:t>get_string</a:t>
            </a:r>
            <a:r>
              <a:rPr lang="en-US" sz="2000" dirty="0">
                <a:solidFill>
                  <a:schemeClr val="tx1">
                    <a:lumMod val="75000"/>
                    <a:lumOff val="25000"/>
                  </a:schemeClr>
                </a:solidFill>
              </a:rPr>
              <a:t> : getting string for encryption/decryption</a:t>
            </a: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endParaRPr lang="en-US" sz="2000" dirty="0">
              <a:solidFill>
                <a:schemeClr val="tx1">
                  <a:lumMod val="75000"/>
                  <a:lumOff val="25000"/>
                </a:schemeClr>
              </a:solidFill>
            </a:endParaRP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endParaRPr lang="en-US" sz="2000" dirty="0">
              <a:solidFill>
                <a:schemeClr val="tx1">
                  <a:lumMod val="75000"/>
                  <a:lumOff val="25000"/>
                </a:schemeClr>
              </a:solidFill>
            </a:endParaRP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endParaRPr lang="en-US" sz="2000" dirty="0">
              <a:solidFill>
                <a:schemeClr val="tx1">
                  <a:lumMod val="75000"/>
                  <a:lumOff val="25000"/>
                </a:schemeClr>
              </a:solidFill>
            </a:endParaRP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490229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7421CA-CFF9-C0CE-6501-2F7CEB8B0B1A}"/>
              </a:ext>
            </a:extLst>
          </p:cNvPr>
          <p:cNvSpPr txBox="1"/>
          <p:nvPr/>
        </p:nvSpPr>
        <p:spPr>
          <a:xfrm>
            <a:off x="651933" y="728133"/>
            <a:ext cx="10727267" cy="4962384"/>
          </a:xfrm>
          <a:prstGeom prst="rect">
            <a:avLst/>
          </a:prstGeom>
          <a:noFill/>
        </p:spPr>
        <p:txBody>
          <a:bodyPr wrap="square" rtlCol="0">
            <a:spAutoFit/>
          </a:bodyPr>
          <a:lstStyle/>
          <a:p>
            <a:pPr defTabSz="914400">
              <a:lnSpc>
                <a:spcPct val="90000"/>
              </a:lnSpc>
              <a:spcBef>
                <a:spcPts val="1200"/>
              </a:spcBef>
              <a:spcAft>
                <a:spcPts val="200"/>
              </a:spcAft>
              <a:buClr>
                <a:schemeClr val="accent1"/>
              </a:buClr>
              <a:buSzPct val="100000"/>
            </a:pPr>
            <a:r>
              <a:rPr lang="en-US" sz="2400" b="1" dirty="0">
                <a:solidFill>
                  <a:schemeClr val="bg2">
                    <a:lumMod val="25000"/>
                  </a:schemeClr>
                </a:solidFill>
              </a:rPr>
              <a:t>Functions for Decryption :</a:t>
            </a:r>
            <a:endParaRPr lang="en-IN" sz="2400" b="1" dirty="0">
              <a:solidFill>
                <a:schemeClr val="bg2">
                  <a:lumMod val="25000"/>
                </a:schemeClr>
              </a:solidFill>
            </a:endParaRP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en-IN" sz="1800" b="1" dirty="0">
                <a:solidFill>
                  <a:schemeClr val="tx1">
                    <a:lumMod val="75000"/>
                    <a:lumOff val="25000"/>
                  </a:schemeClr>
                </a:solidFill>
              </a:rPr>
              <a:t>inv_subBytes </a:t>
            </a:r>
            <a:r>
              <a:rPr lang="en-IN" sz="1800" dirty="0">
                <a:solidFill>
                  <a:schemeClr val="tx1">
                    <a:lumMod val="75000"/>
                    <a:lumOff val="25000"/>
                  </a:schemeClr>
                </a:solidFill>
              </a:rPr>
              <a:t>: </a:t>
            </a:r>
            <a:r>
              <a:rPr lang="en-US" sz="1800" dirty="0">
                <a:solidFill>
                  <a:schemeClr val="tx1">
                    <a:lumMod val="75000"/>
                    <a:lumOff val="25000"/>
                  </a:schemeClr>
                </a:solidFill>
              </a:rPr>
              <a:t>Substitutes the bytes of the word using inv_Sbox for decryption</a:t>
            </a: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en-IN" sz="1800" b="1" dirty="0">
                <a:solidFill>
                  <a:schemeClr val="tx1">
                    <a:lumMod val="75000"/>
                    <a:lumOff val="25000"/>
                  </a:schemeClr>
                </a:solidFill>
              </a:rPr>
              <a:t>inv_ShiftRows</a:t>
            </a:r>
            <a:r>
              <a:rPr lang="en-IN" sz="1800" dirty="0">
                <a:solidFill>
                  <a:schemeClr val="tx1">
                    <a:lumMod val="75000"/>
                    <a:lumOff val="25000"/>
                  </a:schemeClr>
                </a:solidFill>
              </a:rPr>
              <a:t> : </a:t>
            </a:r>
            <a:r>
              <a:rPr lang="en-US" sz="1800" dirty="0">
                <a:solidFill>
                  <a:schemeClr val="tx1">
                    <a:lumMod val="75000"/>
                    <a:lumOff val="25000"/>
                  </a:schemeClr>
                </a:solidFill>
              </a:rPr>
              <a:t> this function shifts the i'th indexed row i times to the right</a:t>
            </a: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en-US" sz="1800" b="1" dirty="0">
                <a:solidFill>
                  <a:schemeClr val="tx1">
                    <a:lumMod val="75000"/>
                    <a:lumOff val="25000"/>
                  </a:schemeClr>
                </a:solidFill>
              </a:rPr>
              <a:t>inv_MixColumns</a:t>
            </a:r>
            <a:r>
              <a:rPr lang="en-US" sz="1800" dirty="0">
                <a:solidFill>
                  <a:schemeClr val="tx1">
                    <a:lumMod val="75000"/>
                    <a:lumOff val="25000"/>
                  </a:schemeClr>
                </a:solidFill>
              </a:rPr>
              <a:t> : Multiplies the state (temporary stage of a block being decrypted) with a fixed matrix</a:t>
            </a: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en-US" sz="1800" b="1" dirty="0">
                <a:solidFill>
                  <a:schemeClr val="tx1">
                    <a:lumMod val="75000"/>
                    <a:lumOff val="25000"/>
                  </a:schemeClr>
                </a:solidFill>
              </a:rPr>
              <a:t>addRoundKey</a:t>
            </a:r>
            <a:r>
              <a:rPr lang="en-US" sz="1800" dirty="0">
                <a:solidFill>
                  <a:schemeClr val="tx1">
                    <a:lumMod val="75000"/>
                    <a:lumOff val="25000"/>
                  </a:schemeClr>
                </a:solidFill>
              </a:rPr>
              <a:t> : XORing the state with roundkeys</a:t>
            </a: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en-US" sz="1800" b="1" dirty="0">
                <a:solidFill>
                  <a:schemeClr val="tx1">
                    <a:lumMod val="75000"/>
                    <a:lumOff val="25000"/>
                  </a:schemeClr>
                </a:solidFill>
              </a:rPr>
              <a:t>stringToHex </a:t>
            </a:r>
            <a:r>
              <a:rPr lang="en-US" sz="1800" dirty="0">
                <a:solidFill>
                  <a:schemeClr val="tx1">
                    <a:lumMod val="75000"/>
                    <a:lumOff val="25000"/>
                  </a:schemeClr>
                </a:solidFill>
              </a:rPr>
              <a:t>: converts a string of characters to an actual array of hexadecimal numbers</a:t>
            </a: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en-US" sz="1800" b="1" dirty="0">
                <a:solidFill>
                  <a:schemeClr val="tx1">
                    <a:lumMod val="75000"/>
                    <a:lumOff val="25000"/>
                  </a:schemeClr>
                </a:solidFill>
              </a:rPr>
              <a:t>inverse_Cypher</a:t>
            </a:r>
            <a:r>
              <a:rPr lang="en-US" sz="1800" dirty="0">
                <a:solidFill>
                  <a:schemeClr val="tx1">
                    <a:lumMod val="75000"/>
                    <a:lumOff val="25000"/>
                  </a:schemeClr>
                </a:solidFill>
              </a:rPr>
              <a:t> : function receives the encrypted text and applies all inverse functions in right order to decrypt the text given by the user</a:t>
            </a: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en-US" sz="1800" b="1" dirty="0">
                <a:solidFill>
                  <a:schemeClr val="tx1">
                    <a:lumMod val="75000"/>
                    <a:lumOff val="25000"/>
                  </a:schemeClr>
                </a:solidFill>
              </a:rPr>
              <a:t>get_string </a:t>
            </a:r>
            <a:r>
              <a:rPr lang="en-US" sz="1800" dirty="0">
                <a:solidFill>
                  <a:schemeClr val="tx1">
                    <a:lumMod val="75000"/>
                    <a:lumOff val="25000"/>
                  </a:schemeClr>
                </a:solidFill>
              </a:rPr>
              <a:t>: getting string for encryption/decryption</a:t>
            </a: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en-US" sz="1800" b="1" dirty="0">
                <a:solidFill>
                  <a:schemeClr val="tx1">
                    <a:lumMod val="75000"/>
                    <a:lumOff val="25000"/>
                  </a:schemeClr>
                </a:solidFill>
              </a:rPr>
              <a:t>blockGenerate</a:t>
            </a:r>
            <a:r>
              <a:rPr lang="en-US" sz="1800" dirty="0">
                <a:solidFill>
                  <a:schemeClr val="tx1">
                    <a:lumMod val="75000"/>
                    <a:lumOff val="25000"/>
                  </a:schemeClr>
                </a:solidFill>
              </a:rPr>
              <a:t> : Generates the required number of 4x4 blocks from input string</a:t>
            </a: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endParaRPr lang="en-US" sz="1800" dirty="0">
              <a:solidFill>
                <a:schemeClr val="tx1">
                  <a:lumMod val="75000"/>
                  <a:lumOff val="25000"/>
                </a:schemeClr>
              </a:solidFill>
            </a:endParaRP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endParaRPr lang="en-US" sz="1800" dirty="0">
              <a:solidFill>
                <a:schemeClr val="tx1">
                  <a:lumMod val="75000"/>
                  <a:lumOff val="25000"/>
                </a:schemeClr>
              </a:solidFill>
            </a:endParaRPr>
          </a:p>
        </p:txBody>
      </p:sp>
    </p:spTree>
    <p:extLst>
      <p:ext uri="{BB962C8B-B14F-4D97-AF65-F5344CB8AC3E}">
        <p14:creationId xmlns:p14="http://schemas.microsoft.com/office/powerpoint/2010/main" val="276439185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177</TotalTime>
  <Words>1554</Words>
  <Application>Microsoft Office PowerPoint</Application>
  <PresentationFormat>Widescreen</PresentationFormat>
  <Paragraphs>82</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Bahnschrift Condensed</vt:lpstr>
      <vt:lpstr>Calibri</vt:lpstr>
      <vt:lpstr>Calibri Light</vt:lpstr>
      <vt:lpstr>Wingdings</vt:lpstr>
      <vt:lpstr>Retrospect</vt:lpstr>
      <vt:lpstr>AES Encryption/Decryption PDS Capstone Project</vt:lpstr>
      <vt:lpstr>Motivation</vt:lpstr>
      <vt:lpstr>Important highlights</vt:lpstr>
      <vt:lpstr>Concepts explored </vt:lpstr>
      <vt:lpstr>Areas of improvement</vt:lpstr>
      <vt:lpstr>Future scope</vt:lpstr>
      <vt:lpstr>Functions used :</vt:lpstr>
      <vt:lpstr>PowerPoint Presentation</vt:lpstr>
      <vt:lpstr>PowerPoint Presentation</vt:lpstr>
      <vt:lpstr>Issues encountered </vt:lpstr>
      <vt:lpstr>PowerPoint Presentation</vt:lpstr>
      <vt:lpstr>Contribution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AES Encryption/Decryption PDS Capstone Project</dc:title>
  <dc:creator>Ayush G</dc:creator>
  <cp:lastModifiedBy>Ayush G</cp:lastModifiedBy>
  <cp:revision>4</cp:revision>
  <dcterms:created xsi:type="dcterms:W3CDTF">2024-04-05T06:09:07Z</dcterms:created>
  <dcterms:modified xsi:type="dcterms:W3CDTF">2024-04-05T18:14:19Z</dcterms:modified>
</cp:coreProperties>
</file>